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charts/chart46.xml" ContentType="application/vnd.openxmlformats-officedocument.drawingml.char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charts/chart35.xml" ContentType="application/vnd.openxmlformats-officedocument.drawingml.char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drawings/drawing17.xml" ContentType="application/vnd.openxmlformats-officedocument.drawingml.chartshapes+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rawings/drawing20.xml" ContentType="application/vnd.openxmlformats-officedocument.drawingml.chartshapes+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rawings/drawing3.xml" ContentType="application/vnd.openxmlformats-officedocument.drawingml.chartshapes+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charts/chart47.xml" ContentType="application/vnd.openxmlformats-officedocument.drawingml.char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charts/chart54.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charts/chart14.xml" ContentType="application/vnd.openxmlformats-officedocument.drawingml.chart+xml"/>
  <Override PartName="/ppt/charts/chart32.xml" ContentType="application/vnd.openxmlformats-officedocument.drawingml.chart+xml"/>
  <Override PartName="/ppt/notesSlides/notesSlide24.xml" ContentType="application/vnd.openxmlformats-officedocument.presentationml.notesSlide+xml"/>
  <Override PartName="/ppt/charts/chart43.xml" ContentType="application/vnd.openxmlformats-officedocument.drawingml.chart+xml"/>
  <Override PartName="/ppt/notesSlides/notesSlide35.xml" ContentType="application/vnd.openxmlformats-officedocument.presentationml.notesSlide+xml"/>
  <Override PartName="/ppt/drawings/drawing18.xml" ContentType="application/vnd.openxmlformats-officedocument.drawingml.chartshape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charts/chart50.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charts/chart10.xml" ContentType="application/vnd.openxmlformats-officedocument.drawingml.chart+xml"/>
  <Override PartName="/ppt/notesSlides/notesSlide8.xml" ContentType="application/vnd.openxmlformats-officedocument.presentationml.notesSlide+xml"/>
  <Override PartName="/ppt/drawings/drawing14.xml" ContentType="application/vnd.openxmlformats-officedocument.drawingml.chartshapes+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charts/chart4.xml" ContentType="application/vnd.openxmlformats-officedocument.drawingml.chart+xml"/>
  <Override PartName="/ppt/drawings/drawing8.xml" ContentType="application/vnd.openxmlformats-officedocument.drawingml.chartshapes+xml"/>
  <Override PartName="/ppt/drawings/drawing21.xml" ContentType="application/vnd.openxmlformats-officedocument.drawingml.chartshape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rawings/drawing10.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charts/chart37.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charts/chart26.xml" ContentType="application/vnd.openxmlformats-officedocument.drawingml.chart+xml"/>
  <Override PartName="/ppt/notesSlides/notesSlide18.xml" ContentType="application/vnd.openxmlformats-officedocument.presentationml.notesSlide+xml"/>
  <Override PartName="/ppt/charts/chart44.xml" ContentType="application/vnd.openxmlformats-officedocument.drawingml.chart+xml"/>
  <Override PartName="/ppt/notesSlides/notesSlide36.xml" ContentType="application/vnd.openxmlformats-officedocument.presentationml.notesSlide+xml"/>
  <Override PartName="/ppt/drawings/drawing19.xml" ContentType="application/vnd.openxmlformats-officedocument.drawingml.chartshape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notesSlides/notesSlide25.xml" ContentType="application/vnd.openxmlformats-officedocument.presentationml.notesSlide+xml"/>
  <Override PartName="/ppt/charts/chart51.xml" ContentType="application/vnd.openxmlformats-officedocument.drawingml.char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drawings/drawing15.xml" ContentType="application/vnd.openxmlformats-officedocument.drawingml.chartshapes+xml"/>
  <Override PartName="/ppt/notesSlides/notesSlide14.xml" ContentType="application/vnd.openxmlformats-officedocument.presentationml.notesSlide+xml"/>
  <Override PartName="/ppt/charts/chart40.xml" ContentType="application/vnd.openxmlformats-officedocument.drawingml.chart+xml"/>
  <Override PartName="/ppt/notesSlides/notesSlide32.xml" ContentType="application/vnd.openxmlformats-officedocument.presentationml.notesSlide+xml"/>
  <Override PartName="/ppt/drawings/drawing9.xml" ContentType="application/vnd.openxmlformats-officedocument.drawingml.chartshape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charts/chart5.xml" ContentType="application/vnd.openxmlformats-officedocument.drawingml.chart+xml"/>
  <Override PartName="/ppt/drawings/drawing11.xml" ContentType="application/vnd.openxmlformats-officedocument.drawingml.chartshape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notesSlides/notesSlide19.xml" ContentType="application/vnd.openxmlformats-officedocument.presentationml.notesSlide+xml"/>
  <Override PartName="/ppt/charts/chart38.xml" ContentType="application/vnd.openxmlformats-officedocument.drawingml.chart+xml"/>
  <Override PartName="/ppt/charts/chart56.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charts/chart52.xml" ContentType="application/vnd.openxmlformats-officedocument.drawingml.chart+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drawings/drawing16.xml" ContentType="application/vnd.openxmlformats-officedocument.drawingml.chartshapes+xml"/>
  <Override PartName="/ppt/notesSlides/notesSlide22.xml" ContentType="application/vnd.openxmlformats-officedocument.presentationml.notesSlide+xml"/>
  <Override PartName="/ppt/charts/chart41.xml" ContentType="application/vnd.openxmlformats-officedocument.drawingml.chart+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rawings/drawing12.xml" ContentType="application/vnd.openxmlformats-officedocument.drawingml.chartshape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slides/slide29.xml" ContentType="application/vnd.openxmlformats-officedocument.presentationml.slide+xml"/>
  <Override PartName="/ppt/slides/slide76.xml" ContentType="application/vnd.openxmlformats-officedocument.presentationml.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charts/chart53.xml" ContentType="application/vnd.openxmlformats-officedocument.drawingml.chart+xml"/>
  <Override PartName="/ppt/notesSlides/notesSlide45.xml" ContentType="application/vnd.openxmlformats-officedocument.presentationml.notesSlide+xml"/>
  <Override PartName="/ppt/slides/slide32.xml" ContentType="application/vnd.openxmlformats-officedocument.presentationml.slide+xml"/>
  <Override PartName="/ppt/charts/chart42.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charts/chart31.xml" ContentType="application/vnd.openxmlformats-officedocument.drawingml.chart+xml"/>
  <Override PartName="/ppt/notesSlides/notesSlide23.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drawings/drawing13.xml" ContentType="application/vnd.openxmlformats-officedocument.drawingml.chartshapes+xml"/>
  <Override PartName="/ppt/notesSlides/notesSlide12.xml" ContentType="application/vnd.openxmlformats-officedocument.presentationml.notesSlide+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262" r:id="rId2"/>
    <p:sldId id="781" r:id="rId3"/>
    <p:sldId id="782" r:id="rId4"/>
    <p:sldId id="783" r:id="rId5"/>
    <p:sldId id="784" r:id="rId6"/>
    <p:sldId id="785" r:id="rId7"/>
    <p:sldId id="789" r:id="rId8"/>
    <p:sldId id="786" r:id="rId9"/>
    <p:sldId id="787" r:id="rId10"/>
    <p:sldId id="788" r:id="rId11"/>
    <p:sldId id="744" r:id="rId12"/>
    <p:sldId id="756" r:id="rId13"/>
    <p:sldId id="638" r:id="rId14"/>
    <p:sldId id="791" r:id="rId15"/>
    <p:sldId id="792" r:id="rId16"/>
    <p:sldId id="793" r:id="rId17"/>
    <p:sldId id="795" r:id="rId18"/>
    <p:sldId id="794" r:id="rId19"/>
    <p:sldId id="796" r:id="rId20"/>
    <p:sldId id="444" r:id="rId21"/>
    <p:sldId id="602" r:id="rId22"/>
    <p:sldId id="747" r:id="rId23"/>
    <p:sldId id="748" r:id="rId24"/>
    <p:sldId id="665" r:id="rId25"/>
    <p:sldId id="716" r:id="rId26"/>
    <p:sldId id="769" r:id="rId27"/>
    <p:sldId id="717" r:id="rId28"/>
    <p:sldId id="670" r:id="rId29"/>
    <p:sldId id="775" r:id="rId30"/>
    <p:sldId id="776" r:id="rId31"/>
    <p:sldId id="701" r:id="rId32"/>
    <p:sldId id="676" r:id="rId33"/>
    <p:sldId id="677" r:id="rId34"/>
    <p:sldId id="772" r:id="rId35"/>
    <p:sldId id="718" r:id="rId36"/>
    <p:sldId id="749" r:id="rId37"/>
    <p:sldId id="680" r:id="rId38"/>
    <p:sldId id="681" r:id="rId39"/>
    <p:sldId id="704" r:id="rId40"/>
    <p:sldId id="780" r:id="rId41"/>
    <p:sldId id="750" r:id="rId42"/>
    <p:sldId id="797" r:id="rId43"/>
    <p:sldId id="683" r:id="rId44"/>
    <p:sldId id="798" r:id="rId45"/>
    <p:sldId id="771" r:id="rId46"/>
    <p:sldId id="695" r:id="rId47"/>
    <p:sldId id="799" r:id="rId48"/>
    <p:sldId id="800" r:id="rId49"/>
    <p:sldId id="801" r:id="rId50"/>
    <p:sldId id="802" r:id="rId51"/>
    <p:sldId id="743" r:id="rId52"/>
    <p:sldId id="708" r:id="rId53"/>
    <p:sldId id="709" r:id="rId54"/>
    <p:sldId id="710" r:id="rId55"/>
    <p:sldId id="777" r:id="rId56"/>
    <p:sldId id="712" r:id="rId57"/>
    <p:sldId id="594" r:id="rId58"/>
    <p:sldId id="650" r:id="rId59"/>
    <p:sldId id="655" r:id="rId60"/>
    <p:sldId id="597" r:id="rId61"/>
    <p:sldId id="656" r:id="rId62"/>
    <p:sldId id="598" r:id="rId63"/>
    <p:sldId id="599" r:id="rId64"/>
    <p:sldId id="736" r:id="rId65"/>
    <p:sldId id="445" r:id="rId66"/>
    <p:sldId id="527" r:id="rId67"/>
    <p:sldId id="528" r:id="rId68"/>
    <p:sldId id="754" r:id="rId69"/>
    <p:sldId id="753" r:id="rId70"/>
    <p:sldId id="765" r:id="rId71"/>
    <p:sldId id="766" r:id="rId72"/>
    <p:sldId id="762" r:id="rId73"/>
    <p:sldId id="593" r:id="rId74"/>
    <p:sldId id="751" r:id="rId75"/>
    <p:sldId id="459" r:id="rId76"/>
    <p:sldId id="563" r:id="rId77"/>
    <p:sldId id="564" r:id="rId78"/>
    <p:sldId id="524" r:id="rId79"/>
    <p:sldId id="525" r:id="rId80"/>
    <p:sldId id="764" r:id="rId81"/>
    <p:sldId id="757" r:id="rId82"/>
    <p:sldId id="526" r:id="rId83"/>
    <p:sldId id="773" r:id="rId84"/>
    <p:sldId id="774" r:id="rId85"/>
    <p:sldId id="767" r:id="rId86"/>
    <p:sldId id="551" r:id="rId87"/>
    <p:sldId id="552" r:id="rId88"/>
    <p:sldId id="803" r:id="rId89"/>
    <p:sldId id="554" r:id="rId90"/>
    <p:sldId id="741" r:id="rId91"/>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9647" autoAdjust="0"/>
  </p:normalViewPr>
  <p:slideViewPr>
    <p:cSldViewPr>
      <p:cViewPr>
        <p:scale>
          <a:sx n="55" d="100"/>
          <a:sy n="55" d="100"/>
        </p:scale>
        <p:origin x="-942"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08"/>
    </p:cViewPr>
  </p:sorterViewPr>
  <p:notesViewPr>
    <p:cSldViewPr>
      <p:cViewPr varScale="1">
        <p:scale>
          <a:sx n="81" d="100"/>
          <a:sy n="81" d="100"/>
        </p:scale>
        <p:origin x="-3162"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Office_Excel_Worksheet7.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Office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Office_Excel_Worksheet13.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Office_Excel_Worksheet14.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K2PFS01\K201\ACCOUNTS\K2VXO02\My%20Documents\Consolidated%20BLS.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Office_Excel_Worksheet17.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Office_Excel_Worksheet18.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Office_Excel_Worksheet1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6.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K2PFS01\K201\ACCOUNTS\K2VXO02\My%20Documents\Consolidated%20BLS.xlsx" TargetMode="Externa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3.xml.rels><?xml version="1.0" encoding="UTF-8" standalone="yes"?>
<Relationships xmlns="http://schemas.openxmlformats.org/package/2006/relationships"><Relationship Id="rId1" Type="http://schemas.openxmlformats.org/officeDocument/2006/relationships/oleObject" Target="file:///\\K2PFS01\K201\ACCOUNTS\K2VXO02\My%20Documents\Building%20Permits.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K2PFS01\K201\ACCOUNTS\K2VXO02\My%20Documents\Building%20Permits.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K2PFS01\K201\ACCOUNTS\K2VXO02\My%20Documents\Building%20Permits.xlsx" TargetMode="Externa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Office_Excel_Worksheet31.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Office_Excel_Worksheet3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K2PFS01\K201\ACCOUNTS\K2VXO02\My%20Documents\Consolidated%20BLS.xlsx" TargetMode="Externa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36.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_Worksheet37.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Office_Excel_Worksheet38.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Office_Excel_Worksheet39.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Office_Excel_Worksheet40.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Office_Excel_Worksheet41.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Office_Excel_Worksheet42.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Office_Excel_Worksheet4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50.xml.rels><?xml version="1.0" encoding="UTF-8" standalone="yes"?>
<Relationships xmlns="http://schemas.openxmlformats.org/package/2006/relationships"><Relationship Id="rId1" Type="http://schemas.openxmlformats.org/officeDocument/2006/relationships/oleObject" Target="file:///\\K2PFS01\K201\ACCOUNTS\k2rac01\My%20Documents\Data\Gilmer%20Stuff\Presentations\2009\IP%20Dec-1-2009\data%20for%20charts.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K2PFS01\K201\ACCOUNTS\k2rwg00\My%20Documents\data\HGW\IP%20ad%20Cap%20Utilization.xlsx" TargetMode="External"/></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Office_Excel_Worksheet44.xlsx"/></Relationships>
</file>

<file path=ppt/charts/_rels/chart53.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file:///\\K2PFS01\K201\ACCOUNTS\k2elp01\My%20Documents\Updated_Charts.xlsx" TargetMode="External"/></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Office_Excel_Worksheet45.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Office_Excel_Worksheet46.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Office_Excel_Worksheet47.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3.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Office_Excel_Worksheet4.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_Worksheet5.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a:t>Percent Change in Gulf Coast Employment, 1996-2009</a:t>
            </a:r>
          </a:p>
        </c:rich>
      </c:tx>
      <c:layout/>
    </c:title>
    <c:plotArea>
      <c:layout>
        <c:manualLayout>
          <c:layoutTarget val="inner"/>
          <c:xMode val="edge"/>
          <c:yMode val="edge"/>
          <c:x val="5.6917439387710593E-2"/>
          <c:y val="9.2380322621377423E-2"/>
          <c:w val="0.92696834508275128"/>
          <c:h val="0.74125151038928561"/>
        </c:manualLayout>
      </c:layout>
      <c:barChart>
        <c:barDir val="col"/>
        <c:grouping val="clustered"/>
        <c:ser>
          <c:idx val="0"/>
          <c:order val="0"/>
          <c:tx>
            <c:strRef>
              <c:f>Sheet2!$E$1</c:f>
              <c:strCache>
                <c:ptCount val="1"/>
                <c:pt idx="0">
                  <c:v>Gulf Coast Dec/Dec % Change</c:v>
                </c:pt>
              </c:strCache>
            </c:strRef>
          </c:tx>
          <c:spPr>
            <a:solidFill>
              <a:srgbClr val="234AA1"/>
            </a:solidFill>
          </c:spPr>
          <c:cat>
            <c:numRef>
              <c:f>Sheet2!$A$2:$A$16</c:f>
              <c:numCache>
                <c:formatCode>General</c:formatCode>
                <c:ptCount val="1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numCache>
            </c:numRef>
          </c:cat>
          <c:val>
            <c:numRef>
              <c:f>Sheet2!$E$3:$E$16</c:f>
              <c:numCache>
                <c:formatCode>General</c:formatCode>
                <c:ptCount val="14"/>
                <c:pt idx="0">
                  <c:v>2.5538942463652692</c:v>
                </c:pt>
                <c:pt idx="1">
                  <c:v>4.0718907260963437</c:v>
                </c:pt>
                <c:pt idx="2">
                  <c:v>2.9482468016910102</c:v>
                </c:pt>
                <c:pt idx="3">
                  <c:v>0.71930860486340265</c:v>
                </c:pt>
                <c:pt idx="4">
                  <c:v>1.7001545595054142</c:v>
                </c:pt>
                <c:pt idx="5">
                  <c:v>-0.35635677601929577</c:v>
                </c:pt>
                <c:pt idx="6">
                  <c:v>-7.8889239507731287E-2</c:v>
                </c:pt>
                <c:pt idx="7">
                  <c:v>-0.18158850465815427</c:v>
                </c:pt>
                <c:pt idx="8">
                  <c:v>1.0651480397585134</c:v>
                </c:pt>
                <c:pt idx="9">
                  <c:v>-1.2913155766572026</c:v>
                </c:pt>
                <c:pt idx="10">
                  <c:v>4.9817643638670122</c:v>
                </c:pt>
                <c:pt idx="11">
                  <c:v>3.4463660851395939</c:v>
                </c:pt>
                <c:pt idx="12">
                  <c:v>0.5353840163535728</c:v>
                </c:pt>
                <c:pt idx="13">
                  <c:v>-3.0838497288923716</c:v>
                </c:pt>
              </c:numCache>
            </c:numRef>
          </c:val>
        </c:ser>
        <c:axId val="80032128"/>
        <c:axId val="80033664"/>
      </c:barChart>
      <c:catAx>
        <c:axId val="80032128"/>
        <c:scaling>
          <c:orientation val="minMax"/>
        </c:scaling>
        <c:axPos val="b"/>
        <c:numFmt formatCode="General" sourceLinked="1"/>
        <c:tickLblPos val="low"/>
        <c:txPr>
          <a:bodyPr/>
          <a:lstStyle/>
          <a:p>
            <a:pPr>
              <a:defRPr lang="en-US" sz="1600"/>
            </a:pPr>
            <a:endParaRPr lang="en-US"/>
          </a:p>
        </c:txPr>
        <c:crossAx val="80033664"/>
        <c:crosses val="autoZero"/>
        <c:auto val="1"/>
        <c:lblAlgn val="ctr"/>
        <c:lblOffset val="100"/>
      </c:catAx>
      <c:valAx>
        <c:axId val="80033664"/>
        <c:scaling>
          <c:orientation val="minMax"/>
        </c:scaling>
        <c:axPos val="l"/>
        <c:majorGridlines/>
        <c:numFmt formatCode="General" sourceLinked="1"/>
        <c:tickLblPos val="nextTo"/>
        <c:txPr>
          <a:bodyPr/>
          <a:lstStyle/>
          <a:p>
            <a:pPr>
              <a:defRPr lang="en-US" sz="1600"/>
            </a:pPr>
            <a:endParaRPr lang="en-US"/>
          </a:p>
        </c:txPr>
        <c:crossAx val="80032128"/>
        <c:crosses val="autoZero"/>
        <c:crossBetween val="between"/>
      </c:valAx>
    </c:plotArea>
    <c:plotVisOnly val="1"/>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sz="2400"/>
              <a:t>Unemployment</a:t>
            </a:r>
            <a:r>
              <a:rPr lang="en-US" sz="2400" baseline="0"/>
              <a:t> Rate</a:t>
            </a:r>
          </a:p>
          <a:p>
            <a:pPr>
              <a:defRPr lang="en-US"/>
            </a:pPr>
            <a:r>
              <a:rPr lang="en-US" baseline="0"/>
              <a:t>Beaumont vs. US, SA</a:t>
            </a:r>
            <a:endParaRPr lang="en-US"/>
          </a:p>
        </c:rich>
      </c:tx>
    </c:title>
    <c:plotArea>
      <c:layout>
        <c:manualLayout>
          <c:layoutTarget val="inner"/>
          <c:xMode val="edge"/>
          <c:yMode val="edge"/>
          <c:x val="8.9969806320279594E-2"/>
          <c:y val="0.14414989931798344"/>
          <c:w val="0.89391597815018564"/>
          <c:h val="0.74160916929941323"/>
        </c:manualLayout>
      </c:layout>
      <c:lineChart>
        <c:grouping val="standard"/>
        <c:ser>
          <c:idx val="0"/>
          <c:order val="0"/>
          <c:tx>
            <c:strRef>
              <c:f>Data!$L$1</c:f>
              <c:strCache>
                <c:ptCount val="1"/>
                <c:pt idx="0">
                  <c:v>Beaumont Unemployment Rate</c:v>
                </c:pt>
              </c:strCache>
            </c:strRef>
          </c:tx>
          <c:spPr>
            <a:ln>
              <a:solidFill>
                <a:srgbClr val="234AA1"/>
              </a:solidFill>
            </a:ln>
          </c:spPr>
          <c:marker>
            <c:symbol val="none"/>
          </c:marker>
          <c:cat>
            <c:numRef>
              <c:f>Data!$A$3:$A$122</c:f>
              <c:numCache>
                <c:formatCode>General</c:formatCode>
                <c:ptCount val="120"/>
                <c:pt idx="5">
                  <c:v>2000</c:v>
                </c:pt>
                <c:pt idx="17">
                  <c:v>2001</c:v>
                </c:pt>
                <c:pt idx="29">
                  <c:v>2002</c:v>
                </c:pt>
                <c:pt idx="41">
                  <c:v>2003</c:v>
                </c:pt>
                <c:pt idx="53">
                  <c:v>2004</c:v>
                </c:pt>
                <c:pt idx="65">
                  <c:v>2005</c:v>
                </c:pt>
                <c:pt idx="77">
                  <c:v>2006</c:v>
                </c:pt>
                <c:pt idx="89">
                  <c:v>2007</c:v>
                </c:pt>
                <c:pt idx="101">
                  <c:v>2008</c:v>
                </c:pt>
                <c:pt idx="113">
                  <c:v>2009</c:v>
                </c:pt>
              </c:numCache>
            </c:numRef>
          </c:cat>
          <c:val>
            <c:numRef>
              <c:f>Data!$L$3:$L$122</c:f>
              <c:numCache>
                <c:formatCode>General</c:formatCode>
                <c:ptCount val="120"/>
                <c:pt idx="0">
                  <c:v>7.0290758579296009</c:v>
                </c:pt>
                <c:pt idx="1">
                  <c:v>7.146604702094872</c:v>
                </c:pt>
                <c:pt idx="2">
                  <c:v>7.0244415232749065</c:v>
                </c:pt>
                <c:pt idx="3">
                  <c:v>6.4110856808942502</c:v>
                </c:pt>
                <c:pt idx="4">
                  <c:v>6.6703969304082475</c:v>
                </c:pt>
                <c:pt idx="5">
                  <c:v>6.3739804426673699</c:v>
                </c:pt>
                <c:pt idx="6">
                  <c:v>6.3823936260094296</c:v>
                </c:pt>
                <c:pt idx="7">
                  <c:v>6.4867827681324801</c:v>
                </c:pt>
                <c:pt idx="8">
                  <c:v>6.3201513218616965</c:v>
                </c:pt>
                <c:pt idx="9">
                  <c:v>6.1686354973011799</c:v>
                </c:pt>
                <c:pt idx="10">
                  <c:v>6.3648297163316299</c:v>
                </c:pt>
                <c:pt idx="11">
                  <c:v>5.90842130988647</c:v>
                </c:pt>
                <c:pt idx="12">
                  <c:v>6.5020689193327996</c:v>
                </c:pt>
                <c:pt idx="13">
                  <c:v>6.3391090378591901</c:v>
                </c:pt>
                <c:pt idx="14">
                  <c:v>6.66489700486422</c:v>
                </c:pt>
                <c:pt idx="15">
                  <c:v>6.97781288413195</c:v>
                </c:pt>
                <c:pt idx="16">
                  <c:v>7.2149363982866666</c:v>
                </c:pt>
                <c:pt idx="17">
                  <c:v>7.4282779330099</c:v>
                </c:pt>
                <c:pt idx="18">
                  <c:v>7.3750327289090896</c:v>
                </c:pt>
                <c:pt idx="19">
                  <c:v>7.6397664403053103</c:v>
                </c:pt>
                <c:pt idx="20">
                  <c:v>7.59642750999119</c:v>
                </c:pt>
                <c:pt idx="21">
                  <c:v>7.73227772659311</c:v>
                </c:pt>
                <c:pt idx="22">
                  <c:v>7.6505046007268609</c:v>
                </c:pt>
                <c:pt idx="23">
                  <c:v>7.6528962049267877</c:v>
                </c:pt>
                <c:pt idx="24">
                  <c:v>7.7284739089817203</c:v>
                </c:pt>
                <c:pt idx="25">
                  <c:v>7.6136116089767087</c:v>
                </c:pt>
                <c:pt idx="26">
                  <c:v>7.5632938147500388</c:v>
                </c:pt>
                <c:pt idx="27">
                  <c:v>7.9554733538701914</c:v>
                </c:pt>
                <c:pt idx="28">
                  <c:v>8.1847832367359228</c:v>
                </c:pt>
                <c:pt idx="29">
                  <c:v>7.8175033559118701</c:v>
                </c:pt>
                <c:pt idx="30">
                  <c:v>8.0368449260262746</c:v>
                </c:pt>
                <c:pt idx="31">
                  <c:v>7.9644391094419396</c:v>
                </c:pt>
                <c:pt idx="32">
                  <c:v>7.918899789862742</c:v>
                </c:pt>
                <c:pt idx="33">
                  <c:v>7.9915316037814801</c:v>
                </c:pt>
                <c:pt idx="34">
                  <c:v>8.0606289449490696</c:v>
                </c:pt>
                <c:pt idx="35">
                  <c:v>8.3550956911649656</c:v>
                </c:pt>
                <c:pt idx="36">
                  <c:v>8.5642611778990485</c:v>
                </c:pt>
                <c:pt idx="37">
                  <c:v>8.7257868591543293</c:v>
                </c:pt>
                <c:pt idx="38">
                  <c:v>8.8689602263135789</c:v>
                </c:pt>
                <c:pt idx="39">
                  <c:v>8.6735030813836307</c:v>
                </c:pt>
                <c:pt idx="40">
                  <c:v>8.6221513932647706</c:v>
                </c:pt>
                <c:pt idx="41">
                  <c:v>9.0587605209664304</c:v>
                </c:pt>
                <c:pt idx="42">
                  <c:v>8.7262468409170779</c:v>
                </c:pt>
                <c:pt idx="43">
                  <c:v>8.5507926564574728</c:v>
                </c:pt>
                <c:pt idx="44">
                  <c:v>8.6548821840564187</c:v>
                </c:pt>
                <c:pt idx="45">
                  <c:v>8.5756571190386666</c:v>
                </c:pt>
                <c:pt idx="46">
                  <c:v>8.3451950273088826</c:v>
                </c:pt>
                <c:pt idx="47">
                  <c:v>8.3889862971231413</c:v>
                </c:pt>
                <c:pt idx="48">
                  <c:v>8.3100814331465003</c:v>
                </c:pt>
                <c:pt idx="49">
                  <c:v>8.4477812971487047</c:v>
                </c:pt>
                <c:pt idx="50">
                  <c:v>8.7081901572962188</c:v>
                </c:pt>
                <c:pt idx="51">
                  <c:v>8.4467137590858403</c:v>
                </c:pt>
                <c:pt idx="52">
                  <c:v>8.5635872636698078</c:v>
                </c:pt>
                <c:pt idx="53">
                  <c:v>8.2704996957242845</c:v>
                </c:pt>
                <c:pt idx="54">
                  <c:v>8.2514400250424504</c:v>
                </c:pt>
                <c:pt idx="55">
                  <c:v>8.0220492588412018</c:v>
                </c:pt>
                <c:pt idx="56">
                  <c:v>7.9448699040031441</c:v>
                </c:pt>
                <c:pt idx="57">
                  <c:v>7.9433818781876075</c:v>
                </c:pt>
                <c:pt idx="58">
                  <c:v>7.8530552613216456</c:v>
                </c:pt>
                <c:pt idx="59">
                  <c:v>7.9278929095379365</c:v>
                </c:pt>
                <c:pt idx="60">
                  <c:v>7.3813745233818997</c:v>
                </c:pt>
                <c:pt idx="61">
                  <c:v>7.72539882303096</c:v>
                </c:pt>
                <c:pt idx="62">
                  <c:v>7.3336442088143299</c:v>
                </c:pt>
                <c:pt idx="63">
                  <c:v>7.2471572594586968</c:v>
                </c:pt>
                <c:pt idx="64">
                  <c:v>7.1446842099343897</c:v>
                </c:pt>
                <c:pt idx="65">
                  <c:v>7.0055028229671601</c:v>
                </c:pt>
                <c:pt idx="66">
                  <c:v>6.9099172631223498</c:v>
                </c:pt>
                <c:pt idx="67">
                  <c:v>6.9031255886708314</c:v>
                </c:pt>
                <c:pt idx="68">
                  <c:v>7.0288117648961785</c:v>
                </c:pt>
                <c:pt idx="69">
                  <c:v>11.675074644661199</c:v>
                </c:pt>
                <c:pt idx="70">
                  <c:v>8.1419392258121484</c:v>
                </c:pt>
                <c:pt idx="71">
                  <c:v>7.2212283299467499</c:v>
                </c:pt>
                <c:pt idx="72">
                  <c:v>6.5249725499884788</c:v>
                </c:pt>
                <c:pt idx="73">
                  <c:v>6.5122815620655299</c:v>
                </c:pt>
                <c:pt idx="74">
                  <c:v>6.4882018783676099</c:v>
                </c:pt>
                <c:pt idx="75">
                  <c:v>6.43893484465152</c:v>
                </c:pt>
                <c:pt idx="76">
                  <c:v>6.1809215001654998</c:v>
                </c:pt>
                <c:pt idx="77">
                  <c:v>6.1377629427342502</c:v>
                </c:pt>
                <c:pt idx="78">
                  <c:v>6.1395898347521314</c:v>
                </c:pt>
                <c:pt idx="79">
                  <c:v>5.8235867577731675</c:v>
                </c:pt>
                <c:pt idx="80">
                  <c:v>5.53087403862882</c:v>
                </c:pt>
                <c:pt idx="81">
                  <c:v>5.1357099384062375</c:v>
                </c:pt>
                <c:pt idx="82">
                  <c:v>5.2027457894350198</c:v>
                </c:pt>
                <c:pt idx="83">
                  <c:v>5.0533293237841841</c:v>
                </c:pt>
                <c:pt idx="84">
                  <c:v>5.2553242262371898</c:v>
                </c:pt>
                <c:pt idx="85">
                  <c:v>5.3658709959078097</c:v>
                </c:pt>
                <c:pt idx="86">
                  <c:v>5.0555140723572922</c:v>
                </c:pt>
                <c:pt idx="87">
                  <c:v>5.3078447715473676</c:v>
                </c:pt>
                <c:pt idx="88">
                  <c:v>5.1464154556696098</c:v>
                </c:pt>
                <c:pt idx="89">
                  <c:v>5.3359974313767795</c:v>
                </c:pt>
                <c:pt idx="90">
                  <c:v>5.4345053879785485</c:v>
                </c:pt>
                <c:pt idx="91">
                  <c:v>5.3177587809144899</c:v>
                </c:pt>
                <c:pt idx="92">
                  <c:v>5.4287967139816988</c:v>
                </c:pt>
                <c:pt idx="93">
                  <c:v>5.0515015475005907</c:v>
                </c:pt>
                <c:pt idx="94">
                  <c:v>5.3504156842352408</c:v>
                </c:pt>
                <c:pt idx="95">
                  <c:v>5.9076615506489398</c:v>
                </c:pt>
                <c:pt idx="96">
                  <c:v>5.8280851120607409</c:v>
                </c:pt>
                <c:pt idx="97">
                  <c:v>5.6838378531263665</c:v>
                </c:pt>
                <c:pt idx="98">
                  <c:v>5.84535776744465</c:v>
                </c:pt>
                <c:pt idx="99">
                  <c:v>5.7515315353338803</c:v>
                </c:pt>
                <c:pt idx="100">
                  <c:v>6.2328393772418798</c:v>
                </c:pt>
                <c:pt idx="101">
                  <c:v>6.3195955390480387</c:v>
                </c:pt>
                <c:pt idx="102">
                  <c:v>6.3887625385162297</c:v>
                </c:pt>
                <c:pt idx="103">
                  <c:v>6.6059226010079009</c:v>
                </c:pt>
                <c:pt idx="104">
                  <c:v>6.9157225144749734</c:v>
                </c:pt>
                <c:pt idx="105">
                  <c:v>7.8201280766149655</c:v>
                </c:pt>
                <c:pt idx="106">
                  <c:v>7.6633934208192001</c:v>
                </c:pt>
                <c:pt idx="107">
                  <c:v>7.904660318414531</c:v>
                </c:pt>
                <c:pt idx="108">
                  <c:v>8.1061874519722394</c:v>
                </c:pt>
                <c:pt idx="109">
                  <c:v>8.6472706386575489</c:v>
                </c:pt>
                <c:pt idx="110">
                  <c:v>9.3443704761532889</c:v>
                </c:pt>
                <c:pt idx="111">
                  <c:v>9.2656925207931504</c:v>
                </c:pt>
                <c:pt idx="112">
                  <c:v>9.6628732944334903</c:v>
                </c:pt>
                <c:pt idx="113">
                  <c:v>9.6324275044240046</c:v>
                </c:pt>
                <c:pt idx="114">
                  <c:v>9.8962251681518989</c:v>
                </c:pt>
                <c:pt idx="115">
                  <c:v>10.411395292837099</c:v>
                </c:pt>
                <c:pt idx="116">
                  <c:v>10.55661824225</c:v>
                </c:pt>
                <c:pt idx="117">
                  <c:v>10.6398373748174</c:v>
                </c:pt>
                <c:pt idx="118">
                  <c:v>10.535028329328799</c:v>
                </c:pt>
                <c:pt idx="119">
                  <c:v>10.602282659441325</c:v>
                </c:pt>
              </c:numCache>
            </c:numRef>
          </c:val>
        </c:ser>
        <c:ser>
          <c:idx val="1"/>
          <c:order val="1"/>
          <c:tx>
            <c:v>U.S. Unemployment Rate</c:v>
          </c:tx>
          <c:spPr>
            <a:ln>
              <a:solidFill>
                <a:srgbClr val="C00000"/>
              </a:solidFill>
            </a:ln>
          </c:spPr>
          <c:marker>
            <c:symbol val="none"/>
          </c:marker>
          <c:cat>
            <c:numRef>
              <c:f>Data!$A$3:$A$122</c:f>
              <c:numCache>
                <c:formatCode>General</c:formatCode>
                <c:ptCount val="120"/>
                <c:pt idx="5">
                  <c:v>2000</c:v>
                </c:pt>
                <c:pt idx="17">
                  <c:v>2001</c:v>
                </c:pt>
                <c:pt idx="29">
                  <c:v>2002</c:v>
                </c:pt>
                <c:pt idx="41">
                  <c:v>2003</c:v>
                </c:pt>
                <c:pt idx="53">
                  <c:v>2004</c:v>
                </c:pt>
                <c:pt idx="65">
                  <c:v>2005</c:v>
                </c:pt>
                <c:pt idx="77">
                  <c:v>2006</c:v>
                </c:pt>
                <c:pt idx="89">
                  <c:v>2007</c:v>
                </c:pt>
                <c:pt idx="101">
                  <c:v>2008</c:v>
                </c:pt>
                <c:pt idx="113">
                  <c:v>2009</c:v>
                </c:pt>
              </c:numCache>
            </c:numRef>
          </c:cat>
          <c:val>
            <c:numRef>
              <c:f>Data!$N$3:$N$122</c:f>
              <c:numCache>
                <c:formatCode>General</c:formatCode>
                <c:ptCount val="120"/>
                <c:pt idx="0">
                  <c:v>4</c:v>
                </c:pt>
                <c:pt idx="1">
                  <c:v>4.0999999999999996</c:v>
                </c:pt>
                <c:pt idx="2">
                  <c:v>4</c:v>
                </c:pt>
                <c:pt idx="3">
                  <c:v>3.8</c:v>
                </c:pt>
                <c:pt idx="4">
                  <c:v>4</c:v>
                </c:pt>
                <c:pt idx="5">
                  <c:v>4</c:v>
                </c:pt>
                <c:pt idx="6">
                  <c:v>4</c:v>
                </c:pt>
                <c:pt idx="7">
                  <c:v>4.0999999999999996</c:v>
                </c:pt>
                <c:pt idx="8">
                  <c:v>3.9</c:v>
                </c:pt>
                <c:pt idx="9">
                  <c:v>3.9</c:v>
                </c:pt>
                <c:pt idx="10">
                  <c:v>3.9</c:v>
                </c:pt>
                <c:pt idx="11">
                  <c:v>3.9</c:v>
                </c:pt>
                <c:pt idx="12">
                  <c:v>4.2</c:v>
                </c:pt>
                <c:pt idx="13">
                  <c:v>4.2</c:v>
                </c:pt>
                <c:pt idx="14">
                  <c:v>4.3</c:v>
                </c:pt>
                <c:pt idx="15">
                  <c:v>4.4000000000000004</c:v>
                </c:pt>
                <c:pt idx="16">
                  <c:v>4.3</c:v>
                </c:pt>
                <c:pt idx="17">
                  <c:v>4.5</c:v>
                </c:pt>
                <c:pt idx="18">
                  <c:v>4.5999999999999996</c:v>
                </c:pt>
                <c:pt idx="19">
                  <c:v>4.9000000000000004</c:v>
                </c:pt>
                <c:pt idx="20">
                  <c:v>5</c:v>
                </c:pt>
                <c:pt idx="21">
                  <c:v>5.3</c:v>
                </c:pt>
                <c:pt idx="22">
                  <c:v>5.5</c:v>
                </c:pt>
                <c:pt idx="23">
                  <c:v>5.7</c:v>
                </c:pt>
                <c:pt idx="24">
                  <c:v>5.7</c:v>
                </c:pt>
                <c:pt idx="25">
                  <c:v>5.7</c:v>
                </c:pt>
                <c:pt idx="26">
                  <c:v>5.7</c:v>
                </c:pt>
                <c:pt idx="27">
                  <c:v>5.9</c:v>
                </c:pt>
                <c:pt idx="28">
                  <c:v>5.8</c:v>
                </c:pt>
                <c:pt idx="29">
                  <c:v>5.8</c:v>
                </c:pt>
                <c:pt idx="30">
                  <c:v>5.8</c:v>
                </c:pt>
                <c:pt idx="31">
                  <c:v>5.7</c:v>
                </c:pt>
                <c:pt idx="32">
                  <c:v>5.7</c:v>
                </c:pt>
                <c:pt idx="33">
                  <c:v>5.7</c:v>
                </c:pt>
                <c:pt idx="34">
                  <c:v>5.9</c:v>
                </c:pt>
                <c:pt idx="35">
                  <c:v>6</c:v>
                </c:pt>
                <c:pt idx="36">
                  <c:v>5.8</c:v>
                </c:pt>
                <c:pt idx="37">
                  <c:v>5.9</c:v>
                </c:pt>
                <c:pt idx="38">
                  <c:v>5.9</c:v>
                </c:pt>
                <c:pt idx="39">
                  <c:v>6</c:v>
                </c:pt>
                <c:pt idx="40">
                  <c:v>6.1</c:v>
                </c:pt>
                <c:pt idx="41">
                  <c:v>6.3</c:v>
                </c:pt>
                <c:pt idx="42">
                  <c:v>6.2</c:v>
                </c:pt>
                <c:pt idx="43">
                  <c:v>6.1</c:v>
                </c:pt>
                <c:pt idx="44">
                  <c:v>6.1</c:v>
                </c:pt>
                <c:pt idx="45">
                  <c:v>6</c:v>
                </c:pt>
                <c:pt idx="46">
                  <c:v>5.8</c:v>
                </c:pt>
                <c:pt idx="47">
                  <c:v>5.7</c:v>
                </c:pt>
                <c:pt idx="48">
                  <c:v>5.7</c:v>
                </c:pt>
                <c:pt idx="49">
                  <c:v>5.6</c:v>
                </c:pt>
                <c:pt idx="50">
                  <c:v>5.8</c:v>
                </c:pt>
                <c:pt idx="51">
                  <c:v>5.6</c:v>
                </c:pt>
                <c:pt idx="52">
                  <c:v>5.6</c:v>
                </c:pt>
                <c:pt idx="53">
                  <c:v>5.6</c:v>
                </c:pt>
                <c:pt idx="54">
                  <c:v>5.5</c:v>
                </c:pt>
                <c:pt idx="55">
                  <c:v>5.4</c:v>
                </c:pt>
                <c:pt idx="56">
                  <c:v>5.4</c:v>
                </c:pt>
                <c:pt idx="57">
                  <c:v>5.5</c:v>
                </c:pt>
                <c:pt idx="58">
                  <c:v>5.4</c:v>
                </c:pt>
                <c:pt idx="59">
                  <c:v>5.4</c:v>
                </c:pt>
                <c:pt idx="60">
                  <c:v>5.3</c:v>
                </c:pt>
                <c:pt idx="61">
                  <c:v>5.4</c:v>
                </c:pt>
                <c:pt idx="62">
                  <c:v>5.2</c:v>
                </c:pt>
                <c:pt idx="63">
                  <c:v>5.2</c:v>
                </c:pt>
                <c:pt idx="64">
                  <c:v>5.0999999999999996</c:v>
                </c:pt>
                <c:pt idx="65">
                  <c:v>5</c:v>
                </c:pt>
                <c:pt idx="66">
                  <c:v>5</c:v>
                </c:pt>
                <c:pt idx="67">
                  <c:v>4.9000000000000004</c:v>
                </c:pt>
                <c:pt idx="68">
                  <c:v>5</c:v>
                </c:pt>
                <c:pt idx="69">
                  <c:v>5</c:v>
                </c:pt>
                <c:pt idx="70">
                  <c:v>5</c:v>
                </c:pt>
                <c:pt idx="71">
                  <c:v>4.9000000000000004</c:v>
                </c:pt>
                <c:pt idx="72">
                  <c:v>4.7</c:v>
                </c:pt>
                <c:pt idx="73">
                  <c:v>4.8</c:v>
                </c:pt>
                <c:pt idx="74">
                  <c:v>4.7</c:v>
                </c:pt>
                <c:pt idx="75">
                  <c:v>4.7</c:v>
                </c:pt>
                <c:pt idx="76">
                  <c:v>4.5999999999999996</c:v>
                </c:pt>
                <c:pt idx="77">
                  <c:v>4.5999999999999996</c:v>
                </c:pt>
                <c:pt idx="78">
                  <c:v>4.7</c:v>
                </c:pt>
                <c:pt idx="79">
                  <c:v>4.7</c:v>
                </c:pt>
                <c:pt idx="80">
                  <c:v>4.5</c:v>
                </c:pt>
                <c:pt idx="81">
                  <c:v>4.4000000000000004</c:v>
                </c:pt>
                <c:pt idx="82">
                  <c:v>4.5</c:v>
                </c:pt>
                <c:pt idx="83">
                  <c:v>4.4000000000000004</c:v>
                </c:pt>
                <c:pt idx="84">
                  <c:v>4.5999999999999996</c:v>
                </c:pt>
                <c:pt idx="85">
                  <c:v>4.5</c:v>
                </c:pt>
                <c:pt idx="86">
                  <c:v>4.4000000000000004</c:v>
                </c:pt>
                <c:pt idx="87">
                  <c:v>4.5</c:v>
                </c:pt>
                <c:pt idx="88">
                  <c:v>4.4000000000000004</c:v>
                </c:pt>
                <c:pt idx="89">
                  <c:v>4.5999999999999996</c:v>
                </c:pt>
                <c:pt idx="90">
                  <c:v>4.5999999999999996</c:v>
                </c:pt>
                <c:pt idx="91">
                  <c:v>4.5999999999999996</c:v>
                </c:pt>
                <c:pt idx="92">
                  <c:v>4.7</c:v>
                </c:pt>
                <c:pt idx="93">
                  <c:v>4.7</c:v>
                </c:pt>
                <c:pt idx="94">
                  <c:v>4.7</c:v>
                </c:pt>
                <c:pt idx="95">
                  <c:v>5</c:v>
                </c:pt>
                <c:pt idx="96">
                  <c:v>5</c:v>
                </c:pt>
                <c:pt idx="97">
                  <c:v>4.8</c:v>
                </c:pt>
                <c:pt idx="98">
                  <c:v>5.0999999999999996</c:v>
                </c:pt>
                <c:pt idx="99">
                  <c:v>5</c:v>
                </c:pt>
                <c:pt idx="100">
                  <c:v>5.4</c:v>
                </c:pt>
                <c:pt idx="101">
                  <c:v>5.5</c:v>
                </c:pt>
                <c:pt idx="102">
                  <c:v>5.8</c:v>
                </c:pt>
                <c:pt idx="103">
                  <c:v>6.1</c:v>
                </c:pt>
                <c:pt idx="104">
                  <c:v>6.2</c:v>
                </c:pt>
                <c:pt idx="105">
                  <c:v>6.6</c:v>
                </c:pt>
                <c:pt idx="106">
                  <c:v>6.9</c:v>
                </c:pt>
                <c:pt idx="107">
                  <c:v>7.4</c:v>
                </c:pt>
                <c:pt idx="108">
                  <c:v>7.7</c:v>
                </c:pt>
                <c:pt idx="109">
                  <c:v>8.2000000000000011</c:v>
                </c:pt>
                <c:pt idx="110">
                  <c:v>8.6</c:v>
                </c:pt>
                <c:pt idx="111">
                  <c:v>8.9</c:v>
                </c:pt>
                <c:pt idx="112">
                  <c:v>9.4</c:v>
                </c:pt>
                <c:pt idx="113">
                  <c:v>9.5</c:v>
                </c:pt>
                <c:pt idx="114">
                  <c:v>9.4</c:v>
                </c:pt>
                <c:pt idx="115">
                  <c:v>9.7000000000000011</c:v>
                </c:pt>
                <c:pt idx="116">
                  <c:v>9.8000000000000007</c:v>
                </c:pt>
                <c:pt idx="117">
                  <c:v>10.1</c:v>
                </c:pt>
                <c:pt idx="118">
                  <c:v>10</c:v>
                </c:pt>
                <c:pt idx="119">
                  <c:v>10</c:v>
                </c:pt>
              </c:numCache>
            </c:numRef>
          </c:val>
        </c:ser>
        <c:marker val="1"/>
        <c:axId val="90608384"/>
        <c:axId val="90609920"/>
      </c:lineChart>
      <c:catAx>
        <c:axId val="90608384"/>
        <c:scaling>
          <c:orientation val="minMax"/>
        </c:scaling>
        <c:axPos val="b"/>
        <c:numFmt formatCode="General" sourceLinked="1"/>
        <c:tickLblPos val="nextTo"/>
        <c:txPr>
          <a:bodyPr rot="0"/>
          <a:lstStyle/>
          <a:p>
            <a:pPr>
              <a:defRPr lang="en-US" sz="1200"/>
            </a:pPr>
            <a:endParaRPr lang="en-US"/>
          </a:p>
        </c:txPr>
        <c:crossAx val="90609920"/>
        <c:crosses val="autoZero"/>
        <c:auto val="1"/>
        <c:lblAlgn val="ctr"/>
        <c:lblOffset val="100"/>
        <c:tickLblSkip val="1"/>
        <c:tickMarkSkip val="12"/>
      </c:catAx>
      <c:valAx>
        <c:axId val="90609920"/>
        <c:scaling>
          <c:orientation val="minMax"/>
        </c:scaling>
        <c:axPos val="l"/>
        <c:majorGridlines/>
        <c:numFmt formatCode="General" sourceLinked="1"/>
        <c:tickLblPos val="nextTo"/>
        <c:txPr>
          <a:bodyPr/>
          <a:lstStyle/>
          <a:p>
            <a:pPr>
              <a:defRPr lang="en-US" sz="1600"/>
            </a:pPr>
            <a:endParaRPr lang="en-US"/>
          </a:p>
        </c:txPr>
        <c:crossAx val="90608384"/>
        <c:crosses val="autoZero"/>
        <c:crossBetween val="between"/>
      </c:valAx>
    </c:plotArea>
    <c:plotVisOnly val="1"/>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a:t>Beaumont</a:t>
            </a:r>
            <a:r>
              <a:rPr lang="en-US" baseline="0"/>
              <a:t> Employment</a:t>
            </a:r>
          </a:p>
          <a:p>
            <a:pPr>
              <a:defRPr lang="en-US"/>
            </a:pPr>
            <a:r>
              <a:rPr lang="en-US" baseline="0"/>
              <a:t>3 month percent change</a:t>
            </a:r>
          </a:p>
        </c:rich>
      </c:tx>
    </c:title>
    <c:plotArea>
      <c:layout/>
      <c:barChart>
        <c:barDir val="col"/>
        <c:grouping val="clustered"/>
        <c:ser>
          <c:idx val="0"/>
          <c:order val="0"/>
          <c:tx>
            <c:v>Beaumont Unemployment</c:v>
          </c:tx>
          <c:spPr>
            <a:solidFill>
              <a:srgbClr val="234AA1"/>
            </a:solidFill>
          </c:spPr>
          <c:cat>
            <c:strRef>
              <c:f>Data!$C$87:$C$122</c:f>
              <c:strCache>
                <c:ptCount val="36"/>
                <c:pt idx="0">
                  <c:v>2007 - Jan</c:v>
                </c:pt>
                <c:pt idx="1">
                  <c:v>2007 - Feb</c:v>
                </c:pt>
                <c:pt idx="2">
                  <c:v>2007 - Mar</c:v>
                </c:pt>
                <c:pt idx="3">
                  <c:v>2007 - Apr</c:v>
                </c:pt>
                <c:pt idx="4">
                  <c:v>2007 - May</c:v>
                </c:pt>
                <c:pt idx="5">
                  <c:v>2007 - Jun</c:v>
                </c:pt>
                <c:pt idx="6">
                  <c:v>2007 - Jul</c:v>
                </c:pt>
                <c:pt idx="7">
                  <c:v>2007 - Aug</c:v>
                </c:pt>
                <c:pt idx="8">
                  <c:v>2007 - Sep</c:v>
                </c:pt>
                <c:pt idx="9">
                  <c:v>2007 - Oct</c:v>
                </c:pt>
                <c:pt idx="10">
                  <c:v>2007 - Nov</c:v>
                </c:pt>
                <c:pt idx="11">
                  <c:v>2007 - Dec</c:v>
                </c:pt>
                <c:pt idx="12">
                  <c:v>2008 - Jan</c:v>
                </c:pt>
                <c:pt idx="13">
                  <c:v>2008 - Feb</c:v>
                </c:pt>
                <c:pt idx="14">
                  <c:v>2008 - Mar</c:v>
                </c:pt>
                <c:pt idx="15">
                  <c:v>2008 - Apr</c:v>
                </c:pt>
                <c:pt idx="16">
                  <c:v>2008 - May</c:v>
                </c:pt>
                <c:pt idx="17">
                  <c:v>2008 - Jun</c:v>
                </c:pt>
                <c:pt idx="18">
                  <c:v>2008 - Jul</c:v>
                </c:pt>
                <c:pt idx="19">
                  <c:v>2008 - Aug</c:v>
                </c:pt>
                <c:pt idx="20">
                  <c:v>2008 - Sep</c:v>
                </c:pt>
                <c:pt idx="21">
                  <c:v>2008 - Oct</c:v>
                </c:pt>
                <c:pt idx="22">
                  <c:v>2008 - Nov</c:v>
                </c:pt>
                <c:pt idx="23">
                  <c:v>2008 - Dec</c:v>
                </c:pt>
                <c:pt idx="24">
                  <c:v>2009 - Jan</c:v>
                </c:pt>
                <c:pt idx="25">
                  <c:v>2009 - Feb</c:v>
                </c:pt>
                <c:pt idx="26">
                  <c:v>2009 - Mar</c:v>
                </c:pt>
                <c:pt idx="27">
                  <c:v>2009 - Apr</c:v>
                </c:pt>
                <c:pt idx="28">
                  <c:v>2009 - May</c:v>
                </c:pt>
                <c:pt idx="29">
                  <c:v>2009 - Jun</c:v>
                </c:pt>
                <c:pt idx="30">
                  <c:v>2009 - Jul</c:v>
                </c:pt>
                <c:pt idx="31">
                  <c:v>2009 - Aug</c:v>
                </c:pt>
                <c:pt idx="32">
                  <c:v>2009 - Sep</c:v>
                </c:pt>
                <c:pt idx="33">
                  <c:v>2009 - Oct</c:v>
                </c:pt>
                <c:pt idx="34">
                  <c:v>2009 - Nov</c:v>
                </c:pt>
                <c:pt idx="35">
                  <c:v>2009 - Dec</c:v>
                </c:pt>
              </c:strCache>
            </c:strRef>
          </c:cat>
          <c:val>
            <c:numRef>
              <c:f>Data!$T$87:$T$122</c:f>
              <c:numCache>
                <c:formatCode>General</c:formatCode>
                <c:ptCount val="36"/>
                <c:pt idx="0">
                  <c:v>0.12525463529724221</c:v>
                </c:pt>
                <c:pt idx="1">
                  <c:v>0.11544771600958781</c:v>
                </c:pt>
                <c:pt idx="2">
                  <c:v>0.10385203603225589</c:v>
                </c:pt>
                <c:pt idx="3">
                  <c:v>0.10239920649976195</c:v>
                </c:pt>
                <c:pt idx="4">
                  <c:v>6.684740231432236E-2</c:v>
                </c:pt>
                <c:pt idx="5">
                  <c:v>-9.6505535501643959E-3</c:v>
                </c:pt>
                <c:pt idx="6">
                  <c:v>-4.1214707625445483E-2</c:v>
                </c:pt>
                <c:pt idx="7">
                  <c:v>-1.8651899702628687E-2</c:v>
                </c:pt>
                <c:pt idx="8">
                  <c:v>9.9311446704698547E-2</c:v>
                </c:pt>
                <c:pt idx="9">
                  <c:v>0.30264699330190203</c:v>
                </c:pt>
                <c:pt idx="10">
                  <c:v>2.9558343374739299E-2</c:v>
                </c:pt>
                <c:pt idx="11">
                  <c:v>-0.15024419904051584</c:v>
                </c:pt>
                <c:pt idx="12">
                  <c:v>-0.29196152844337053</c:v>
                </c:pt>
                <c:pt idx="13">
                  <c:v>9.0594312736286459E-2</c:v>
                </c:pt>
                <c:pt idx="14">
                  <c:v>3.3591166963225755E-2</c:v>
                </c:pt>
                <c:pt idx="15">
                  <c:v>0.19657276869900867</c:v>
                </c:pt>
                <c:pt idx="16">
                  <c:v>4.8528376957653824E-3</c:v>
                </c:pt>
                <c:pt idx="17">
                  <c:v>0.2053551536219779</c:v>
                </c:pt>
                <c:pt idx="18">
                  <c:v>0.34300970491185023</c:v>
                </c:pt>
                <c:pt idx="19">
                  <c:v>0.59847389635092618</c:v>
                </c:pt>
                <c:pt idx="20">
                  <c:v>-0.36555723758373027</c:v>
                </c:pt>
                <c:pt idx="21">
                  <c:v>-0.48563949590443917</c:v>
                </c:pt>
                <c:pt idx="22">
                  <c:v>-0.86682096000890763</c:v>
                </c:pt>
                <c:pt idx="23">
                  <c:v>-0.10900656952355818</c:v>
                </c:pt>
                <c:pt idx="24">
                  <c:v>-0.16754099868499611</c:v>
                </c:pt>
                <c:pt idx="25">
                  <c:v>-0.47950318582755763</c:v>
                </c:pt>
                <c:pt idx="26">
                  <c:v>-0.55076295593256253</c:v>
                </c:pt>
                <c:pt idx="27">
                  <c:v>-0.51246035336766693</c:v>
                </c:pt>
                <c:pt idx="28">
                  <c:v>-0.38387181615127325</c:v>
                </c:pt>
                <c:pt idx="29">
                  <c:v>-0.38575827055830031</c:v>
                </c:pt>
                <c:pt idx="30">
                  <c:v>-0.35714196393399938</c:v>
                </c:pt>
                <c:pt idx="31">
                  <c:v>-0.11966497557387769</c:v>
                </c:pt>
                <c:pt idx="32">
                  <c:v>-0.19410676061891777</c:v>
                </c:pt>
                <c:pt idx="33">
                  <c:v>-0.24046484821238018</c:v>
                </c:pt>
                <c:pt idx="34">
                  <c:v>-0.22518727398344587</c:v>
                </c:pt>
                <c:pt idx="35">
                  <c:v>-0.12954438019910877</c:v>
                </c:pt>
              </c:numCache>
            </c:numRef>
          </c:val>
        </c:ser>
        <c:axId val="90959232"/>
        <c:axId val="90838144"/>
      </c:barChart>
      <c:lineChart>
        <c:grouping val="standard"/>
        <c:ser>
          <c:idx val="1"/>
          <c:order val="1"/>
          <c:tx>
            <c:v>US Unemployment</c:v>
          </c:tx>
          <c:spPr>
            <a:ln>
              <a:solidFill>
                <a:srgbClr val="C00000"/>
              </a:solidFill>
            </a:ln>
          </c:spPr>
          <c:marker>
            <c:symbol val="none"/>
          </c:marker>
          <c:cat>
            <c:strRef>
              <c:f>Data!$C$87:$C$122</c:f>
              <c:strCache>
                <c:ptCount val="36"/>
                <c:pt idx="0">
                  <c:v>2007 - Jan</c:v>
                </c:pt>
                <c:pt idx="1">
                  <c:v>2007 - Feb</c:v>
                </c:pt>
                <c:pt idx="2">
                  <c:v>2007 - Mar</c:v>
                </c:pt>
                <c:pt idx="3">
                  <c:v>2007 - Apr</c:v>
                </c:pt>
                <c:pt idx="4">
                  <c:v>2007 - May</c:v>
                </c:pt>
                <c:pt idx="5">
                  <c:v>2007 - Jun</c:v>
                </c:pt>
                <c:pt idx="6">
                  <c:v>2007 - Jul</c:v>
                </c:pt>
                <c:pt idx="7">
                  <c:v>2007 - Aug</c:v>
                </c:pt>
                <c:pt idx="8">
                  <c:v>2007 - Sep</c:v>
                </c:pt>
                <c:pt idx="9">
                  <c:v>2007 - Oct</c:v>
                </c:pt>
                <c:pt idx="10">
                  <c:v>2007 - Nov</c:v>
                </c:pt>
                <c:pt idx="11">
                  <c:v>2007 - Dec</c:v>
                </c:pt>
                <c:pt idx="12">
                  <c:v>2008 - Jan</c:v>
                </c:pt>
                <c:pt idx="13">
                  <c:v>2008 - Feb</c:v>
                </c:pt>
                <c:pt idx="14">
                  <c:v>2008 - Mar</c:v>
                </c:pt>
                <c:pt idx="15">
                  <c:v>2008 - Apr</c:v>
                </c:pt>
                <c:pt idx="16">
                  <c:v>2008 - May</c:v>
                </c:pt>
                <c:pt idx="17">
                  <c:v>2008 - Jun</c:v>
                </c:pt>
                <c:pt idx="18">
                  <c:v>2008 - Jul</c:v>
                </c:pt>
                <c:pt idx="19">
                  <c:v>2008 - Aug</c:v>
                </c:pt>
                <c:pt idx="20">
                  <c:v>2008 - Sep</c:v>
                </c:pt>
                <c:pt idx="21">
                  <c:v>2008 - Oct</c:v>
                </c:pt>
                <c:pt idx="22">
                  <c:v>2008 - Nov</c:v>
                </c:pt>
                <c:pt idx="23">
                  <c:v>2008 - Dec</c:v>
                </c:pt>
                <c:pt idx="24">
                  <c:v>2009 - Jan</c:v>
                </c:pt>
                <c:pt idx="25">
                  <c:v>2009 - Feb</c:v>
                </c:pt>
                <c:pt idx="26">
                  <c:v>2009 - Mar</c:v>
                </c:pt>
                <c:pt idx="27">
                  <c:v>2009 - Apr</c:v>
                </c:pt>
                <c:pt idx="28">
                  <c:v>2009 - May</c:v>
                </c:pt>
                <c:pt idx="29">
                  <c:v>2009 - Jun</c:v>
                </c:pt>
                <c:pt idx="30">
                  <c:v>2009 - Jul</c:v>
                </c:pt>
                <c:pt idx="31">
                  <c:v>2009 - Aug</c:v>
                </c:pt>
                <c:pt idx="32">
                  <c:v>2009 - Sep</c:v>
                </c:pt>
                <c:pt idx="33">
                  <c:v>2009 - Oct</c:v>
                </c:pt>
                <c:pt idx="34">
                  <c:v>2009 - Nov</c:v>
                </c:pt>
                <c:pt idx="35">
                  <c:v>2009 - Dec</c:v>
                </c:pt>
              </c:strCache>
            </c:strRef>
          </c:cat>
          <c:val>
            <c:numRef>
              <c:f>Data!$V$87:$V$122</c:f>
              <c:numCache>
                <c:formatCode>General</c:formatCode>
                <c:ptCount val="36"/>
                <c:pt idx="0">
                  <c:v>0.13949325851169375</c:v>
                </c:pt>
                <c:pt idx="1">
                  <c:v>0.11569897869029865</c:v>
                </c:pt>
                <c:pt idx="2">
                  <c:v>0.13061587052217249</c:v>
                </c:pt>
                <c:pt idx="3">
                  <c:v>0.10568776511263467</c:v>
                </c:pt>
                <c:pt idx="4">
                  <c:v>0.11651668455548179</c:v>
                </c:pt>
                <c:pt idx="5">
                  <c:v>7.1757031912578845E-2</c:v>
                </c:pt>
                <c:pt idx="6">
                  <c:v>4.4598161897880836E-2</c:v>
                </c:pt>
                <c:pt idx="7">
                  <c:v>-8.7113941912753488E-3</c:v>
                </c:pt>
                <c:pt idx="8">
                  <c:v>-9.4345749967764004E-3</c:v>
                </c:pt>
                <c:pt idx="9">
                  <c:v>1.6229850938945443E-2</c:v>
                </c:pt>
                <c:pt idx="10">
                  <c:v>6.4392032434669386E-2</c:v>
                </c:pt>
                <c:pt idx="11">
                  <c:v>6.8719311683005421E-2</c:v>
                </c:pt>
                <c:pt idx="12">
                  <c:v>4.5479800645508862E-2</c:v>
                </c:pt>
                <c:pt idx="13">
                  <c:v>2.4240281339648127E-3</c:v>
                </c:pt>
                <c:pt idx="14">
                  <c:v>-2.2476092696165417E-2</c:v>
                </c:pt>
                <c:pt idx="15">
                  <c:v>-5.6087185638217865E-2</c:v>
                </c:pt>
                <c:pt idx="16">
                  <c:v>-9.991973444868385E-2</c:v>
                </c:pt>
                <c:pt idx="17">
                  <c:v>-0.13873778507933113</c:v>
                </c:pt>
                <c:pt idx="18">
                  <c:v>-0.15369919411291519</c:v>
                </c:pt>
                <c:pt idx="19">
                  <c:v>-0.17900492782918154</c:v>
                </c:pt>
                <c:pt idx="20">
                  <c:v>-0.24385615400208921</c:v>
                </c:pt>
                <c:pt idx="21">
                  <c:v>-0.32836968439975495</c:v>
                </c:pt>
                <c:pt idx="22">
                  <c:v>-0.4259365746979204</c:v>
                </c:pt>
                <c:pt idx="23">
                  <c:v>-0.48046159108393438</c:v>
                </c:pt>
                <c:pt idx="24">
                  <c:v>-0.53826716470103808</c:v>
                </c:pt>
                <c:pt idx="25">
                  <c:v>-0.54068642934330968</c:v>
                </c:pt>
                <c:pt idx="26">
                  <c:v>-0.56348811602565496</c:v>
                </c:pt>
                <c:pt idx="27">
                  <c:v>-0.51707199293358963</c:v>
                </c:pt>
                <c:pt idx="28">
                  <c:v>-0.42383256487262927</c:v>
                </c:pt>
                <c:pt idx="29">
                  <c:v>-0.36296565889108118</c:v>
                </c:pt>
                <c:pt idx="30">
                  <c:v>-0.30384888964335416</c:v>
                </c:pt>
                <c:pt idx="31">
                  <c:v>-0.26986231932150917</c:v>
                </c:pt>
                <c:pt idx="32">
                  <c:v>-0.19941187011466391</c:v>
                </c:pt>
                <c:pt idx="33">
                  <c:v>-0.16913598605630162</c:v>
                </c:pt>
                <c:pt idx="34">
                  <c:v>-9.8698371613813132E-2</c:v>
                </c:pt>
                <c:pt idx="35">
                  <c:v>-7.9593824376314973E-2</c:v>
                </c:pt>
              </c:numCache>
            </c:numRef>
          </c:val>
        </c:ser>
        <c:marker val="1"/>
        <c:axId val="90959232"/>
        <c:axId val="90838144"/>
      </c:lineChart>
      <c:catAx>
        <c:axId val="90959232"/>
        <c:scaling>
          <c:orientation val="minMax"/>
        </c:scaling>
        <c:axPos val="b"/>
        <c:tickLblPos val="nextTo"/>
        <c:txPr>
          <a:bodyPr rot="-2280000"/>
          <a:lstStyle/>
          <a:p>
            <a:pPr>
              <a:defRPr lang="en-US"/>
            </a:pPr>
            <a:endParaRPr lang="en-US"/>
          </a:p>
        </c:txPr>
        <c:crossAx val="90838144"/>
        <c:crosses val="autoZero"/>
        <c:auto val="1"/>
        <c:lblAlgn val="ctr"/>
        <c:lblOffset val="100"/>
        <c:tickLblSkip val="3"/>
      </c:catAx>
      <c:valAx>
        <c:axId val="90838144"/>
        <c:scaling>
          <c:orientation val="minMax"/>
        </c:scaling>
        <c:axPos val="l"/>
        <c:majorGridlines/>
        <c:numFmt formatCode="General" sourceLinked="1"/>
        <c:tickLblPos val="nextTo"/>
        <c:txPr>
          <a:bodyPr/>
          <a:lstStyle/>
          <a:p>
            <a:pPr>
              <a:defRPr lang="en-US" sz="1600"/>
            </a:pPr>
            <a:endParaRPr lang="en-US"/>
          </a:p>
        </c:txPr>
        <c:crossAx val="90959232"/>
        <c:crosses val="autoZero"/>
        <c:crossBetween val="between"/>
      </c:valAx>
    </c:plotArea>
    <c:plotVisOnly val="1"/>
    <c:dispBlanksAs val="gap"/>
  </c:chart>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Sheet1!$C$2:$C$6</c:f>
              <c:strCache>
                <c:ptCount val="1"/>
                <c:pt idx="0">
                  <c:v>104.2 104.5 104.8 105 105</c:v>
                </c:pt>
              </c:strCache>
            </c:strRef>
          </c:tx>
          <c:spPr>
            <a:ln w="57150">
              <a:solidFill>
                <a:srgbClr val="C00000"/>
              </a:solidFill>
            </a:ln>
          </c:spPr>
          <c:marker>
            <c:symbol val="none"/>
          </c:marker>
          <c:cat>
            <c:numRef>
              <c:f>Sheet1!$B$7:$B$48</c:f>
              <c:numCache>
                <c:formatCode>General</c:formatCode>
                <c:ptCount val="42"/>
                <c:pt idx="0">
                  <c:v>2006</c:v>
                </c:pt>
                <c:pt idx="12">
                  <c:v>2007</c:v>
                </c:pt>
                <c:pt idx="24">
                  <c:v>2008</c:v>
                </c:pt>
                <c:pt idx="36">
                  <c:v>2009</c:v>
                </c:pt>
              </c:numCache>
            </c:numRef>
          </c:cat>
          <c:val>
            <c:numRef>
              <c:f>Sheet1!$C$7:$C$48</c:f>
              <c:numCache>
                <c:formatCode>General</c:formatCode>
                <c:ptCount val="42"/>
                <c:pt idx="0">
                  <c:v>105.1</c:v>
                </c:pt>
                <c:pt idx="1">
                  <c:v>105.2</c:v>
                </c:pt>
                <c:pt idx="2">
                  <c:v>105.3</c:v>
                </c:pt>
                <c:pt idx="3">
                  <c:v>105.4</c:v>
                </c:pt>
                <c:pt idx="4">
                  <c:v>105.8</c:v>
                </c:pt>
                <c:pt idx="5">
                  <c:v>105.9</c:v>
                </c:pt>
                <c:pt idx="6">
                  <c:v>106.4</c:v>
                </c:pt>
                <c:pt idx="7">
                  <c:v>106.1</c:v>
                </c:pt>
                <c:pt idx="8">
                  <c:v>106.3</c:v>
                </c:pt>
                <c:pt idx="9">
                  <c:v>106.5</c:v>
                </c:pt>
                <c:pt idx="10">
                  <c:v>106.6</c:v>
                </c:pt>
                <c:pt idx="11">
                  <c:v>106.7</c:v>
                </c:pt>
                <c:pt idx="12">
                  <c:v>106.7</c:v>
                </c:pt>
                <c:pt idx="13">
                  <c:v>106.8</c:v>
                </c:pt>
                <c:pt idx="14">
                  <c:v>106.8</c:v>
                </c:pt>
                <c:pt idx="15">
                  <c:v>107</c:v>
                </c:pt>
                <c:pt idx="16">
                  <c:v>107</c:v>
                </c:pt>
                <c:pt idx="17">
                  <c:v>107.1</c:v>
                </c:pt>
                <c:pt idx="18">
                  <c:v>107.1</c:v>
                </c:pt>
                <c:pt idx="19">
                  <c:v>107</c:v>
                </c:pt>
                <c:pt idx="20">
                  <c:v>106.6</c:v>
                </c:pt>
                <c:pt idx="21">
                  <c:v>106.5</c:v>
                </c:pt>
                <c:pt idx="22">
                  <c:v>106.4</c:v>
                </c:pt>
                <c:pt idx="23">
                  <c:v>106.1</c:v>
                </c:pt>
                <c:pt idx="24">
                  <c:v>105.9</c:v>
                </c:pt>
                <c:pt idx="25">
                  <c:v>105.6</c:v>
                </c:pt>
                <c:pt idx="26">
                  <c:v>105.3</c:v>
                </c:pt>
                <c:pt idx="27">
                  <c:v>104.3</c:v>
                </c:pt>
                <c:pt idx="28">
                  <c:v>104.2</c:v>
                </c:pt>
                <c:pt idx="29">
                  <c:v>103.8</c:v>
                </c:pt>
                <c:pt idx="30">
                  <c:v>103.1</c:v>
                </c:pt>
                <c:pt idx="31">
                  <c:v>101.9</c:v>
                </c:pt>
                <c:pt idx="32">
                  <c:v>101.2</c:v>
                </c:pt>
                <c:pt idx="33">
                  <c:v>100.4</c:v>
                </c:pt>
                <c:pt idx="34">
                  <c:v>100</c:v>
                </c:pt>
                <c:pt idx="35">
                  <c:v>99.7</c:v>
                </c:pt>
                <c:pt idx="36">
                  <c:v>99.3</c:v>
                </c:pt>
                <c:pt idx="37">
                  <c:v>99.5</c:v>
                </c:pt>
                <c:pt idx="38">
                  <c:v>99.5</c:v>
                </c:pt>
                <c:pt idx="39">
                  <c:v>99.5</c:v>
                </c:pt>
                <c:pt idx="40">
                  <c:v>99.6</c:v>
                </c:pt>
                <c:pt idx="41">
                  <c:v>99.9</c:v>
                </c:pt>
              </c:numCache>
            </c:numRef>
          </c:val>
        </c:ser>
        <c:marker val="1"/>
        <c:axId val="90416640"/>
        <c:axId val="90438656"/>
      </c:lineChart>
      <c:catAx>
        <c:axId val="90416640"/>
        <c:scaling>
          <c:orientation val="minMax"/>
        </c:scaling>
        <c:axPos val="b"/>
        <c:numFmt formatCode="General" sourceLinked="1"/>
        <c:tickLblPos val="nextTo"/>
        <c:txPr>
          <a:bodyPr rot="0" vert="horz"/>
          <a:lstStyle/>
          <a:p>
            <a:pPr>
              <a:defRPr/>
            </a:pPr>
            <a:endParaRPr lang="en-US"/>
          </a:p>
        </c:txPr>
        <c:crossAx val="90438656"/>
        <c:crosses val="autoZero"/>
        <c:auto val="1"/>
        <c:lblAlgn val="ctr"/>
        <c:lblOffset val="100"/>
        <c:tickLblSkip val="1"/>
        <c:tickMarkSkip val="12"/>
      </c:catAx>
      <c:valAx>
        <c:axId val="90438656"/>
        <c:scaling>
          <c:orientation val="minMax"/>
          <c:min val="96"/>
        </c:scaling>
        <c:axPos val="l"/>
        <c:majorGridlines/>
        <c:numFmt formatCode="General" sourceLinked="1"/>
        <c:tickLblPos val="nextTo"/>
        <c:crossAx val="90416640"/>
        <c:crosses val="autoZero"/>
        <c:crossBetween val="between"/>
      </c:valAx>
    </c:plotArea>
    <c:plotVisOnly val="1"/>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spPr>
            <a:ln w="57150">
              <a:solidFill>
                <a:srgbClr val="0000FF"/>
              </a:solidFill>
            </a:ln>
          </c:spPr>
          <c:marker>
            <c:symbol val="none"/>
          </c:marker>
          <c:cat>
            <c:strRef>
              <c:f>Sheet1!$A$2:$A$49</c:f>
              <c:strCache>
                <c:ptCount val="48"/>
                <c:pt idx="0">
                  <c:v>2006-01</c:v>
                </c:pt>
                <c:pt idx="1">
                  <c:v>2006-02</c:v>
                </c:pt>
                <c:pt idx="2">
                  <c:v>2006-03</c:v>
                </c:pt>
                <c:pt idx="3">
                  <c:v>2006-04</c:v>
                </c:pt>
                <c:pt idx="4">
                  <c:v>2006-05</c:v>
                </c:pt>
                <c:pt idx="5">
                  <c:v>2006-06</c:v>
                </c:pt>
                <c:pt idx="6">
                  <c:v>2006-07</c:v>
                </c:pt>
                <c:pt idx="7">
                  <c:v>2006-08</c:v>
                </c:pt>
                <c:pt idx="8">
                  <c:v>2006-09</c:v>
                </c:pt>
                <c:pt idx="9">
                  <c:v>2006-10</c:v>
                </c:pt>
                <c:pt idx="10">
                  <c:v>2006-11</c:v>
                </c:pt>
                <c:pt idx="11">
                  <c:v>2006-12</c:v>
                </c:pt>
                <c:pt idx="12">
                  <c:v>2007-01</c:v>
                </c:pt>
                <c:pt idx="13">
                  <c:v>2007-02</c:v>
                </c:pt>
                <c:pt idx="14">
                  <c:v>2007-03</c:v>
                </c:pt>
                <c:pt idx="15">
                  <c:v>2007-04</c:v>
                </c:pt>
                <c:pt idx="16">
                  <c:v>2007-05</c:v>
                </c:pt>
                <c:pt idx="17">
                  <c:v>2007-06</c:v>
                </c:pt>
                <c:pt idx="18">
                  <c:v>2007-07</c:v>
                </c:pt>
                <c:pt idx="19">
                  <c:v>2007-08</c:v>
                </c:pt>
                <c:pt idx="20">
                  <c:v>2007-09</c:v>
                </c:pt>
                <c:pt idx="21">
                  <c:v>2007-10</c:v>
                </c:pt>
                <c:pt idx="22">
                  <c:v>2007-11</c:v>
                </c:pt>
                <c:pt idx="23">
                  <c:v>2007-12</c:v>
                </c:pt>
                <c:pt idx="24">
                  <c:v>2008-01</c:v>
                </c:pt>
                <c:pt idx="25">
                  <c:v>2008-02</c:v>
                </c:pt>
                <c:pt idx="26">
                  <c:v>2008-03</c:v>
                </c:pt>
                <c:pt idx="27">
                  <c:v>2008-04</c:v>
                </c:pt>
                <c:pt idx="28">
                  <c:v>2008-05</c:v>
                </c:pt>
                <c:pt idx="29">
                  <c:v>2008-06</c:v>
                </c:pt>
                <c:pt idx="30">
                  <c:v>2008-07</c:v>
                </c:pt>
                <c:pt idx="31">
                  <c:v>2008-08</c:v>
                </c:pt>
                <c:pt idx="32">
                  <c:v>2008-09</c:v>
                </c:pt>
                <c:pt idx="33">
                  <c:v>2008-10</c:v>
                </c:pt>
                <c:pt idx="34">
                  <c:v>2008-11</c:v>
                </c:pt>
                <c:pt idx="35">
                  <c:v>2008-12</c:v>
                </c:pt>
                <c:pt idx="36">
                  <c:v>2009-01</c:v>
                </c:pt>
                <c:pt idx="37">
                  <c:v>2009-02</c:v>
                </c:pt>
                <c:pt idx="38">
                  <c:v>2009-03</c:v>
                </c:pt>
                <c:pt idx="39">
                  <c:v>2009-04</c:v>
                </c:pt>
                <c:pt idx="40">
                  <c:v>2009-05</c:v>
                </c:pt>
                <c:pt idx="41">
                  <c:v>2009-06</c:v>
                </c:pt>
                <c:pt idx="42">
                  <c:v>2009-07</c:v>
                </c:pt>
                <c:pt idx="43">
                  <c:v>2009-08</c:v>
                </c:pt>
                <c:pt idx="44">
                  <c:v>2009-09</c:v>
                </c:pt>
                <c:pt idx="45">
                  <c:v>2009-10</c:v>
                </c:pt>
                <c:pt idx="46">
                  <c:v>2009-11</c:v>
                </c:pt>
                <c:pt idx="47">
                  <c:v>2009-12</c:v>
                </c:pt>
              </c:strCache>
            </c:strRef>
          </c:cat>
          <c:val>
            <c:numRef>
              <c:f>Sheet1!$B$2:$B$49</c:f>
              <c:numCache>
                <c:formatCode>General</c:formatCode>
                <c:ptCount val="48"/>
                <c:pt idx="0">
                  <c:v>105.1</c:v>
                </c:pt>
                <c:pt idx="1">
                  <c:v>104.9</c:v>
                </c:pt>
                <c:pt idx="2">
                  <c:v>105.1</c:v>
                </c:pt>
                <c:pt idx="3">
                  <c:v>104.9</c:v>
                </c:pt>
                <c:pt idx="4">
                  <c:v>104.3</c:v>
                </c:pt>
                <c:pt idx="5">
                  <c:v>104.4</c:v>
                </c:pt>
                <c:pt idx="6">
                  <c:v>104</c:v>
                </c:pt>
                <c:pt idx="7">
                  <c:v>103.7</c:v>
                </c:pt>
                <c:pt idx="8">
                  <c:v>104.3</c:v>
                </c:pt>
                <c:pt idx="9">
                  <c:v>104.4</c:v>
                </c:pt>
                <c:pt idx="10">
                  <c:v>104.5</c:v>
                </c:pt>
                <c:pt idx="11">
                  <c:v>105.1</c:v>
                </c:pt>
                <c:pt idx="12">
                  <c:v>104.9</c:v>
                </c:pt>
                <c:pt idx="13">
                  <c:v>104.5</c:v>
                </c:pt>
                <c:pt idx="14">
                  <c:v>104.9</c:v>
                </c:pt>
                <c:pt idx="15">
                  <c:v>104.6</c:v>
                </c:pt>
                <c:pt idx="16">
                  <c:v>104.7</c:v>
                </c:pt>
                <c:pt idx="17">
                  <c:v>104.4</c:v>
                </c:pt>
                <c:pt idx="18">
                  <c:v>104.8</c:v>
                </c:pt>
                <c:pt idx="19">
                  <c:v>104.1</c:v>
                </c:pt>
                <c:pt idx="20">
                  <c:v>104.1</c:v>
                </c:pt>
                <c:pt idx="21">
                  <c:v>103.8</c:v>
                </c:pt>
                <c:pt idx="22">
                  <c:v>103.6</c:v>
                </c:pt>
                <c:pt idx="23">
                  <c:v>103.6</c:v>
                </c:pt>
                <c:pt idx="24">
                  <c:v>103.1</c:v>
                </c:pt>
                <c:pt idx="25">
                  <c:v>102.7</c:v>
                </c:pt>
                <c:pt idx="26">
                  <c:v>102.8</c:v>
                </c:pt>
                <c:pt idx="27">
                  <c:v>102.7</c:v>
                </c:pt>
                <c:pt idx="28">
                  <c:v>102.5</c:v>
                </c:pt>
                <c:pt idx="29">
                  <c:v>102.6</c:v>
                </c:pt>
                <c:pt idx="30">
                  <c:v>101.6</c:v>
                </c:pt>
                <c:pt idx="31">
                  <c:v>100.9</c:v>
                </c:pt>
                <c:pt idx="32">
                  <c:v>100.8</c:v>
                </c:pt>
                <c:pt idx="33">
                  <c:v>99.8</c:v>
                </c:pt>
                <c:pt idx="34">
                  <c:v>99.2</c:v>
                </c:pt>
                <c:pt idx="35">
                  <c:v>99.1</c:v>
                </c:pt>
                <c:pt idx="36">
                  <c:v>98.8</c:v>
                </c:pt>
                <c:pt idx="37">
                  <c:v>98.3</c:v>
                </c:pt>
                <c:pt idx="38">
                  <c:v>98.1</c:v>
                </c:pt>
                <c:pt idx="39">
                  <c:v>99.2</c:v>
                </c:pt>
                <c:pt idx="40">
                  <c:v>100.6</c:v>
                </c:pt>
                <c:pt idx="41">
                  <c:v>101.3</c:v>
                </c:pt>
                <c:pt idx="42">
                  <c:v>102.5</c:v>
                </c:pt>
                <c:pt idx="43">
                  <c:v>103.1</c:v>
                </c:pt>
                <c:pt idx="44">
                  <c:v>104.2</c:v>
                </c:pt>
                <c:pt idx="45">
                  <c:v>104.7</c:v>
                </c:pt>
                <c:pt idx="46">
                  <c:v>105.8</c:v>
                </c:pt>
                <c:pt idx="47">
                  <c:v>107.1</c:v>
                </c:pt>
              </c:numCache>
            </c:numRef>
          </c:val>
        </c:ser>
        <c:marker val="1"/>
        <c:axId val="89768704"/>
        <c:axId val="89770240"/>
      </c:lineChart>
      <c:catAx>
        <c:axId val="89768704"/>
        <c:scaling>
          <c:orientation val="minMax"/>
        </c:scaling>
        <c:axPos val="b"/>
        <c:numFmt formatCode="General" sourceLinked="1"/>
        <c:tickLblPos val="nextTo"/>
        <c:txPr>
          <a:bodyPr rot="-2880000"/>
          <a:lstStyle/>
          <a:p>
            <a:pPr>
              <a:defRPr/>
            </a:pPr>
            <a:endParaRPr lang="en-US"/>
          </a:p>
        </c:txPr>
        <c:crossAx val="89770240"/>
        <c:crosses val="autoZero"/>
        <c:auto val="1"/>
        <c:lblAlgn val="ctr"/>
        <c:lblOffset val="100"/>
      </c:catAx>
      <c:valAx>
        <c:axId val="89770240"/>
        <c:scaling>
          <c:orientation val="minMax"/>
          <c:min val="97"/>
        </c:scaling>
        <c:axPos val="l"/>
        <c:majorGridlines/>
        <c:numFmt formatCode="General" sourceLinked="1"/>
        <c:tickLblPos val="nextTo"/>
        <c:crossAx val="89768704"/>
        <c:crosses val="autoZero"/>
        <c:crossBetween val="between"/>
      </c:valAx>
    </c:plotArea>
    <c:plotVisOnly val="1"/>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9478908188585611E-2"/>
          <c:y val="7.10900473933649E-2"/>
          <c:w val="0.91811414392059554"/>
          <c:h val="0.85781990521328411"/>
        </c:manualLayout>
      </c:layout>
      <c:barChart>
        <c:barDir val="col"/>
        <c:grouping val="clustered"/>
        <c:ser>
          <c:idx val="0"/>
          <c:order val="0"/>
          <c:tx>
            <c:strRef>
              <c:f>Sheet1!$B$1</c:f>
              <c:strCache>
                <c:ptCount val="1"/>
                <c:pt idx="0">
                  <c:v>GDP</c:v>
                </c:pt>
              </c:strCache>
            </c:strRef>
          </c:tx>
          <c:spPr>
            <a:solidFill>
              <a:schemeClr val="accent1"/>
            </a:solidFill>
            <a:ln w="13688">
              <a:solidFill>
                <a:schemeClr val="tx1"/>
              </a:solidFill>
              <a:prstDash val="solid"/>
            </a:ln>
          </c:spPr>
          <c:cat>
            <c:strRef>
              <c:f>Sheet1!$A$2:$A$88</c:f>
              <c:strCache>
                <c:ptCount val="81"/>
                <c:pt idx="0">
                  <c:v>1989</c:v>
                </c:pt>
                <c:pt idx="1">
                  <c:v>1989 - Q2</c:v>
                </c:pt>
                <c:pt idx="2">
                  <c:v>1989 - Q3</c:v>
                </c:pt>
                <c:pt idx="3">
                  <c:v>1989 - Q4</c:v>
                </c:pt>
                <c:pt idx="4">
                  <c:v>1990</c:v>
                </c:pt>
                <c:pt idx="5">
                  <c:v>1990 - Q2</c:v>
                </c:pt>
                <c:pt idx="6">
                  <c:v>1990 - Q3</c:v>
                </c:pt>
                <c:pt idx="7">
                  <c:v>1990 - Q4</c:v>
                </c:pt>
                <c:pt idx="8">
                  <c:v>1991</c:v>
                </c:pt>
                <c:pt idx="9">
                  <c:v>1991 - Q2</c:v>
                </c:pt>
                <c:pt idx="10">
                  <c:v>1991 - Q3</c:v>
                </c:pt>
                <c:pt idx="11">
                  <c:v>1991 - Q4</c:v>
                </c:pt>
                <c:pt idx="12">
                  <c:v>1992</c:v>
                </c:pt>
                <c:pt idx="13">
                  <c:v>1992 - Q2</c:v>
                </c:pt>
                <c:pt idx="14">
                  <c:v>1992 - Q3</c:v>
                </c:pt>
                <c:pt idx="15">
                  <c:v>1992 - Q4</c:v>
                </c:pt>
                <c:pt idx="16">
                  <c:v>1993</c:v>
                </c:pt>
                <c:pt idx="17">
                  <c:v>1993 - Q2</c:v>
                </c:pt>
                <c:pt idx="18">
                  <c:v>1993 - Q3</c:v>
                </c:pt>
                <c:pt idx="19">
                  <c:v>1993 - Q4</c:v>
                </c:pt>
                <c:pt idx="20">
                  <c:v>1994</c:v>
                </c:pt>
                <c:pt idx="21">
                  <c:v>1994 - Q2</c:v>
                </c:pt>
                <c:pt idx="22">
                  <c:v>1994 - Q3</c:v>
                </c:pt>
                <c:pt idx="23">
                  <c:v>1994 - Q4</c:v>
                </c:pt>
                <c:pt idx="24">
                  <c:v>1995</c:v>
                </c:pt>
                <c:pt idx="25">
                  <c:v>1995 - Q2</c:v>
                </c:pt>
                <c:pt idx="26">
                  <c:v>1995 - Q3</c:v>
                </c:pt>
                <c:pt idx="27">
                  <c:v>1995 - Q4</c:v>
                </c:pt>
                <c:pt idx="28">
                  <c:v>1996</c:v>
                </c:pt>
                <c:pt idx="29">
                  <c:v>1996 - Q2</c:v>
                </c:pt>
                <c:pt idx="30">
                  <c:v>1996 - Q3</c:v>
                </c:pt>
                <c:pt idx="31">
                  <c:v>1996 - Q4</c:v>
                </c:pt>
                <c:pt idx="32">
                  <c:v>1997</c:v>
                </c:pt>
                <c:pt idx="33">
                  <c:v>1997 - Q2</c:v>
                </c:pt>
                <c:pt idx="34">
                  <c:v>1997 - Q3</c:v>
                </c:pt>
                <c:pt idx="35">
                  <c:v>1997 - Q4</c:v>
                </c:pt>
                <c:pt idx="36">
                  <c:v>1998</c:v>
                </c:pt>
                <c:pt idx="37">
                  <c:v>1998 - Q2</c:v>
                </c:pt>
                <c:pt idx="38">
                  <c:v>1998 - Q3</c:v>
                </c:pt>
                <c:pt idx="39">
                  <c:v>1998 - Q4</c:v>
                </c:pt>
                <c:pt idx="40">
                  <c:v>1999</c:v>
                </c:pt>
                <c:pt idx="41">
                  <c:v>1999 - Q2</c:v>
                </c:pt>
                <c:pt idx="42">
                  <c:v>1999 - Q3</c:v>
                </c:pt>
                <c:pt idx="43">
                  <c:v>1999 - Q4</c:v>
                </c:pt>
                <c:pt idx="44">
                  <c:v>2000</c:v>
                </c:pt>
                <c:pt idx="45">
                  <c:v>2000 - Q2</c:v>
                </c:pt>
                <c:pt idx="46">
                  <c:v>2000 - Q3</c:v>
                </c:pt>
                <c:pt idx="47">
                  <c:v>2000 - Q4</c:v>
                </c:pt>
                <c:pt idx="48">
                  <c:v>2001</c:v>
                </c:pt>
                <c:pt idx="49">
                  <c:v>2001 - Q2</c:v>
                </c:pt>
                <c:pt idx="50">
                  <c:v>2001 - Q3</c:v>
                </c:pt>
                <c:pt idx="51">
                  <c:v>2001 - Q4</c:v>
                </c:pt>
                <c:pt idx="52">
                  <c:v>2002</c:v>
                </c:pt>
                <c:pt idx="53">
                  <c:v>2002 - Q2</c:v>
                </c:pt>
                <c:pt idx="54">
                  <c:v>2002 - Q3</c:v>
                </c:pt>
                <c:pt idx="55">
                  <c:v>2002 - Q4</c:v>
                </c:pt>
                <c:pt idx="56">
                  <c:v>2003</c:v>
                </c:pt>
                <c:pt idx="57">
                  <c:v>2003 - Q2</c:v>
                </c:pt>
                <c:pt idx="58">
                  <c:v>2003 - Q3</c:v>
                </c:pt>
                <c:pt idx="59">
                  <c:v>2003 - Q4</c:v>
                </c:pt>
                <c:pt idx="60">
                  <c:v>2004 - Q1</c:v>
                </c:pt>
                <c:pt idx="64">
                  <c:v>2005</c:v>
                </c:pt>
                <c:pt idx="68">
                  <c:v>2006</c:v>
                </c:pt>
                <c:pt idx="72">
                  <c:v>2007</c:v>
                </c:pt>
                <c:pt idx="76">
                  <c:v>2008</c:v>
                </c:pt>
                <c:pt idx="80">
                  <c:v>2009</c:v>
                </c:pt>
              </c:strCache>
            </c:strRef>
          </c:cat>
          <c:val>
            <c:numRef>
              <c:f>Sheet1!$B$2:$B$88</c:f>
              <c:numCache>
                <c:formatCode>General</c:formatCode>
                <c:ptCount val="87"/>
                <c:pt idx="0">
                  <c:v>3.8</c:v>
                </c:pt>
                <c:pt idx="1">
                  <c:v>3</c:v>
                </c:pt>
                <c:pt idx="2">
                  <c:v>3.2</c:v>
                </c:pt>
                <c:pt idx="3">
                  <c:v>0.9</c:v>
                </c:pt>
                <c:pt idx="4">
                  <c:v>4.2</c:v>
                </c:pt>
                <c:pt idx="5">
                  <c:v>1.6</c:v>
                </c:pt>
                <c:pt idx="6">
                  <c:v>0</c:v>
                </c:pt>
                <c:pt idx="7">
                  <c:v>-3.5</c:v>
                </c:pt>
                <c:pt idx="8">
                  <c:v>-1.9000000000000001</c:v>
                </c:pt>
                <c:pt idx="9">
                  <c:v>2.7</c:v>
                </c:pt>
                <c:pt idx="10">
                  <c:v>1.7</c:v>
                </c:pt>
                <c:pt idx="11">
                  <c:v>1.6</c:v>
                </c:pt>
                <c:pt idx="12">
                  <c:v>4.5</c:v>
                </c:pt>
                <c:pt idx="13">
                  <c:v>4.3</c:v>
                </c:pt>
                <c:pt idx="14">
                  <c:v>4.2</c:v>
                </c:pt>
                <c:pt idx="15">
                  <c:v>4.3</c:v>
                </c:pt>
                <c:pt idx="16">
                  <c:v>0.70000000000000062</c:v>
                </c:pt>
                <c:pt idx="17">
                  <c:v>2.5</c:v>
                </c:pt>
                <c:pt idx="18">
                  <c:v>2.1</c:v>
                </c:pt>
                <c:pt idx="19">
                  <c:v>5.4</c:v>
                </c:pt>
                <c:pt idx="20">
                  <c:v>4</c:v>
                </c:pt>
                <c:pt idx="21">
                  <c:v>5.6</c:v>
                </c:pt>
                <c:pt idx="22">
                  <c:v>2.6</c:v>
                </c:pt>
                <c:pt idx="23">
                  <c:v>4.5</c:v>
                </c:pt>
                <c:pt idx="24">
                  <c:v>1</c:v>
                </c:pt>
                <c:pt idx="25">
                  <c:v>0.9</c:v>
                </c:pt>
                <c:pt idx="26">
                  <c:v>3.4</c:v>
                </c:pt>
                <c:pt idx="27">
                  <c:v>2.8</c:v>
                </c:pt>
                <c:pt idx="28">
                  <c:v>2.8</c:v>
                </c:pt>
                <c:pt idx="29">
                  <c:v>7.1</c:v>
                </c:pt>
                <c:pt idx="30">
                  <c:v>3.5</c:v>
                </c:pt>
                <c:pt idx="31">
                  <c:v>4.4000000000000004</c:v>
                </c:pt>
                <c:pt idx="32">
                  <c:v>3.1</c:v>
                </c:pt>
                <c:pt idx="33">
                  <c:v>6.1</c:v>
                </c:pt>
                <c:pt idx="34">
                  <c:v>5.0999999999999996</c:v>
                </c:pt>
                <c:pt idx="35">
                  <c:v>3.1</c:v>
                </c:pt>
                <c:pt idx="36">
                  <c:v>3.8</c:v>
                </c:pt>
                <c:pt idx="37">
                  <c:v>3.6</c:v>
                </c:pt>
                <c:pt idx="38">
                  <c:v>5.4</c:v>
                </c:pt>
                <c:pt idx="39">
                  <c:v>7.1</c:v>
                </c:pt>
                <c:pt idx="40">
                  <c:v>3.6</c:v>
                </c:pt>
                <c:pt idx="41">
                  <c:v>3.2</c:v>
                </c:pt>
                <c:pt idx="42">
                  <c:v>5.2</c:v>
                </c:pt>
                <c:pt idx="43">
                  <c:v>7.4</c:v>
                </c:pt>
                <c:pt idx="44">
                  <c:v>1.1000000000000001</c:v>
                </c:pt>
                <c:pt idx="45">
                  <c:v>8</c:v>
                </c:pt>
                <c:pt idx="46">
                  <c:v>0.30000000000000032</c:v>
                </c:pt>
                <c:pt idx="47">
                  <c:v>2.4</c:v>
                </c:pt>
                <c:pt idx="48">
                  <c:v>-1.3</c:v>
                </c:pt>
                <c:pt idx="49">
                  <c:v>2.6</c:v>
                </c:pt>
                <c:pt idx="50">
                  <c:v>-1.1000000000000001</c:v>
                </c:pt>
                <c:pt idx="51">
                  <c:v>1.4</c:v>
                </c:pt>
                <c:pt idx="52">
                  <c:v>3.5</c:v>
                </c:pt>
                <c:pt idx="53">
                  <c:v>2.1</c:v>
                </c:pt>
                <c:pt idx="54">
                  <c:v>2</c:v>
                </c:pt>
                <c:pt idx="55">
                  <c:v>0.1</c:v>
                </c:pt>
                <c:pt idx="56">
                  <c:v>1.6</c:v>
                </c:pt>
                <c:pt idx="57">
                  <c:v>3.2</c:v>
                </c:pt>
                <c:pt idx="58">
                  <c:v>6.9</c:v>
                </c:pt>
                <c:pt idx="59">
                  <c:v>3.6</c:v>
                </c:pt>
                <c:pt idx="60">
                  <c:v>2.8</c:v>
                </c:pt>
                <c:pt idx="61">
                  <c:v>2.9</c:v>
                </c:pt>
                <c:pt idx="62">
                  <c:v>3</c:v>
                </c:pt>
                <c:pt idx="63">
                  <c:v>3.5</c:v>
                </c:pt>
                <c:pt idx="64">
                  <c:v>4.0999999999999996</c:v>
                </c:pt>
                <c:pt idx="65">
                  <c:v>1.7</c:v>
                </c:pt>
                <c:pt idx="66">
                  <c:v>3.1</c:v>
                </c:pt>
                <c:pt idx="67">
                  <c:v>2.1</c:v>
                </c:pt>
                <c:pt idx="68">
                  <c:v>5.4</c:v>
                </c:pt>
                <c:pt idx="69">
                  <c:v>1.4</c:v>
                </c:pt>
                <c:pt idx="70">
                  <c:v>0.1</c:v>
                </c:pt>
                <c:pt idx="71">
                  <c:v>3</c:v>
                </c:pt>
                <c:pt idx="72">
                  <c:v>1.2</c:v>
                </c:pt>
                <c:pt idx="73">
                  <c:v>3.2</c:v>
                </c:pt>
                <c:pt idx="74">
                  <c:v>3.6</c:v>
                </c:pt>
                <c:pt idx="75">
                  <c:v>2.1</c:v>
                </c:pt>
                <c:pt idx="76">
                  <c:v>-0.70000000000000062</c:v>
                </c:pt>
                <c:pt idx="77">
                  <c:v>1.5</c:v>
                </c:pt>
                <c:pt idx="78">
                  <c:v>-2.7</c:v>
                </c:pt>
                <c:pt idx="79">
                  <c:v>-5.4</c:v>
                </c:pt>
                <c:pt idx="80">
                  <c:v>-6.4</c:v>
                </c:pt>
                <c:pt idx="81">
                  <c:v>-0.70000000000000062</c:v>
                </c:pt>
                <c:pt idx="82">
                  <c:v>2.2000000000000002</c:v>
                </c:pt>
                <c:pt idx="83">
                  <c:v>5.7</c:v>
                </c:pt>
              </c:numCache>
            </c:numRef>
          </c:val>
        </c:ser>
        <c:axId val="90219264"/>
        <c:axId val="90220800"/>
      </c:barChart>
      <c:lineChart>
        <c:grouping val="standard"/>
        <c:ser>
          <c:idx val="1"/>
          <c:order val="1"/>
          <c:tx>
            <c:strRef>
              <c:f>Sheet1!$C$1</c:f>
              <c:strCache>
                <c:ptCount val="1"/>
                <c:pt idx="0">
                  <c:v>AVG1</c:v>
                </c:pt>
              </c:strCache>
            </c:strRef>
          </c:tx>
          <c:spPr>
            <a:ln w="41063">
              <a:solidFill>
                <a:srgbClr val="FF0000"/>
              </a:solidFill>
              <a:prstDash val="solid"/>
            </a:ln>
          </c:spPr>
          <c:marker>
            <c:symbol val="none"/>
          </c:marker>
          <c:cat>
            <c:strRef>
              <c:f>Sheet1!$A$2:$A$88</c:f>
              <c:strCache>
                <c:ptCount val="81"/>
                <c:pt idx="0">
                  <c:v>1989</c:v>
                </c:pt>
                <c:pt idx="1">
                  <c:v>1989 - Q2</c:v>
                </c:pt>
                <c:pt idx="2">
                  <c:v>1989 - Q3</c:v>
                </c:pt>
                <c:pt idx="3">
                  <c:v>1989 - Q4</c:v>
                </c:pt>
                <c:pt idx="4">
                  <c:v>1990</c:v>
                </c:pt>
                <c:pt idx="5">
                  <c:v>1990 - Q2</c:v>
                </c:pt>
                <c:pt idx="6">
                  <c:v>1990 - Q3</c:v>
                </c:pt>
                <c:pt idx="7">
                  <c:v>1990 - Q4</c:v>
                </c:pt>
                <c:pt idx="8">
                  <c:v>1991</c:v>
                </c:pt>
                <c:pt idx="9">
                  <c:v>1991 - Q2</c:v>
                </c:pt>
                <c:pt idx="10">
                  <c:v>1991 - Q3</c:v>
                </c:pt>
                <c:pt idx="11">
                  <c:v>1991 - Q4</c:v>
                </c:pt>
                <c:pt idx="12">
                  <c:v>1992</c:v>
                </c:pt>
                <c:pt idx="13">
                  <c:v>1992 - Q2</c:v>
                </c:pt>
                <c:pt idx="14">
                  <c:v>1992 - Q3</c:v>
                </c:pt>
                <c:pt idx="15">
                  <c:v>1992 - Q4</c:v>
                </c:pt>
                <c:pt idx="16">
                  <c:v>1993</c:v>
                </c:pt>
                <c:pt idx="17">
                  <c:v>1993 - Q2</c:v>
                </c:pt>
                <c:pt idx="18">
                  <c:v>1993 - Q3</c:v>
                </c:pt>
                <c:pt idx="19">
                  <c:v>1993 - Q4</c:v>
                </c:pt>
                <c:pt idx="20">
                  <c:v>1994</c:v>
                </c:pt>
                <c:pt idx="21">
                  <c:v>1994 - Q2</c:v>
                </c:pt>
                <c:pt idx="22">
                  <c:v>1994 - Q3</c:v>
                </c:pt>
                <c:pt idx="23">
                  <c:v>1994 - Q4</c:v>
                </c:pt>
                <c:pt idx="24">
                  <c:v>1995</c:v>
                </c:pt>
                <c:pt idx="25">
                  <c:v>1995 - Q2</c:v>
                </c:pt>
                <c:pt idx="26">
                  <c:v>1995 - Q3</c:v>
                </c:pt>
                <c:pt idx="27">
                  <c:v>1995 - Q4</c:v>
                </c:pt>
                <c:pt idx="28">
                  <c:v>1996</c:v>
                </c:pt>
                <c:pt idx="29">
                  <c:v>1996 - Q2</c:v>
                </c:pt>
                <c:pt idx="30">
                  <c:v>1996 - Q3</c:v>
                </c:pt>
                <c:pt idx="31">
                  <c:v>1996 - Q4</c:v>
                </c:pt>
                <c:pt idx="32">
                  <c:v>1997</c:v>
                </c:pt>
                <c:pt idx="33">
                  <c:v>1997 - Q2</c:v>
                </c:pt>
                <c:pt idx="34">
                  <c:v>1997 - Q3</c:v>
                </c:pt>
                <c:pt idx="35">
                  <c:v>1997 - Q4</c:v>
                </c:pt>
                <c:pt idx="36">
                  <c:v>1998</c:v>
                </c:pt>
                <c:pt idx="37">
                  <c:v>1998 - Q2</c:v>
                </c:pt>
                <c:pt idx="38">
                  <c:v>1998 - Q3</c:v>
                </c:pt>
                <c:pt idx="39">
                  <c:v>1998 - Q4</c:v>
                </c:pt>
                <c:pt idx="40">
                  <c:v>1999</c:v>
                </c:pt>
                <c:pt idx="41">
                  <c:v>1999 - Q2</c:v>
                </c:pt>
                <c:pt idx="42">
                  <c:v>1999 - Q3</c:v>
                </c:pt>
                <c:pt idx="43">
                  <c:v>1999 - Q4</c:v>
                </c:pt>
                <c:pt idx="44">
                  <c:v>2000</c:v>
                </c:pt>
                <c:pt idx="45">
                  <c:v>2000 - Q2</c:v>
                </c:pt>
                <c:pt idx="46">
                  <c:v>2000 - Q3</c:v>
                </c:pt>
                <c:pt idx="47">
                  <c:v>2000 - Q4</c:v>
                </c:pt>
                <c:pt idx="48">
                  <c:v>2001</c:v>
                </c:pt>
                <c:pt idx="49">
                  <c:v>2001 - Q2</c:v>
                </c:pt>
                <c:pt idx="50">
                  <c:v>2001 - Q3</c:v>
                </c:pt>
                <c:pt idx="51">
                  <c:v>2001 - Q4</c:v>
                </c:pt>
                <c:pt idx="52">
                  <c:v>2002</c:v>
                </c:pt>
                <c:pt idx="53">
                  <c:v>2002 - Q2</c:v>
                </c:pt>
                <c:pt idx="54">
                  <c:v>2002 - Q3</c:v>
                </c:pt>
                <c:pt idx="55">
                  <c:v>2002 - Q4</c:v>
                </c:pt>
                <c:pt idx="56">
                  <c:v>2003</c:v>
                </c:pt>
                <c:pt idx="57">
                  <c:v>2003 - Q2</c:v>
                </c:pt>
                <c:pt idx="58">
                  <c:v>2003 - Q3</c:v>
                </c:pt>
                <c:pt idx="59">
                  <c:v>2003 - Q4</c:v>
                </c:pt>
                <c:pt idx="60">
                  <c:v>2004 - Q1</c:v>
                </c:pt>
                <c:pt idx="64">
                  <c:v>2005</c:v>
                </c:pt>
                <c:pt idx="68">
                  <c:v>2006</c:v>
                </c:pt>
                <c:pt idx="72">
                  <c:v>2007</c:v>
                </c:pt>
                <c:pt idx="76">
                  <c:v>2008</c:v>
                </c:pt>
                <c:pt idx="80">
                  <c:v>2009</c:v>
                </c:pt>
              </c:strCache>
            </c:strRef>
          </c:cat>
          <c:val>
            <c:numRef>
              <c:f>Sheet1!$C$2:$C$88</c:f>
              <c:numCache>
                <c:formatCode>0.0</c:formatCode>
                <c:ptCount val="87"/>
                <c:pt idx="0">
                  <c:v>2.5304347826086997</c:v>
                </c:pt>
                <c:pt idx="1">
                  <c:v>2.5304347826086997</c:v>
                </c:pt>
                <c:pt idx="2">
                  <c:v>2.5304347826086997</c:v>
                </c:pt>
                <c:pt idx="3">
                  <c:v>2.5304347826086997</c:v>
                </c:pt>
                <c:pt idx="4">
                  <c:v>2.5304347826086997</c:v>
                </c:pt>
                <c:pt idx="5">
                  <c:v>2.5304347826086997</c:v>
                </c:pt>
                <c:pt idx="6">
                  <c:v>2.5304347826086997</c:v>
                </c:pt>
                <c:pt idx="7">
                  <c:v>2.5304347826086997</c:v>
                </c:pt>
                <c:pt idx="8">
                  <c:v>2.5304347826086997</c:v>
                </c:pt>
                <c:pt idx="9">
                  <c:v>2.5304347826086997</c:v>
                </c:pt>
                <c:pt idx="10">
                  <c:v>2.5304347826086997</c:v>
                </c:pt>
                <c:pt idx="11">
                  <c:v>2.5304347826086997</c:v>
                </c:pt>
                <c:pt idx="12">
                  <c:v>2.5304347826086997</c:v>
                </c:pt>
                <c:pt idx="13">
                  <c:v>2.5304347826086997</c:v>
                </c:pt>
                <c:pt idx="14">
                  <c:v>2.5304347826086997</c:v>
                </c:pt>
                <c:pt idx="15">
                  <c:v>2.5304347826086997</c:v>
                </c:pt>
                <c:pt idx="16">
                  <c:v>2.5304347826086997</c:v>
                </c:pt>
                <c:pt idx="17">
                  <c:v>2.5304347826086997</c:v>
                </c:pt>
                <c:pt idx="18">
                  <c:v>2.5304347826086997</c:v>
                </c:pt>
                <c:pt idx="19">
                  <c:v>2.5304347826086997</c:v>
                </c:pt>
                <c:pt idx="20">
                  <c:v>2.5304347826086997</c:v>
                </c:pt>
                <c:pt idx="21">
                  <c:v>2.5304347826086997</c:v>
                </c:pt>
                <c:pt idx="22">
                  <c:v>2.5304347826086997</c:v>
                </c:pt>
                <c:pt idx="23">
                  <c:v>2.5</c:v>
                </c:pt>
              </c:numCache>
            </c:numRef>
          </c:val>
        </c:ser>
        <c:ser>
          <c:idx val="2"/>
          <c:order val="2"/>
          <c:tx>
            <c:strRef>
              <c:f>Sheet1!$D$1</c:f>
              <c:strCache>
                <c:ptCount val="1"/>
                <c:pt idx="0">
                  <c:v>AVG2</c:v>
                </c:pt>
              </c:strCache>
            </c:strRef>
          </c:tx>
          <c:spPr>
            <a:ln w="41063">
              <a:solidFill>
                <a:srgbClr val="FF0000"/>
              </a:solidFill>
              <a:prstDash val="solid"/>
            </a:ln>
          </c:spPr>
          <c:marker>
            <c:symbol val="none"/>
          </c:marker>
          <c:cat>
            <c:strRef>
              <c:f>Sheet1!$A$2:$A$88</c:f>
              <c:strCache>
                <c:ptCount val="81"/>
                <c:pt idx="0">
                  <c:v>1989</c:v>
                </c:pt>
                <c:pt idx="1">
                  <c:v>1989 - Q2</c:v>
                </c:pt>
                <c:pt idx="2">
                  <c:v>1989 - Q3</c:v>
                </c:pt>
                <c:pt idx="3">
                  <c:v>1989 - Q4</c:v>
                </c:pt>
                <c:pt idx="4">
                  <c:v>1990</c:v>
                </c:pt>
                <c:pt idx="5">
                  <c:v>1990 - Q2</c:v>
                </c:pt>
                <c:pt idx="6">
                  <c:v>1990 - Q3</c:v>
                </c:pt>
                <c:pt idx="7">
                  <c:v>1990 - Q4</c:v>
                </c:pt>
                <c:pt idx="8">
                  <c:v>1991</c:v>
                </c:pt>
                <c:pt idx="9">
                  <c:v>1991 - Q2</c:v>
                </c:pt>
                <c:pt idx="10">
                  <c:v>1991 - Q3</c:v>
                </c:pt>
                <c:pt idx="11">
                  <c:v>1991 - Q4</c:v>
                </c:pt>
                <c:pt idx="12">
                  <c:v>1992</c:v>
                </c:pt>
                <c:pt idx="13">
                  <c:v>1992 - Q2</c:v>
                </c:pt>
                <c:pt idx="14">
                  <c:v>1992 - Q3</c:v>
                </c:pt>
                <c:pt idx="15">
                  <c:v>1992 - Q4</c:v>
                </c:pt>
                <c:pt idx="16">
                  <c:v>1993</c:v>
                </c:pt>
                <c:pt idx="17">
                  <c:v>1993 - Q2</c:v>
                </c:pt>
                <c:pt idx="18">
                  <c:v>1993 - Q3</c:v>
                </c:pt>
                <c:pt idx="19">
                  <c:v>1993 - Q4</c:v>
                </c:pt>
                <c:pt idx="20">
                  <c:v>1994</c:v>
                </c:pt>
                <c:pt idx="21">
                  <c:v>1994 - Q2</c:v>
                </c:pt>
                <c:pt idx="22">
                  <c:v>1994 - Q3</c:v>
                </c:pt>
                <c:pt idx="23">
                  <c:v>1994 - Q4</c:v>
                </c:pt>
                <c:pt idx="24">
                  <c:v>1995</c:v>
                </c:pt>
                <c:pt idx="25">
                  <c:v>1995 - Q2</c:v>
                </c:pt>
                <c:pt idx="26">
                  <c:v>1995 - Q3</c:v>
                </c:pt>
                <c:pt idx="27">
                  <c:v>1995 - Q4</c:v>
                </c:pt>
                <c:pt idx="28">
                  <c:v>1996</c:v>
                </c:pt>
                <c:pt idx="29">
                  <c:v>1996 - Q2</c:v>
                </c:pt>
                <c:pt idx="30">
                  <c:v>1996 - Q3</c:v>
                </c:pt>
                <c:pt idx="31">
                  <c:v>1996 - Q4</c:v>
                </c:pt>
                <c:pt idx="32">
                  <c:v>1997</c:v>
                </c:pt>
                <c:pt idx="33">
                  <c:v>1997 - Q2</c:v>
                </c:pt>
                <c:pt idx="34">
                  <c:v>1997 - Q3</c:v>
                </c:pt>
                <c:pt idx="35">
                  <c:v>1997 - Q4</c:v>
                </c:pt>
                <c:pt idx="36">
                  <c:v>1998</c:v>
                </c:pt>
                <c:pt idx="37">
                  <c:v>1998 - Q2</c:v>
                </c:pt>
                <c:pt idx="38">
                  <c:v>1998 - Q3</c:v>
                </c:pt>
                <c:pt idx="39">
                  <c:v>1998 - Q4</c:v>
                </c:pt>
                <c:pt idx="40">
                  <c:v>1999</c:v>
                </c:pt>
                <c:pt idx="41">
                  <c:v>1999 - Q2</c:v>
                </c:pt>
                <c:pt idx="42">
                  <c:v>1999 - Q3</c:v>
                </c:pt>
                <c:pt idx="43">
                  <c:v>1999 - Q4</c:v>
                </c:pt>
                <c:pt idx="44">
                  <c:v>2000</c:v>
                </c:pt>
                <c:pt idx="45">
                  <c:v>2000 - Q2</c:v>
                </c:pt>
                <c:pt idx="46">
                  <c:v>2000 - Q3</c:v>
                </c:pt>
                <c:pt idx="47">
                  <c:v>2000 - Q4</c:v>
                </c:pt>
                <c:pt idx="48">
                  <c:v>2001</c:v>
                </c:pt>
                <c:pt idx="49">
                  <c:v>2001 - Q2</c:v>
                </c:pt>
                <c:pt idx="50">
                  <c:v>2001 - Q3</c:v>
                </c:pt>
                <c:pt idx="51">
                  <c:v>2001 - Q4</c:v>
                </c:pt>
                <c:pt idx="52">
                  <c:v>2002</c:v>
                </c:pt>
                <c:pt idx="53">
                  <c:v>2002 - Q2</c:v>
                </c:pt>
                <c:pt idx="54">
                  <c:v>2002 - Q3</c:v>
                </c:pt>
                <c:pt idx="55">
                  <c:v>2002 - Q4</c:v>
                </c:pt>
                <c:pt idx="56">
                  <c:v>2003</c:v>
                </c:pt>
                <c:pt idx="57">
                  <c:v>2003 - Q2</c:v>
                </c:pt>
                <c:pt idx="58">
                  <c:v>2003 - Q3</c:v>
                </c:pt>
                <c:pt idx="59">
                  <c:v>2003 - Q4</c:v>
                </c:pt>
                <c:pt idx="60">
                  <c:v>2004 - Q1</c:v>
                </c:pt>
                <c:pt idx="64">
                  <c:v>2005</c:v>
                </c:pt>
                <c:pt idx="68">
                  <c:v>2006</c:v>
                </c:pt>
                <c:pt idx="72">
                  <c:v>2007</c:v>
                </c:pt>
                <c:pt idx="76">
                  <c:v>2008</c:v>
                </c:pt>
                <c:pt idx="80">
                  <c:v>2009</c:v>
                </c:pt>
              </c:strCache>
            </c:strRef>
          </c:cat>
          <c:val>
            <c:numRef>
              <c:f>Sheet1!$D$2:$D$88</c:f>
              <c:numCache>
                <c:formatCode>General</c:formatCode>
                <c:ptCount val="87"/>
                <c:pt idx="24" formatCode="0.0">
                  <c:v>3.9333333333333336</c:v>
                </c:pt>
                <c:pt idx="25" formatCode="0.0">
                  <c:v>3.9333333333333336</c:v>
                </c:pt>
                <c:pt idx="26" formatCode="0.0">
                  <c:v>3.9333333333333336</c:v>
                </c:pt>
                <c:pt idx="27" formatCode="0.0">
                  <c:v>3.9333333333333336</c:v>
                </c:pt>
                <c:pt idx="28" formatCode="0.0">
                  <c:v>3.9333333333333336</c:v>
                </c:pt>
                <c:pt idx="29" formatCode="0.0">
                  <c:v>3.9333333333333336</c:v>
                </c:pt>
                <c:pt idx="30" formatCode="0.0">
                  <c:v>3.9333333333333336</c:v>
                </c:pt>
                <c:pt idx="31" formatCode="0.0">
                  <c:v>3.9333333333333336</c:v>
                </c:pt>
                <c:pt idx="32" formatCode="0.0">
                  <c:v>3.9333333333333336</c:v>
                </c:pt>
                <c:pt idx="33" formatCode="0.0">
                  <c:v>3.9333333333333336</c:v>
                </c:pt>
                <c:pt idx="34" formatCode="0.0">
                  <c:v>3.9333333333333336</c:v>
                </c:pt>
                <c:pt idx="35" formatCode="0.0">
                  <c:v>3.9333333333333336</c:v>
                </c:pt>
                <c:pt idx="36" formatCode="0.0">
                  <c:v>3.9333333333333336</c:v>
                </c:pt>
                <c:pt idx="37" formatCode="0.0">
                  <c:v>3.9333333333333336</c:v>
                </c:pt>
                <c:pt idx="38" formatCode="0.0">
                  <c:v>3.9333333333333336</c:v>
                </c:pt>
                <c:pt idx="39" formatCode="0.0">
                  <c:v>3.9333333333333336</c:v>
                </c:pt>
                <c:pt idx="40" formatCode="0.0">
                  <c:v>3.9333333333333336</c:v>
                </c:pt>
                <c:pt idx="41" formatCode="0.0">
                  <c:v>3.9333333333333336</c:v>
                </c:pt>
                <c:pt idx="42" formatCode="0.0">
                  <c:v>3.9333333333333336</c:v>
                </c:pt>
                <c:pt idx="43" formatCode="0.0">
                  <c:v>3.9333333333333336</c:v>
                </c:pt>
                <c:pt idx="44" formatCode="0.0">
                  <c:v>3.9333333333333336</c:v>
                </c:pt>
                <c:pt idx="45" formatCode="0.0">
                  <c:v>3.9333333333333336</c:v>
                </c:pt>
                <c:pt idx="46" formatCode="0.0">
                  <c:v>3.9333333333333336</c:v>
                </c:pt>
                <c:pt idx="47" formatCode="0.0">
                  <c:v>3.9333333333333336</c:v>
                </c:pt>
              </c:numCache>
            </c:numRef>
          </c:val>
        </c:ser>
        <c:ser>
          <c:idx val="3"/>
          <c:order val="3"/>
          <c:tx>
            <c:strRef>
              <c:f>Sheet1!$E$1</c:f>
              <c:strCache>
                <c:ptCount val="1"/>
                <c:pt idx="0">
                  <c:v>AVG3</c:v>
                </c:pt>
              </c:strCache>
            </c:strRef>
          </c:tx>
          <c:spPr>
            <a:ln w="41063">
              <a:solidFill>
                <a:srgbClr val="FF0000"/>
              </a:solidFill>
              <a:prstDash val="solid"/>
            </a:ln>
          </c:spPr>
          <c:marker>
            <c:symbol val="none"/>
          </c:marker>
          <c:cat>
            <c:strRef>
              <c:f>Sheet1!$A$2:$A$88</c:f>
              <c:strCache>
                <c:ptCount val="81"/>
                <c:pt idx="0">
                  <c:v>1989</c:v>
                </c:pt>
                <c:pt idx="1">
                  <c:v>1989 - Q2</c:v>
                </c:pt>
                <c:pt idx="2">
                  <c:v>1989 - Q3</c:v>
                </c:pt>
                <c:pt idx="3">
                  <c:v>1989 - Q4</c:v>
                </c:pt>
                <c:pt idx="4">
                  <c:v>1990</c:v>
                </c:pt>
                <c:pt idx="5">
                  <c:v>1990 - Q2</c:v>
                </c:pt>
                <c:pt idx="6">
                  <c:v>1990 - Q3</c:v>
                </c:pt>
                <c:pt idx="7">
                  <c:v>1990 - Q4</c:v>
                </c:pt>
                <c:pt idx="8">
                  <c:v>1991</c:v>
                </c:pt>
                <c:pt idx="9">
                  <c:v>1991 - Q2</c:v>
                </c:pt>
                <c:pt idx="10">
                  <c:v>1991 - Q3</c:v>
                </c:pt>
                <c:pt idx="11">
                  <c:v>1991 - Q4</c:v>
                </c:pt>
                <c:pt idx="12">
                  <c:v>1992</c:v>
                </c:pt>
                <c:pt idx="13">
                  <c:v>1992 - Q2</c:v>
                </c:pt>
                <c:pt idx="14">
                  <c:v>1992 - Q3</c:v>
                </c:pt>
                <c:pt idx="15">
                  <c:v>1992 - Q4</c:v>
                </c:pt>
                <c:pt idx="16">
                  <c:v>1993</c:v>
                </c:pt>
                <c:pt idx="17">
                  <c:v>1993 - Q2</c:v>
                </c:pt>
                <c:pt idx="18">
                  <c:v>1993 - Q3</c:v>
                </c:pt>
                <c:pt idx="19">
                  <c:v>1993 - Q4</c:v>
                </c:pt>
                <c:pt idx="20">
                  <c:v>1994</c:v>
                </c:pt>
                <c:pt idx="21">
                  <c:v>1994 - Q2</c:v>
                </c:pt>
                <c:pt idx="22">
                  <c:v>1994 - Q3</c:v>
                </c:pt>
                <c:pt idx="23">
                  <c:v>1994 - Q4</c:v>
                </c:pt>
                <c:pt idx="24">
                  <c:v>1995</c:v>
                </c:pt>
                <c:pt idx="25">
                  <c:v>1995 - Q2</c:v>
                </c:pt>
                <c:pt idx="26">
                  <c:v>1995 - Q3</c:v>
                </c:pt>
                <c:pt idx="27">
                  <c:v>1995 - Q4</c:v>
                </c:pt>
                <c:pt idx="28">
                  <c:v>1996</c:v>
                </c:pt>
                <c:pt idx="29">
                  <c:v>1996 - Q2</c:v>
                </c:pt>
                <c:pt idx="30">
                  <c:v>1996 - Q3</c:v>
                </c:pt>
                <c:pt idx="31">
                  <c:v>1996 - Q4</c:v>
                </c:pt>
                <c:pt idx="32">
                  <c:v>1997</c:v>
                </c:pt>
                <c:pt idx="33">
                  <c:v>1997 - Q2</c:v>
                </c:pt>
                <c:pt idx="34">
                  <c:v>1997 - Q3</c:v>
                </c:pt>
                <c:pt idx="35">
                  <c:v>1997 - Q4</c:v>
                </c:pt>
                <c:pt idx="36">
                  <c:v>1998</c:v>
                </c:pt>
                <c:pt idx="37">
                  <c:v>1998 - Q2</c:v>
                </c:pt>
                <c:pt idx="38">
                  <c:v>1998 - Q3</c:v>
                </c:pt>
                <c:pt idx="39">
                  <c:v>1998 - Q4</c:v>
                </c:pt>
                <c:pt idx="40">
                  <c:v>1999</c:v>
                </c:pt>
                <c:pt idx="41">
                  <c:v>1999 - Q2</c:v>
                </c:pt>
                <c:pt idx="42">
                  <c:v>1999 - Q3</c:v>
                </c:pt>
                <c:pt idx="43">
                  <c:v>1999 - Q4</c:v>
                </c:pt>
                <c:pt idx="44">
                  <c:v>2000</c:v>
                </c:pt>
                <c:pt idx="45">
                  <c:v>2000 - Q2</c:v>
                </c:pt>
                <c:pt idx="46">
                  <c:v>2000 - Q3</c:v>
                </c:pt>
                <c:pt idx="47">
                  <c:v>2000 - Q4</c:v>
                </c:pt>
                <c:pt idx="48">
                  <c:v>2001</c:v>
                </c:pt>
                <c:pt idx="49">
                  <c:v>2001 - Q2</c:v>
                </c:pt>
                <c:pt idx="50">
                  <c:v>2001 - Q3</c:v>
                </c:pt>
                <c:pt idx="51">
                  <c:v>2001 - Q4</c:v>
                </c:pt>
                <c:pt idx="52">
                  <c:v>2002</c:v>
                </c:pt>
                <c:pt idx="53">
                  <c:v>2002 - Q2</c:v>
                </c:pt>
                <c:pt idx="54">
                  <c:v>2002 - Q3</c:v>
                </c:pt>
                <c:pt idx="55">
                  <c:v>2002 - Q4</c:v>
                </c:pt>
                <c:pt idx="56">
                  <c:v>2003</c:v>
                </c:pt>
                <c:pt idx="57">
                  <c:v>2003 - Q2</c:v>
                </c:pt>
                <c:pt idx="58">
                  <c:v>2003 - Q3</c:v>
                </c:pt>
                <c:pt idx="59">
                  <c:v>2003 - Q4</c:v>
                </c:pt>
                <c:pt idx="60">
                  <c:v>2004 - Q1</c:v>
                </c:pt>
                <c:pt idx="64">
                  <c:v>2005</c:v>
                </c:pt>
                <c:pt idx="68">
                  <c:v>2006</c:v>
                </c:pt>
                <c:pt idx="72">
                  <c:v>2007</c:v>
                </c:pt>
                <c:pt idx="76">
                  <c:v>2008</c:v>
                </c:pt>
                <c:pt idx="80">
                  <c:v>2009</c:v>
                </c:pt>
              </c:strCache>
            </c:strRef>
          </c:cat>
          <c:val>
            <c:numRef>
              <c:f>Sheet1!$E$2:$E$88</c:f>
              <c:numCache>
                <c:formatCode>General</c:formatCode>
                <c:ptCount val="87"/>
                <c:pt idx="48" formatCode="0.0">
                  <c:v>1.1624999999999999</c:v>
                </c:pt>
                <c:pt idx="49" formatCode="0.0">
                  <c:v>1.1624999999999999</c:v>
                </c:pt>
                <c:pt idx="50" formatCode="0.0">
                  <c:v>1.1624999999999999</c:v>
                </c:pt>
                <c:pt idx="51" formatCode="0.0">
                  <c:v>1.1624999999999999</c:v>
                </c:pt>
                <c:pt idx="52" formatCode="0.0">
                  <c:v>1.1624999999999999</c:v>
                </c:pt>
                <c:pt idx="53" formatCode="0.0">
                  <c:v>1.1624999999999999</c:v>
                </c:pt>
                <c:pt idx="54" formatCode="0.0">
                  <c:v>1.1624999999999999</c:v>
                </c:pt>
                <c:pt idx="55" formatCode="0.0">
                  <c:v>1.1624999999999999</c:v>
                </c:pt>
              </c:numCache>
            </c:numRef>
          </c:val>
        </c:ser>
        <c:ser>
          <c:idx val="4"/>
          <c:order val="4"/>
          <c:tx>
            <c:strRef>
              <c:f>Sheet1!$F$1</c:f>
              <c:strCache>
                <c:ptCount val="1"/>
                <c:pt idx="0">
                  <c:v>AVG4</c:v>
                </c:pt>
              </c:strCache>
            </c:strRef>
          </c:tx>
          <c:spPr>
            <a:ln w="41063">
              <a:solidFill>
                <a:srgbClr val="FF0000"/>
              </a:solidFill>
              <a:prstDash val="solid"/>
            </a:ln>
          </c:spPr>
          <c:marker>
            <c:symbol val="none"/>
          </c:marker>
          <c:cat>
            <c:strRef>
              <c:f>Sheet1!$A$2:$A$88</c:f>
              <c:strCache>
                <c:ptCount val="81"/>
                <c:pt idx="0">
                  <c:v>1989</c:v>
                </c:pt>
                <c:pt idx="1">
                  <c:v>1989 - Q2</c:v>
                </c:pt>
                <c:pt idx="2">
                  <c:v>1989 - Q3</c:v>
                </c:pt>
                <c:pt idx="3">
                  <c:v>1989 - Q4</c:v>
                </c:pt>
                <c:pt idx="4">
                  <c:v>1990</c:v>
                </c:pt>
                <c:pt idx="5">
                  <c:v>1990 - Q2</c:v>
                </c:pt>
                <c:pt idx="6">
                  <c:v>1990 - Q3</c:v>
                </c:pt>
                <c:pt idx="7">
                  <c:v>1990 - Q4</c:v>
                </c:pt>
                <c:pt idx="8">
                  <c:v>1991</c:v>
                </c:pt>
                <c:pt idx="9">
                  <c:v>1991 - Q2</c:v>
                </c:pt>
                <c:pt idx="10">
                  <c:v>1991 - Q3</c:v>
                </c:pt>
                <c:pt idx="11">
                  <c:v>1991 - Q4</c:v>
                </c:pt>
                <c:pt idx="12">
                  <c:v>1992</c:v>
                </c:pt>
                <c:pt idx="13">
                  <c:v>1992 - Q2</c:v>
                </c:pt>
                <c:pt idx="14">
                  <c:v>1992 - Q3</c:v>
                </c:pt>
                <c:pt idx="15">
                  <c:v>1992 - Q4</c:v>
                </c:pt>
                <c:pt idx="16">
                  <c:v>1993</c:v>
                </c:pt>
                <c:pt idx="17">
                  <c:v>1993 - Q2</c:v>
                </c:pt>
                <c:pt idx="18">
                  <c:v>1993 - Q3</c:v>
                </c:pt>
                <c:pt idx="19">
                  <c:v>1993 - Q4</c:v>
                </c:pt>
                <c:pt idx="20">
                  <c:v>1994</c:v>
                </c:pt>
                <c:pt idx="21">
                  <c:v>1994 - Q2</c:v>
                </c:pt>
                <c:pt idx="22">
                  <c:v>1994 - Q3</c:v>
                </c:pt>
                <c:pt idx="23">
                  <c:v>1994 - Q4</c:v>
                </c:pt>
                <c:pt idx="24">
                  <c:v>1995</c:v>
                </c:pt>
                <c:pt idx="25">
                  <c:v>1995 - Q2</c:v>
                </c:pt>
                <c:pt idx="26">
                  <c:v>1995 - Q3</c:v>
                </c:pt>
                <c:pt idx="27">
                  <c:v>1995 - Q4</c:v>
                </c:pt>
                <c:pt idx="28">
                  <c:v>1996</c:v>
                </c:pt>
                <c:pt idx="29">
                  <c:v>1996 - Q2</c:v>
                </c:pt>
                <c:pt idx="30">
                  <c:v>1996 - Q3</c:v>
                </c:pt>
                <c:pt idx="31">
                  <c:v>1996 - Q4</c:v>
                </c:pt>
                <c:pt idx="32">
                  <c:v>1997</c:v>
                </c:pt>
                <c:pt idx="33">
                  <c:v>1997 - Q2</c:v>
                </c:pt>
                <c:pt idx="34">
                  <c:v>1997 - Q3</c:v>
                </c:pt>
                <c:pt idx="35">
                  <c:v>1997 - Q4</c:v>
                </c:pt>
                <c:pt idx="36">
                  <c:v>1998</c:v>
                </c:pt>
                <c:pt idx="37">
                  <c:v>1998 - Q2</c:v>
                </c:pt>
                <c:pt idx="38">
                  <c:v>1998 - Q3</c:v>
                </c:pt>
                <c:pt idx="39">
                  <c:v>1998 - Q4</c:v>
                </c:pt>
                <c:pt idx="40">
                  <c:v>1999</c:v>
                </c:pt>
                <c:pt idx="41">
                  <c:v>1999 - Q2</c:v>
                </c:pt>
                <c:pt idx="42">
                  <c:v>1999 - Q3</c:v>
                </c:pt>
                <c:pt idx="43">
                  <c:v>1999 - Q4</c:v>
                </c:pt>
                <c:pt idx="44">
                  <c:v>2000</c:v>
                </c:pt>
                <c:pt idx="45">
                  <c:v>2000 - Q2</c:v>
                </c:pt>
                <c:pt idx="46">
                  <c:v>2000 - Q3</c:v>
                </c:pt>
                <c:pt idx="47">
                  <c:v>2000 - Q4</c:v>
                </c:pt>
                <c:pt idx="48">
                  <c:v>2001</c:v>
                </c:pt>
                <c:pt idx="49">
                  <c:v>2001 - Q2</c:v>
                </c:pt>
                <c:pt idx="50">
                  <c:v>2001 - Q3</c:v>
                </c:pt>
                <c:pt idx="51">
                  <c:v>2001 - Q4</c:v>
                </c:pt>
                <c:pt idx="52">
                  <c:v>2002</c:v>
                </c:pt>
                <c:pt idx="53">
                  <c:v>2002 - Q2</c:v>
                </c:pt>
                <c:pt idx="54">
                  <c:v>2002 - Q3</c:v>
                </c:pt>
                <c:pt idx="55">
                  <c:v>2002 - Q4</c:v>
                </c:pt>
                <c:pt idx="56">
                  <c:v>2003</c:v>
                </c:pt>
                <c:pt idx="57">
                  <c:v>2003 - Q2</c:v>
                </c:pt>
                <c:pt idx="58">
                  <c:v>2003 - Q3</c:v>
                </c:pt>
                <c:pt idx="59">
                  <c:v>2003 - Q4</c:v>
                </c:pt>
                <c:pt idx="60">
                  <c:v>2004 - Q1</c:v>
                </c:pt>
                <c:pt idx="64">
                  <c:v>2005</c:v>
                </c:pt>
                <c:pt idx="68">
                  <c:v>2006</c:v>
                </c:pt>
                <c:pt idx="72">
                  <c:v>2007</c:v>
                </c:pt>
                <c:pt idx="76">
                  <c:v>2008</c:v>
                </c:pt>
                <c:pt idx="80">
                  <c:v>2009</c:v>
                </c:pt>
              </c:strCache>
            </c:strRef>
          </c:cat>
          <c:val>
            <c:numRef>
              <c:f>Sheet1!$F$2:$F$88</c:f>
              <c:numCache>
                <c:formatCode>General</c:formatCode>
                <c:ptCount val="87"/>
                <c:pt idx="56" formatCode="0.0">
                  <c:v>3.2357142857142862</c:v>
                </c:pt>
                <c:pt idx="57" formatCode="0.0">
                  <c:v>3.2357142857142862</c:v>
                </c:pt>
                <c:pt idx="58" formatCode="0.0">
                  <c:v>3.2357142857142862</c:v>
                </c:pt>
                <c:pt idx="59" formatCode="0.0">
                  <c:v>3.2357142857142862</c:v>
                </c:pt>
                <c:pt idx="60" formatCode="0.0">
                  <c:v>3.2357142857142862</c:v>
                </c:pt>
                <c:pt idx="61" formatCode="0.0">
                  <c:v>3.2357142857142862</c:v>
                </c:pt>
                <c:pt idx="62" formatCode="0.0">
                  <c:v>3.2357142857142862</c:v>
                </c:pt>
                <c:pt idx="63" formatCode="0.0">
                  <c:v>3.2357142857142862</c:v>
                </c:pt>
                <c:pt idx="64" formatCode="0.0">
                  <c:v>3.2357142857142862</c:v>
                </c:pt>
                <c:pt idx="65" formatCode="0.0">
                  <c:v>3.2357142857142862</c:v>
                </c:pt>
                <c:pt idx="66" formatCode="0.0">
                  <c:v>3.2357142857142862</c:v>
                </c:pt>
                <c:pt idx="67" formatCode="0.0">
                  <c:v>3.2357142857142862</c:v>
                </c:pt>
                <c:pt idx="68" formatCode="0.0">
                  <c:v>3.2357142857142862</c:v>
                </c:pt>
                <c:pt idx="69" formatCode="0.0">
                  <c:v>3.2357142857142862</c:v>
                </c:pt>
              </c:numCache>
            </c:numRef>
          </c:val>
        </c:ser>
        <c:ser>
          <c:idx val="5"/>
          <c:order val="5"/>
          <c:tx>
            <c:strRef>
              <c:f>Sheet1!$G$1</c:f>
              <c:strCache>
                <c:ptCount val="1"/>
              </c:strCache>
            </c:strRef>
          </c:tx>
          <c:spPr>
            <a:ln w="45250">
              <a:solidFill>
                <a:srgbClr val="FF0000"/>
              </a:solidFill>
              <a:prstDash val="solid"/>
            </a:ln>
          </c:spPr>
          <c:marker>
            <c:symbol val="none"/>
          </c:marker>
          <c:cat>
            <c:strRef>
              <c:f>Sheet1!$A$2:$A$88</c:f>
              <c:strCache>
                <c:ptCount val="81"/>
                <c:pt idx="0">
                  <c:v>1989</c:v>
                </c:pt>
                <c:pt idx="1">
                  <c:v>1989 - Q2</c:v>
                </c:pt>
                <c:pt idx="2">
                  <c:v>1989 - Q3</c:v>
                </c:pt>
                <c:pt idx="3">
                  <c:v>1989 - Q4</c:v>
                </c:pt>
                <c:pt idx="4">
                  <c:v>1990</c:v>
                </c:pt>
                <c:pt idx="5">
                  <c:v>1990 - Q2</c:v>
                </c:pt>
                <c:pt idx="6">
                  <c:v>1990 - Q3</c:v>
                </c:pt>
                <c:pt idx="7">
                  <c:v>1990 - Q4</c:v>
                </c:pt>
                <c:pt idx="8">
                  <c:v>1991</c:v>
                </c:pt>
                <c:pt idx="9">
                  <c:v>1991 - Q2</c:v>
                </c:pt>
                <c:pt idx="10">
                  <c:v>1991 - Q3</c:v>
                </c:pt>
                <c:pt idx="11">
                  <c:v>1991 - Q4</c:v>
                </c:pt>
                <c:pt idx="12">
                  <c:v>1992</c:v>
                </c:pt>
                <c:pt idx="13">
                  <c:v>1992 - Q2</c:v>
                </c:pt>
                <c:pt idx="14">
                  <c:v>1992 - Q3</c:v>
                </c:pt>
                <c:pt idx="15">
                  <c:v>1992 - Q4</c:v>
                </c:pt>
                <c:pt idx="16">
                  <c:v>1993</c:v>
                </c:pt>
                <c:pt idx="17">
                  <c:v>1993 - Q2</c:v>
                </c:pt>
                <c:pt idx="18">
                  <c:v>1993 - Q3</c:v>
                </c:pt>
                <c:pt idx="19">
                  <c:v>1993 - Q4</c:v>
                </c:pt>
                <c:pt idx="20">
                  <c:v>1994</c:v>
                </c:pt>
                <c:pt idx="21">
                  <c:v>1994 - Q2</c:v>
                </c:pt>
                <c:pt idx="22">
                  <c:v>1994 - Q3</c:v>
                </c:pt>
                <c:pt idx="23">
                  <c:v>1994 - Q4</c:v>
                </c:pt>
                <c:pt idx="24">
                  <c:v>1995</c:v>
                </c:pt>
                <c:pt idx="25">
                  <c:v>1995 - Q2</c:v>
                </c:pt>
                <c:pt idx="26">
                  <c:v>1995 - Q3</c:v>
                </c:pt>
                <c:pt idx="27">
                  <c:v>1995 - Q4</c:v>
                </c:pt>
                <c:pt idx="28">
                  <c:v>1996</c:v>
                </c:pt>
                <c:pt idx="29">
                  <c:v>1996 - Q2</c:v>
                </c:pt>
                <c:pt idx="30">
                  <c:v>1996 - Q3</c:v>
                </c:pt>
                <c:pt idx="31">
                  <c:v>1996 - Q4</c:v>
                </c:pt>
                <c:pt idx="32">
                  <c:v>1997</c:v>
                </c:pt>
                <c:pt idx="33">
                  <c:v>1997 - Q2</c:v>
                </c:pt>
                <c:pt idx="34">
                  <c:v>1997 - Q3</c:v>
                </c:pt>
                <c:pt idx="35">
                  <c:v>1997 - Q4</c:v>
                </c:pt>
                <c:pt idx="36">
                  <c:v>1998</c:v>
                </c:pt>
                <c:pt idx="37">
                  <c:v>1998 - Q2</c:v>
                </c:pt>
                <c:pt idx="38">
                  <c:v>1998 - Q3</c:v>
                </c:pt>
                <c:pt idx="39">
                  <c:v>1998 - Q4</c:v>
                </c:pt>
                <c:pt idx="40">
                  <c:v>1999</c:v>
                </c:pt>
                <c:pt idx="41">
                  <c:v>1999 - Q2</c:v>
                </c:pt>
                <c:pt idx="42">
                  <c:v>1999 - Q3</c:v>
                </c:pt>
                <c:pt idx="43">
                  <c:v>1999 - Q4</c:v>
                </c:pt>
                <c:pt idx="44">
                  <c:v>2000</c:v>
                </c:pt>
                <c:pt idx="45">
                  <c:v>2000 - Q2</c:v>
                </c:pt>
                <c:pt idx="46">
                  <c:v>2000 - Q3</c:v>
                </c:pt>
                <c:pt idx="47">
                  <c:v>2000 - Q4</c:v>
                </c:pt>
                <c:pt idx="48">
                  <c:v>2001</c:v>
                </c:pt>
                <c:pt idx="49">
                  <c:v>2001 - Q2</c:v>
                </c:pt>
                <c:pt idx="50">
                  <c:v>2001 - Q3</c:v>
                </c:pt>
                <c:pt idx="51">
                  <c:v>2001 - Q4</c:v>
                </c:pt>
                <c:pt idx="52">
                  <c:v>2002</c:v>
                </c:pt>
                <c:pt idx="53">
                  <c:v>2002 - Q2</c:v>
                </c:pt>
                <c:pt idx="54">
                  <c:v>2002 - Q3</c:v>
                </c:pt>
                <c:pt idx="55">
                  <c:v>2002 - Q4</c:v>
                </c:pt>
                <c:pt idx="56">
                  <c:v>2003</c:v>
                </c:pt>
                <c:pt idx="57">
                  <c:v>2003 - Q2</c:v>
                </c:pt>
                <c:pt idx="58">
                  <c:v>2003 - Q3</c:v>
                </c:pt>
                <c:pt idx="59">
                  <c:v>2003 - Q4</c:v>
                </c:pt>
                <c:pt idx="60">
                  <c:v>2004 - Q1</c:v>
                </c:pt>
                <c:pt idx="64">
                  <c:v>2005</c:v>
                </c:pt>
                <c:pt idx="68">
                  <c:v>2006</c:v>
                </c:pt>
                <c:pt idx="72">
                  <c:v>2007</c:v>
                </c:pt>
                <c:pt idx="76">
                  <c:v>2008</c:v>
                </c:pt>
                <c:pt idx="80">
                  <c:v>2009</c:v>
                </c:pt>
              </c:strCache>
            </c:strRef>
          </c:cat>
          <c:val>
            <c:numRef>
              <c:f>Sheet1!$G$2:$G$88</c:f>
              <c:numCache>
                <c:formatCode>General</c:formatCode>
                <c:ptCount val="87"/>
                <c:pt idx="70" formatCode="0.0">
                  <c:v>0.1</c:v>
                </c:pt>
                <c:pt idx="71" formatCode="0.0">
                  <c:v>0.1</c:v>
                </c:pt>
                <c:pt idx="72" formatCode="0.0">
                  <c:v>0.1</c:v>
                </c:pt>
                <c:pt idx="73" formatCode="0.0">
                  <c:v>0.1</c:v>
                </c:pt>
                <c:pt idx="74" formatCode="0.0">
                  <c:v>0.1</c:v>
                </c:pt>
                <c:pt idx="75" formatCode="0.0">
                  <c:v>0.1</c:v>
                </c:pt>
                <c:pt idx="76" formatCode="0.0">
                  <c:v>0.1</c:v>
                </c:pt>
                <c:pt idx="77" formatCode="0.0">
                  <c:v>0.1</c:v>
                </c:pt>
                <c:pt idx="78" formatCode="0.0">
                  <c:v>0.1</c:v>
                </c:pt>
                <c:pt idx="79" formatCode="0.0">
                  <c:v>0.1</c:v>
                </c:pt>
                <c:pt idx="80" formatCode="0.0">
                  <c:v>0.1</c:v>
                </c:pt>
                <c:pt idx="81" formatCode="0.0">
                  <c:v>0.1</c:v>
                </c:pt>
                <c:pt idx="82">
                  <c:v>0.1</c:v>
                </c:pt>
                <c:pt idx="83">
                  <c:v>0.1</c:v>
                </c:pt>
              </c:numCache>
            </c:numRef>
          </c:val>
        </c:ser>
        <c:marker val="1"/>
        <c:axId val="90219264"/>
        <c:axId val="90220800"/>
      </c:lineChart>
      <c:catAx>
        <c:axId val="90219264"/>
        <c:scaling>
          <c:orientation val="minMax"/>
        </c:scaling>
        <c:axPos val="b"/>
        <c:numFmt formatCode="General" sourceLinked="1"/>
        <c:tickLblPos val="nextTo"/>
        <c:spPr>
          <a:ln w="3423">
            <a:solidFill>
              <a:schemeClr val="tx1"/>
            </a:solidFill>
            <a:prstDash val="solid"/>
          </a:ln>
        </c:spPr>
        <c:txPr>
          <a:bodyPr rot="0" vert="horz"/>
          <a:lstStyle/>
          <a:p>
            <a:pPr>
              <a:defRPr sz="1941" b="1" i="0" u="none" strike="noStrike" baseline="0">
                <a:solidFill>
                  <a:schemeClr val="tx1"/>
                </a:solidFill>
                <a:latin typeface="Times New Roman"/>
                <a:ea typeface="Times New Roman"/>
                <a:cs typeface="Times New Roman"/>
              </a:defRPr>
            </a:pPr>
            <a:endParaRPr lang="en-US"/>
          </a:p>
        </c:txPr>
        <c:crossAx val="90220800"/>
        <c:crosses val="autoZero"/>
        <c:auto val="1"/>
        <c:lblAlgn val="ctr"/>
        <c:lblOffset val="100"/>
        <c:tickLblSkip val="8"/>
        <c:tickMarkSkip val="4"/>
      </c:catAx>
      <c:valAx>
        <c:axId val="90220800"/>
        <c:scaling>
          <c:orientation val="minMax"/>
        </c:scaling>
        <c:axPos val="l"/>
        <c:numFmt formatCode="General" sourceLinked="1"/>
        <c:tickLblPos val="nextTo"/>
        <c:spPr>
          <a:ln w="3423">
            <a:solidFill>
              <a:schemeClr val="tx1"/>
            </a:solidFill>
            <a:prstDash val="solid"/>
          </a:ln>
        </c:spPr>
        <c:txPr>
          <a:bodyPr rot="0" vert="horz"/>
          <a:lstStyle/>
          <a:p>
            <a:pPr>
              <a:defRPr sz="1941" b="1" i="0" u="none" strike="noStrike" baseline="0">
                <a:solidFill>
                  <a:schemeClr val="tx1"/>
                </a:solidFill>
                <a:latin typeface="Times New Roman"/>
                <a:ea typeface="Times New Roman"/>
                <a:cs typeface="Times New Roman"/>
              </a:defRPr>
            </a:pPr>
            <a:endParaRPr lang="en-US"/>
          </a:p>
        </c:txPr>
        <c:crossAx val="90219264"/>
        <c:crosses val="autoZero"/>
        <c:crossBetween val="between"/>
      </c:valAx>
      <c:spPr>
        <a:noFill/>
        <a:ln w="25400">
          <a:noFill/>
        </a:ln>
      </c:spPr>
    </c:plotArea>
    <c:plotVisOnly val="1"/>
    <c:dispBlanksAs val="gap"/>
  </c:chart>
  <c:spPr>
    <a:noFill/>
    <a:ln>
      <a:noFill/>
    </a:ln>
  </c:spPr>
  <c:txPr>
    <a:bodyPr/>
    <a:lstStyle/>
    <a:p>
      <a:pPr>
        <a:defRPr sz="1941" b="1" i="0" u="none" strike="noStrike" baseline="0">
          <a:solidFill>
            <a:schemeClr val="tx1"/>
          </a:solidFill>
          <a:latin typeface="Times New Roman"/>
          <a:ea typeface="Times New Roman"/>
          <a:cs typeface="Times New Roman"/>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25" b="1" i="0" u="none" strike="noStrike" baseline="0">
                <a:solidFill>
                  <a:srgbClr val="000000"/>
                </a:solidFill>
                <a:latin typeface="Arial"/>
                <a:ea typeface="Arial"/>
                <a:cs typeface="Arial"/>
              </a:defRPr>
            </a:pPr>
            <a:r>
              <a:rPr lang="en-US"/>
              <a:t>Percent Contribution to 
GDP By Sector</a:t>
            </a:r>
          </a:p>
        </c:rich>
      </c:tx>
      <c:layout>
        <c:manualLayout>
          <c:xMode val="edge"/>
          <c:yMode val="edge"/>
          <c:x val="0.21550579188522387"/>
          <c:y val="2.1008333554265998E-2"/>
        </c:manualLayout>
      </c:layout>
      <c:spPr>
        <a:noFill/>
        <a:ln w="25399">
          <a:noFill/>
        </a:ln>
      </c:spPr>
    </c:title>
    <c:plotArea>
      <c:layout>
        <c:manualLayout>
          <c:layoutTarget val="inner"/>
          <c:xMode val="edge"/>
          <c:yMode val="edge"/>
          <c:x val="0.14622793710419452"/>
          <c:y val="0.26733624963546232"/>
          <c:w val="0.73683289588801404"/>
          <c:h val="0.60330554268952841"/>
        </c:manualLayout>
      </c:layout>
      <c:barChart>
        <c:barDir val="bar"/>
        <c:grouping val="clustered"/>
        <c:ser>
          <c:idx val="0"/>
          <c:order val="0"/>
          <c:tx>
            <c:strRef>
              <c:f>Sheet1!$B$10</c:f>
              <c:strCache>
                <c:ptCount val="1"/>
                <c:pt idx="0">
                  <c:v>2008Q4</c:v>
                </c:pt>
              </c:strCache>
            </c:strRef>
          </c:tx>
          <c:spPr>
            <a:solidFill>
              <a:schemeClr val="accent1"/>
            </a:solidFill>
            <a:ln w="12927">
              <a:solidFill>
                <a:schemeClr val="tx1"/>
              </a:solidFill>
              <a:prstDash val="solid"/>
            </a:ln>
          </c:spPr>
          <c:dLbls>
            <c:spPr>
              <a:noFill/>
              <a:ln w="25399">
                <a:noFill/>
              </a:ln>
            </c:spPr>
            <c:txPr>
              <a:bodyPr/>
              <a:lstStyle/>
              <a:p>
                <a:pPr>
                  <a:defRPr sz="1100" baseline="0"/>
                </a:pPr>
                <a:endParaRPr lang="en-US"/>
              </a:p>
            </c:txPr>
            <c:showVal val="1"/>
          </c:dLbls>
          <c:cat>
            <c:strRef>
              <c:f>Sheet1!$A$11:$A$12</c:f>
              <c:strCache>
                <c:ptCount val="2"/>
                <c:pt idx="0">
                  <c:v>inventory change</c:v>
                </c:pt>
                <c:pt idx="1">
                  <c:v>final sales</c:v>
                </c:pt>
              </c:strCache>
            </c:strRef>
          </c:cat>
          <c:val>
            <c:numRef>
              <c:f>Sheet1!$B$11:$B$12</c:f>
              <c:numCache>
                <c:formatCode>General</c:formatCode>
                <c:ptCount val="2"/>
                <c:pt idx="0">
                  <c:v>-0.60000000000000064</c:v>
                </c:pt>
                <c:pt idx="1">
                  <c:v>-4.8000000000000007</c:v>
                </c:pt>
              </c:numCache>
            </c:numRef>
          </c:val>
        </c:ser>
        <c:ser>
          <c:idx val="1"/>
          <c:order val="1"/>
          <c:tx>
            <c:strRef>
              <c:f>Sheet1!$C$10</c:f>
              <c:strCache>
                <c:ptCount val="1"/>
                <c:pt idx="0">
                  <c:v>2009Q1</c:v>
                </c:pt>
              </c:strCache>
            </c:strRef>
          </c:tx>
          <c:dLbls>
            <c:txPr>
              <a:bodyPr/>
              <a:lstStyle/>
              <a:p>
                <a:pPr>
                  <a:defRPr sz="1200"/>
                </a:pPr>
                <a:endParaRPr lang="en-US"/>
              </a:p>
            </c:txPr>
            <c:showVal val="1"/>
          </c:dLbls>
          <c:cat>
            <c:strRef>
              <c:f>Sheet1!$A$11:$A$12</c:f>
              <c:strCache>
                <c:ptCount val="2"/>
                <c:pt idx="0">
                  <c:v>inventory change</c:v>
                </c:pt>
                <c:pt idx="1">
                  <c:v>final sales</c:v>
                </c:pt>
              </c:strCache>
            </c:strRef>
          </c:cat>
          <c:val>
            <c:numRef>
              <c:f>Sheet1!$C$11:$C$12</c:f>
              <c:numCache>
                <c:formatCode>General</c:formatCode>
                <c:ptCount val="2"/>
                <c:pt idx="0">
                  <c:v>-2.4</c:v>
                </c:pt>
                <c:pt idx="1">
                  <c:v>-4</c:v>
                </c:pt>
              </c:numCache>
            </c:numRef>
          </c:val>
        </c:ser>
        <c:ser>
          <c:idx val="2"/>
          <c:order val="2"/>
          <c:tx>
            <c:strRef>
              <c:f>Sheet1!$D$10</c:f>
              <c:strCache>
                <c:ptCount val="1"/>
                <c:pt idx="0">
                  <c:v>2009Q2</c:v>
                </c:pt>
              </c:strCache>
            </c:strRef>
          </c:tx>
          <c:spPr>
            <a:solidFill>
              <a:srgbClr val="FF0000"/>
            </a:solidFill>
            <a:ln>
              <a:solidFill>
                <a:srgbClr val="FF0000"/>
              </a:solidFill>
            </a:ln>
          </c:spPr>
          <c:dLbls>
            <c:txPr>
              <a:bodyPr/>
              <a:lstStyle/>
              <a:p>
                <a:pPr>
                  <a:defRPr sz="1100"/>
                </a:pPr>
                <a:endParaRPr lang="en-US"/>
              </a:p>
            </c:txPr>
            <c:showVal val="1"/>
          </c:dLbls>
          <c:cat>
            <c:strRef>
              <c:f>Sheet1!$A$11:$A$12</c:f>
              <c:strCache>
                <c:ptCount val="2"/>
                <c:pt idx="0">
                  <c:v>inventory change</c:v>
                </c:pt>
                <c:pt idx="1">
                  <c:v>final sales</c:v>
                </c:pt>
              </c:strCache>
            </c:strRef>
          </c:cat>
          <c:val>
            <c:numRef>
              <c:f>Sheet1!$D$11:$D$12</c:f>
              <c:numCache>
                <c:formatCode>General</c:formatCode>
                <c:ptCount val="2"/>
                <c:pt idx="0">
                  <c:v>-1.4</c:v>
                </c:pt>
                <c:pt idx="1">
                  <c:v>0.70000000000000062</c:v>
                </c:pt>
              </c:numCache>
            </c:numRef>
          </c:val>
        </c:ser>
        <c:ser>
          <c:idx val="3"/>
          <c:order val="3"/>
          <c:tx>
            <c:strRef>
              <c:f>Sheet1!$E$10</c:f>
              <c:strCache>
                <c:ptCount val="1"/>
                <c:pt idx="0">
                  <c:v>2009Q3</c:v>
                </c:pt>
              </c:strCache>
            </c:strRef>
          </c:tx>
          <c:dLbls>
            <c:txPr>
              <a:bodyPr/>
              <a:lstStyle/>
              <a:p>
                <a:pPr>
                  <a:defRPr sz="1100"/>
                </a:pPr>
                <a:endParaRPr lang="en-US"/>
              </a:p>
            </c:txPr>
            <c:showVal val="1"/>
          </c:dLbls>
          <c:cat>
            <c:strRef>
              <c:f>Sheet1!$A$11:$A$12</c:f>
              <c:strCache>
                <c:ptCount val="2"/>
                <c:pt idx="0">
                  <c:v>inventory change</c:v>
                </c:pt>
                <c:pt idx="1">
                  <c:v>final sales</c:v>
                </c:pt>
              </c:strCache>
            </c:strRef>
          </c:cat>
          <c:val>
            <c:numRef>
              <c:f>Sheet1!$E$11:$E$12</c:f>
              <c:numCache>
                <c:formatCode>General</c:formatCode>
                <c:ptCount val="2"/>
                <c:pt idx="0">
                  <c:v>0.70000000000000062</c:v>
                </c:pt>
                <c:pt idx="1">
                  <c:v>1.5000000000000002</c:v>
                </c:pt>
              </c:numCache>
            </c:numRef>
          </c:val>
        </c:ser>
        <c:ser>
          <c:idx val="4"/>
          <c:order val="4"/>
          <c:tx>
            <c:strRef>
              <c:f>Sheet1!$F$10</c:f>
              <c:strCache>
                <c:ptCount val="1"/>
                <c:pt idx="0">
                  <c:v>2009Q4</c:v>
                </c:pt>
              </c:strCache>
            </c:strRef>
          </c:tx>
          <c:spPr>
            <a:ln>
              <a:solidFill>
                <a:srgbClr val="C00000"/>
              </a:solidFill>
            </a:ln>
          </c:spPr>
          <c:dLbls>
            <c:txPr>
              <a:bodyPr/>
              <a:lstStyle/>
              <a:p>
                <a:pPr>
                  <a:defRPr sz="1000"/>
                </a:pPr>
                <a:endParaRPr lang="en-US"/>
              </a:p>
            </c:txPr>
            <c:showVal val="1"/>
          </c:dLbls>
          <c:cat>
            <c:strRef>
              <c:f>Sheet1!$A$11:$A$12</c:f>
              <c:strCache>
                <c:ptCount val="2"/>
                <c:pt idx="0">
                  <c:v>inventory change</c:v>
                </c:pt>
                <c:pt idx="1">
                  <c:v>final sales</c:v>
                </c:pt>
              </c:strCache>
            </c:strRef>
          </c:cat>
          <c:val>
            <c:numRef>
              <c:f>Sheet1!$F$11:$F$12</c:f>
              <c:numCache>
                <c:formatCode>General</c:formatCode>
                <c:ptCount val="2"/>
                <c:pt idx="0">
                  <c:v>3.4</c:v>
                </c:pt>
                <c:pt idx="1">
                  <c:v>2.3000000000000003</c:v>
                </c:pt>
              </c:numCache>
            </c:numRef>
          </c:val>
        </c:ser>
        <c:axId val="92553216"/>
        <c:axId val="92554752"/>
      </c:barChart>
      <c:catAx>
        <c:axId val="92553216"/>
        <c:scaling>
          <c:orientation val="maxMin"/>
        </c:scaling>
        <c:axPos val="l"/>
        <c:numFmt formatCode="General" sourceLinked="1"/>
        <c:tickLblPos val="low"/>
        <c:spPr>
          <a:ln w="3231">
            <a:solidFill>
              <a:schemeClr val="tx1"/>
            </a:solidFill>
            <a:prstDash val="solid"/>
          </a:ln>
        </c:spPr>
        <c:txPr>
          <a:bodyPr rot="0" vert="horz"/>
          <a:lstStyle/>
          <a:p>
            <a:pPr>
              <a:defRPr sz="1222" b="1" i="0" u="none" strike="noStrike" baseline="0">
                <a:solidFill>
                  <a:schemeClr val="tx1"/>
                </a:solidFill>
                <a:latin typeface="Arial"/>
                <a:ea typeface="Arial"/>
                <a:cs typeface="Arial"/>
              </a:defRPr>
            </a:pPr>
            <a:endParaRPr lang="en-US"/>
          </a:p>
        </c:txPr>
        <c:crossAx val="92554752"/>
        <c:crosses val="autoZero"/>
        <c:auto val="1"/>
        <c:lblAlgn val="ctr"/>
        <c:lblOffset val="100"/>
        <c:tickLblSkip val="1"/>
        <c:tickMarkSkip val="1"/>
      </c:catAx>
      <c:valAx>
        <c:axId val="92554752"/>
        <c:scaling>
          <c:orientation val="minMax"/>
        </c:scaling>
        <c:axPos val="t"/>
        <c:majorGridlines>
          <c:spPr>
            <a:ln w="3231">
              <a:solidFill>
                <a:schemeClr val="tx1"/>
              </a:solidFill>
              <a:prstDash val="solid"/>
            </a:ln>
          </c:spPr>
        </c:majorGridlines>
        <c:numFmt formatCode="General" sourceLinked="1"/>
        <c:tickLblPos val="nextTo"/>
        <c:spPr>
          <a:ln w="3231">
            <a:solidFill>
              <a:schemeClr val="tx1"/>
            </a:solidFill>
            <a:prstDash val="solid"/>
          </a:ln>
        </c:spPr>
        <c:txPr>
          <a:bodyPr rot="0" vert="horz"/>
          <a:lstStyle/>
          <a:p>
            <a:pPr>
              <a:defRPr sz="2315" b="1" i="0" u="none" strike="noStrike" baseline="0">
                <a:solidFill>
                  <a:schemeClr val="tx1"/>
                </a:solidFill>
                <a:latin typeface="Arial"/>
                <a:ea typeface="Arial"/>
                <a:cs typeface="Arial"/>
              </a:defRPr>
            </a:pPr>
            <a:endParaRPr lang="en-US"/>
          </a:p>
        </c:txPr>
        <c:crossAx val="92553216"/>
        <c:crosses val="autoZero"/>
        <c:crossBetween val="between"/>
      </c:valAx>
      <c:spPr>
        <a:noFill/>
        <a:ln w="12927">
          <a:solidFill>
            <a:schemeClr val="tx1"/>
          </a:solidFill>
          <a:prstDash val="solid"/>
        </a:ln>
      </c:spPr>
    </c:plotArea>
    <c:legend>
      <c:legendPos val="b"/>
      <c:spPr>
        <a:solidFill>
          <a:srgbClr val="FFFFFF"/>
        </a:solidFill>
        <a:ln w="3175">
          <a:solidFill>
            <a:srgbClr val="000000"/>
          </a:solidFill>
          <a:prstDash val="solid"/>
        </a:ln>
      </c:spPr>
      <c:txPr>
        <a:bodyPr/>
        <a:lstStyle/>
        <a:p>
          <a:pPr>
            <a:defRPr sz="2125" b="1" i="0" u="none" strike="noStrike" baseline="0">
              <a:solidFill>
                <a:srgbClr val="000000"/>
              </a:solidFill>
              <a:latin typeface="Arial"/>
              <a:ea typeface="Arial"/>
              <a:cs typeface="Arial"/>
            </a:defRPr>
          </a:pPr>
          <a:endParaRPr lang="en-US"/>
        </a:p>
      </c:txPr>
    </c:legend>
    <c:plotVisOnly val="1"/>
    <c:dispBlanksAs val="gap"/>
  </c:chart>
  <c:spPr>
    <a:noFill/>
    <a:ln>
      <a:noFill/>
    </a:ln>
  </c:spPr>
  <c:txPr>
    <a:bodyPr/>
    <a:lstStyle/>
    <a:p>
      <a:pPr>
        <a:defRPr sz="2315" b="1" i="0" u="none" strike="noStrike" baseline="0">
          <a:solidFill>
            <a:schemeClr val="tx1"/>
          </a:solidFill>
          <a:latin typeface="Arial"/>
          <a:ea typeface="Arial"/>
          <a:cs typeface="Arial"/>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8500685201960472E-2"/>
          <c:y val="3.1514394034079081E-2"/>
          <c:w val="0.89294117647060967"/>
          <c:h val="0.85255855037352601"/>
        </c:manualLayout>
      </c:layout>
      <c:barChart>
        <c:barDir val="col"/>
        <c:grouping val="clustered"/>
        <c:ser>
          <c:idx val="0"/>
          <c:order val="0"/>
          <c:tx>
            <c:strRef>
              <c:f>'Sheet1'!$A$2</c:f>
              <c:strCache>
                <c:ptCount val="1"/>
              </c:strCache>
            </c:strRef>
          </c:tx>
          <c:spPr>
            <a:solidFill>
              <a:srgbClr val="000080"/>
            </a:solidFill>
            <a:ln w="12070">
              <a:solidFill>
                <a:schemeClr val="tx1"/>
              </a:solidFill>
              <a:prstDash val="solid"/>
            </a:ln>
          </c:spPr>
          <c:cat>
            <c:strRef>
              <c:f>'Sheet1'!$B$1:$BN$1</c:f>
              <c:strCache>
                <c:ptCount val="65"/>
                <c:pt idx="0">
                  <c:v>'83</c:v>
                </c:pt>
                <c:pt idx="2">
                  <c:v>'85</c:v>
                </c:pt>
                <c:pt idx="4">
                  <c:v>'87</c:v>
                </c:pt>
                <c:pt idx="6">
                  <c:v>'89</c:v>
                </c:pt>
                <c:pt idx="8">
                  <c:v>'91</c:v>
                </c:pt>
                <c:pt idx="10">
                  <c:v>'93</c:v>
                </c:pt>
                <c:pt idx="12">
                  <c:v>'95</c:v>
                </c:pt>
                <c:pt idx="14">
                  <c:v>'97</c:v>
                </c:pt>
                <c:pt idx="16">
                  <c:v>'99</c:v>
                </c:pt>
                <c:pt idx="18">
                  <c:v>'01</c:v>
                </c:pt>
                <c:pt idx="20">
                  <c:v>'03</c:v>
                </c:pt>
                <c:pt idx="22">
                  <c:v>'05</c:v>
                </c:pt>
                <c:pt idx="24">
                  <c:v>'07</c:v>
                </c:pt>
                <c:pt idx="27">
                  <c:v>'07 j</c:v>
                </c:pt>
                <c:pt idx="30">
                  <c:v>'07a </c:v>
                </c:pt>
                <c:pt idx="33">
                  <c:v>'07 j</c:v>
                </c:pt>
                <c:pt idx="36">
                  <c:v>'07o</c:v>
                </c:pt>
                <c:pt idx="40">
                  <c:v>'08j</c:v>
                </c:pt>
                <c:pt idx="52">
                  <c:v>jan '09</c:v>
                </c:pt>
                <c:pt idx="64">
                  <c:v>2010</c:v>
                </c:pt>
              </c:strCache>
            </c:strRef>
          </c:cat>
          <c:val>
            <c:numRef>
              <c:f>'Sheet1'!$B$2:$BN$2</c:f>
              <c:numCache>
                <c:formatCode>General</c:formatCode>
                <c:ptCount val="65"/>
                <c:pt idx="0">
                  <c:v>356</c:v>
                </c:pt>
                <c:pt idx="1">
                  <c:v>127</c:v>
                </c:pt>
                <c:pt idx="2">
                  <c:v>168</c:v>
                </c:pt>
                <c:pt idx="3">
                  <c:v>204</c:v>
                </c:pt>
                <c:pt idx="4">
                  <c:v>294</c:v>
                </c:pt>
                <c:pt idx="5">
                  <c:v>289</c:v>
                </c:pt>
                <c:pt idx="6">
                  <c:v>95</c:v>
                </c:pt>
                <c:pt idx="7">
                  <c:v>-57</c:v>
                </c:pt>
                <c:pt idx="8">
                  <c:v>26</c:v>
                </c:pt>
                <c:pt idx="9">
                  <c:v>213</c:v>
                </c:pt>
                <c:pt idx="10">
                  <c:v>302</c:v>
                </c:pt>
                <c:pt idx="11">
                  <c:v>270</c:v>
                </c:pt>
                <c:pt idx="12">
                  <c:v>140</c:v>
                </c:pt>
                <c:pt idx="13">
                  <c:v>177</c:v>
                </c:pt>
                <c:pt idx="14">
                  <c:v>298</c:v>
                </c:pt>
                <c:pt idx="15">
                  <c:v>344</c:v>
                </c:pt>
                <c:pt idx="16">
                  <c:v>294</c:v>
                </c:pt>
                <c:pt idx="17">
                  <c:v>158</c:v>
                </c:pt>
                <c:pt idx="18">
                  <c:v>-162</c:v>
                </c:pt>
                <c:pt idx="19">
                  <c:v>-121</c:v>
                </c:pt>
                <c:pt idx="20">
                  <c:v>9</c:v>
                </c:pt>
                <c:pt idx="21">
                  <c:v>172</c:v>
                </c:pt>
                <c:pt idx="22">
                  <c:v>212</c:v>
                </c:pt>
                <c:pt idx="23">
                  <c:v>175</c:v>
                </c:pt>
                <c:pt idx="24">
                  <c:v>94.5</c:v>
                </c:pt>
                <c:pt idx="25">
                  <c:v>0</c:v>
                </c:pt>
                <c:pt idx="26">
                  <c:v>0</c:v>
                </c:pt>
                <c:pt idx="27">
                  <c:v>194</c:v>
                </c:pt>
                <c:pt idx="28">
                  <c:v>104</c:v>
                </c:pt>
                <c:pt idx="29">
                  <c:v>239</c:v>
                </c:pt>
                <c:pt idx="30">
                  <c:v>92</c:v>
                </c:pt>
                <c:pt idx="31">
                  <c:v>149</c:v>
                </c:pt>
                <c:pt idx="32">
                  <c:v>55</c:v>
                </c:pt>
                <c:pt idx="33">
                  <c:v>-20</c:v>
                </c:pt>
                <c:pt idx="34">
                  <c:v>-71</c:v>
                </c:pt>
                <c:pt idx="35">
                  <c:v>52</c:v>
                </c:pt>
                <c:pt idx="36">
                  <c:v>86</c:v>
                </c:pt>
                <c:pt idx="37">
                  <c:v>128</c:v>
                </c:pt>
                <c:pt idx="38">
                  <c:v>70</c:v>
                </c:pt>
                <c:pt idx="40">
                  <c:v>-10</c:v>
                </c:pt>
                <c:pt idx="41">
                  <c:v>-50</c:v>
                </c:pt>
                <c:pt idx="42">
                  <c:v>-33</c:v>
                </c:pt>
                <c:pt idx="43">
                  <c:v>-149</c:v>
                </c:pt>
                <c:pt idx="44">
                  <c:v>-231</c:v>
                </c:pt>
                <c:pt idx="45">
                  <c:v>-193</c:v>
                </c:pt>
                <c:pt idx="46">
                  <c:v>-210</c:v>
                </c:pt>
                <c:pt idx="47">
                  <c:v>-334</c:v>
                </c:pt>
                <c:pt idx="48">
                  <c:v>-458</c:v>
                </c:pt>
                <c:pt idx="49">
                  <c:v>-554</c:v>
                </c:pt>
                <c:pt idx="50">
                  <c:v>-728</c:v>
                </c:pt>
                <c:pt idx="51">
                  <c:v>-673</c:v>
                </c:pt>
                <c:pt idx="52">
                  <c:v>-779</c:v>
                </c:pt>
                <c:pt idx="53">
                  <c:v>-726</c:v>
                </c:pt>
                <c:pt idx="54">
                  <c:v>-753</c:v>
                </c:pt>
                <c:pt idx="55">
                  <c:v>-582</c:v>
                </c:pt>
                <c:pt idx="56">
                  <c:v>-347</c:v>
                </c:pt>
                <c:pt idx="57">
                  <c:v>-504</c:v>
                </c:pt>
                <c:pt idx="58">
                  <c:v>-344</c:v>
                </c:pt>
                <c:pt idx="59">
                  <c:v>-211</c:v>
                </c:pt>
                <c:pt idx="60">
                  <c:v>-225</c:v>
                </c:pt>
                <c:pt idx="61">
                  <c:v>-224</c:v>
                </c:pt>
                <c:pt idx="62">
                  <c:v>64</c:v>
                </c:pt>
                <c:pt idx="63">
                  <c:v>-150</c:v>
                </c:pt>
                <c:pt idx="64">
                  <c:v>-20</c:v>
                </c:pt>
              </c:numCache>
            </c:numRef>
          </c:val>
        </c:ser>
        <c:axId val="92714112"/>
        <c:axId val="92715648"/>
      </c:barChart>
      <c:lineChart>
        <c:grouping val="standard"/>
        <c:ser>
          <c:idx val="1"/>
          <c:order val="1"/>
          <c:tx>
            <c:strRef>
              <c:f>'Sheet1'!$A$3</c:f>
              <c:strCache>
                <c:ptCount val="1"/>
              </c:strCache>
            </c:strRef>
          </c:tx>
          <c:spPr>
            <a:ln w="36215">
              <a:solidFill>
                <a:srgbClr val="FF0000"/>
              </a:solidFill>
              <a:prstDash val="solid"/>
            </a:ln>
          </c:spPr>
          <c:marker>
            <c:symbol val="none"/>
          </c:marker>
          <c:cat>
            <c:strRef>
              <c:f>'Sheet1'!$B$1:$BN$1</c:f>
              <c:strCache>
                <c:ptCount val="65"/>
                <c:pt idx="0">
                  <c:v>'83</c:v>
                </c:pt>
                <c:pt idx="2">
                  <c:v>'85</c:v>
                </c:pt>
                <c:pt idx="4">
                  <c:v>'87</c:v>
                </c:pt>
                <c:pt idx="6">
                  <c:v>'89</c:v>
                </c:pt>
                <c:pt idx="8">
                  <c:v>'91</c:v>
                </c:pt>
                <c:pt idx="10">
                  <c:v>'93</c:v>
                </c:pt>
                <c:pt idx="12">
                  <c:v>'95</c:v>
                </c:pt>
                <c:pt idx="14">
                  <c:v>'97</c:v>
                </c:pt>
                <c:pt idx="16">
                  <c:v>'99</c:v>
                </c:pt>
                <c:pt idx="18">
                  <c:v>'01</c:v>
                </c:pt>
                <c:pt idx="20">
                  <c:v>'03</c:v>
                </c:pt>
                <c:pt idx="22">
                  <c:v>'05</c:v>
                </c:pt>
                <c:pt idx="24">
                  <c:v>'07</c:v>
                </c:pt>
                <c:pt idx="27">
                  <c:v>'07 j</c:v>
                </c:pt>
                <c:pt idx="30">
                  <c:v>'07a </c:v>
                </c:pt>
                <c:pt idx="33">
                  <c:v>'07 j</c:v>
                </c:pt>
                <c:pt idx="36">
                  <c:v>'07o</c:v>
                </c:pt>
                <c:pt idx="40">
                  <c:v>'08j</c:v>
                </c:pt>
                <c:pt idx="52">
                  <c:v>jan '09</c:v>
                </c:pt>
                <c:pt idx="64">
                  <c:v>2010</c:v>
                </c:pt>
              </c:strCache>
            </c:strRef>
          </c:cat>
          <c:val>
            <c:numRef>
              <c:f>'Sheet1'!$B$3:$BN$3</c:f>
              <c:numCache>
                <c:formatCode>General</c:formatCode>
                <c:ptCount val="65"/>
                <c:pt idx="0">
                  <c:v>240</c:v>
                </c:pt>
                <c:pt idx="1">
                  <c:v>240</c:v>
                </c:pt>
                <c:pt idx="2">
                  <c:v>240</c:v>
                </c:pt>
                <c:pt idx="3">
                  <c:v>240</c:v>
                </c:pt>
                <c:pt idx="4">
                  <c:v>240</c:v>
                </c:pt>
                <c:pt idx="5">
                  <c:v>240</c:v>
                </c:pt>
                <c:pt idx="9">
                  <c:v>244</c:v>
                </c:pt>
                <c:pt idx="10">
                  <c:v>244</c:v>
                </c:pt>
                <c:pt idx="11">
                  <c:v>244</c:v>
                </c:pt>
                <c:pt idx="12">
                  <c:v>244</c:v>
                </c:pt>
                <c:pt idx="13">
                  <c:v>244</c:v>
                </c:pt>
                <c:pt idx="14">
                  <c:v>244</c:v>
                </c:pt>
                <c:pt idx="15">
                  <c:v>244</c:v>
                </c:pt>
                <c:pt idx="16">
                  <c:v>244</c:v>
                </c:pt>
                <c:pt idx="17">
                  <c:v>244</c:v>
                </c:pt>
                <c:pt idx="20">
                  <c:v>143</c:v>
                </c:pt>
                <c:pt idx="21">
                  <c:v>143</c:v>
                </c:pt>
                <c:pt idx="22">
                  <c:v>143</c:v>
                </c:pt>
                <c:pt idx="23">
                  <c:v>143</c:v>
                </c:pt>
                <c:pt idx="24">
                  <c:v>143</c:v>
                </c:pt>
                <c:pt idx="27">
                  <c:v>89.833333333333258</c:v>
                </c:pt>
                <c:pt idx="28">
                  <c:v>89.833333333333258</c:v>
                </c:pt>
                <c:pt idx="29">
                  <c:v>89.833333333333258</c:v>
                </c:pt>
                <c:pt idx="30">
                  <c:v>89.833333333333258</c:v>
                </c:pt>
                <c:pt idx="31">
                  <c:v>89.833333333333258</c:v>
                </c:pt>
                <c:pt idx="32">
                  <c:v>89.833333333333258</c:v>
                </c:pt>
                <c:pt idx="33">
                  <c:v>89.833333333333258</c:v>
                </c:pt>
                <c:pt idx="34">
                  <c:v>89.833333333333258</c:v>
                </c:pt>
                <c:pt idx="35">
                  <c:v>89.833333333333258</c:v>
                </c:pt>
                <c:pt idx="36">
                  <c:v>89.833333333333258</c:v>
                </c:pt>
                <c:pt idx="37">
                  <c:v>89.833333333333258</c:v>
                </c:pt>
                <c:pt idx="38">
                  <c:v>89.833333333333258</c:v>
                </c:pt>
                <c:pt idx="40">
                  <c:v>-301.91666666666674</c:v>
                </c:pt>
                <c:pt idx="41">
                  <c:v>-301.91666666666674</c:v>
                </c:pt>
                <c:pt idx="42">
                  <c:v>-301.91666666666674</c:v>
                </c:pt>
                <c:pt idx="43">
                  <c:v>-301.91666666666674</c:v>
                </c:pt>
                <c:pt idx="44">
                  <c:v>-301.91666666666674</c:v>
                </c:pt>
                <c:pt idx="45">
                  <c:v>-301.91666666666674</c:v>
                </c:pt>
                <c:pt idx="46">
                  <c:v>-301.91666666666674</c:v>
                </c:pt>
                <c:pt idx="47">
                  <c:v>-301.91666666666674</c:v>
                </c:pt>
                <c:pt idx="48">
                  <c:v>-301.91666666666674</c:v>
                </c:pt>
                <c:pt idx="49">
                  <c:v>-301.91666666666674</c:v>
                </c:pt>
                <c:pt idx="50">
                  <c:v>-301.91666666666674</c:v>
                </c:pt>
                <c:pt idx="52">
                  <c:v>-398.41666666666674</c:v>
                </c:pt>
                <c:pt idx="53">
                  <c:v>-398.41666666666674</c:v>
                </c:pt>
                <c:pt idx="54">
                  <c:v>-398.41666666666674</c:v>
                </c:pt>
                <c:pt idx="55">
                  <c:v>-398.41666666666674</c:v>
                </c:pt>
                <c:pt idx="56">
                  <c:v>-398.41666666666674</c:v>
                </c:pt>
                <c:pt idx="57">
                  <c:v>-398.41666666666674</c:v>
                </c:pt>
                <c:pt idx="58">
                  <c:v>-398.41666666666674</c:v>
                </c:pt>
                <c:pt idx="59">
                  <c:v>-398.41666666666674</c:v>
                </c:pt>
                <c:pt idx="60">
                  <c:v>-398.41666666666674</c:v>
                </c:pt>
                <c:pt idx="61">
                  <c:v>-398.41666666666674</c:v>
                </c:pt>
                <c:pt idx="62">
                  <c:v>-398.41666666666674</c:v>
                </c:pt>
                <c:pt idx="63">
                  <c:v>-398.41666666666674</c:v>
                </c:pt>
              </c:numCache>
            </c:numRef>
          </c:val>
        </c:ser>
        <c:ser>
          <c:idx val="2"/>
          <c:order val="2"/>
          <c:tx>
            <c:strRef>
              <c:f>'Sheet1'!$A$4</c:f>
              <c:strCache>
                <c:ptCount val="1"/>
              </c:strCache>
            </c:strRef>
          </c:tx>
          <c:marker>
            <c:symbol val="none"/>
          </c:marker>
          <c:cat>
            <c:strRef>
              <c:f>'Sheet1'!$B$1:$BN$1</c:f>
              <c:strCache>
                <c:ptCount val="65"/>
                <c:pt idx="0">
                  <c:v>'83</c:v>
                </c:pt>
                <c:pt idx="2">
                  <c:v>'85</c:v>
                </c:pt>
                <c:pt idx="4">
                  <c:v>'87</c:v>
                </c:pt>
                <c:pt idx="6">
                  <c:v>'89</c:v>
                </c:pt>
                <c:pt idx="8">
                  <c:v>'91</c:v>
                </c:pt>
                <c:pt idx="10">
                  <c:v>'93</c:v>
                </c:pt>
                <c:pt idx="12">
                  <c:v>'95</c:v>
                </c:pt>
                <c:pt idx="14">
                  <c:v>'97</c:v>
                </c:pt>
                <c:pt idx="16">
                  <c:v>'99</c:v>
                </c:pt>
                <c:pt idx="18">
                  <c:v>'01</c:v>
                </c:pt>
                <c:pt idx="20">
                  <c:v>'03</c:v>
                </c:pt>
                <c:pt idx="22">
                  <c:v>'05</c:v>
                </c:pt>
                <c:pt idx="24">
                  <c:v>'07</c:v>
                </c:pt>
                <c:pt idx="27">
                  <c:v>'07 j</c:v>
                </c:pt>
                <c:pt idx="30">
                  <c:v>'07a </c:v>
                </c:pt>
                <c:pt idx="33">
                  <c:v>'07 j</c:v>
                </c:pt>
                <c:pt idx="36">
                  <c:v>'07o</c:v>
                </c:pt>
                <c:pt idx="40">
                  <c:v>'08j</c:v>
                </c:pt>
                <c:pt idx="52">
                  <c:v>jan '09</c:v>
                </c:pt>
                <c:pt idx="64">
                  <c:v>2010</c:v>
                </c:pt>
              </c:strCache>
            </c:strRef>
          </c:cat>
          <c:val>
            <c:numRef>
              <c:f>'Sheet1'!$B$4:$BN$4</c:f>
              <c:numCache>
                <c:formatCode>General</c:formatCode>
                <c:ptCount val="65"/>
              </c:numCache>
            </c:numRef>
          </c:val>
        </c:ser>
        <c:marker val="1"/>
        <c:axId val="92714112"/>
        <c:axId val="92715648"/>
      </c:lineChart>
      <c:catAx>
        <c:axId val="92714112"/>
        <c:scaling>
          <c:orientation val="minMax"/>
        </c:scaling>
        <c:axPos val="b"/>
        <c:numFmt formatCode="General" sourceLinked="1"/>
        <c:tickLblPos val="low"/>
        <c:spPr>
          <a:ln w="3019">
            <a:solidFill>
              <a:schemeClr val="tx1"/>
            </a:solidFill>
            <a:prstDash val="solid"/>
          </a:ln>
        </c:spPr>
        <c:txPr>
          <a:bodyPr rot="-2700000" vert="horz"/>
          <a:lstStyle/>
          <a:p>
            <a:pPr>
              <a:defRPr sz="950" b="1" i="0" u="none" strike="noStrike" baseline="0">
                <a:solidFill>
                  <a:schemeClr val="tx1"/>
                </a:solidFill>
                <a:latin typeface="Times New Roman"/>
                <a:ea typeface="Times New Roman"/>
                <a:cs typeface="Times New Roman"/>
              </a:defRPr>
            </a:pPr>
            <a:endParaRPr lang="en-US"/>
          </a:p>
        </c:txPr>
        <c:crossAx val="92715648"/>
        <c:crosses val="autoZero"/>
        <c:auto val="1"/>
        <c:lblAlgn val="ctr"/>
        <c:lblOffset val="100"/>
        <c:tickLblSkip val="1"/>
        <c:tickMarkSkip val="1"/>
      </c:catAx>
      <c:valAx>
        <c:axId val="92715648"/>
        <c:scaling>
          <c:orientation val="minMax"/>
        </c:scaling>
        <c:axPos val="l"/>
        <c:majorGridlines>
          <c:spPr>
            <a:ln w="3019">
              <a:solidFill>
                <a:schemeClr val="tx1"/>
              </a:solidFill>
              <a:prstDash val="solid"/>
            </a:ln>
          </c:spPr>
        </c:majorGridlines>
        <c:numFmt formatCode="General" sourceLinked="1"/>
        <c:tickLblPos val="nextTo"/>
        <c:spPr>
          <a:ln w="3019">
            <a:solidFill>
              <a:schemeClr val="tx1"/>
            </a:solidFill>
            <a:prstDash val="solid"/>
          </a:ln>
        </c:spPr>
        <c:txPr>
          <a:bodyPr rot="0" vert="horz"/>
          <a:lstStyle/>
          <a:p>
            <a:pPr>
              <a:defRPr sz="1713" b="1" i="0" u="none" strike="noStrike" baseline="0">
                <a:solidFill>
                  <a:schemeClr val="tx1"/>
                </a:solidFill>
                <a:latin typeface="Times New Roman"/>
                <a:ea typeface="Times New Roman"/>
                <a:cs typeface="Times New Roman"/>
              </a:defRPr>
            </a:pPr>
            <a:endParaRPr lang="en-US"/>
          </a:p>
        </c:txPr>
        <c:crossAx val="92714112"/>
        <c:crosses val="autoZero"/>
        <c:crossBetween val="between"/>
        <c:majorUnit val="100"/>
      </c:valAx>
      <c:spPr>
        <a:noFill/>
        <a:ln w="12070">
          <a:solidFill>
            <a:schemeClr val="tx1"/>
          </a:solidFill>
          <a:prstDash val="solid"/>
        </a:ln>
      </c:spPr>
    </c:plotArea>
    <c:plotVisOnly val="1"/>
    <c:dispBlanksAs val="gap"/>
  </c:chart>
  <c:spPr>
    <a:noFill/>
    <a:ln>
      <a:noFill/>
    </a:ln>
  </c:spPr>
  <c:txPr>
    <a:bodyPr/>
    <a:lstStyle/>
    <a:p>
      <a:pPr>
        <a:defRPr sz="1713" b="1" i="0" u="none" strike="noStrike" baseline="0">
          <a:solidFill>
            <a:schemeClr val="tx1"/>
          </a:solidFill>
          <a:latin typeface="Times New Roman"/>
          <a:ea typeface="Times New Roman"/>
          <a:cs typeface="Times New Roman"/>
        </a:defRPr>
      </a:pPr>
      <a:endParaRPr lang="en-US"/>
    </a:p>
  </c:tx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Series 1</c:v>
                </c:pt>
              </c:strCache>
            </c:strRef>
          </c:tx>
          <c:spPr>
            <a:ln w="53975">
              <a:solidFill>
                <a:srgbClr val="FF0000"/>
              </a:solidFill>
            </a:ln>
          </c:spPr>
          <c:marker>
            <c:symbol val="none"/>
          </c:marker>
          <c:cat>
            <c:strRef>
              <c:f>'Sheet1'!$A$2:$A$123</c:f>
              <c:strCache>
                <c:ptCount val="121"/>
                <c:pt idx="0">
                  <c:v>'00</c:v>
                </c:pt>
                <c:pt idx="12">
                  <c:v>'01</c:v>
                </c:pt>
                <c:pt idx="24">
                  <c:v>'02</c:v>
                </c:pt>
                <c:pt idx="36">
                  <c:v>'03</c:v>
                </c:pt>
                <c:pt idx="48">
                  <c:v>'04</c:v>
                </c:pt>
                <c:pt idx="60">
                  <c:v>'05</c:v>
                </c:pt>
                <c:pt idx="72">
                  <c:v>'06</c:v>
                </c:pt>
                <c:pt idx="84">
                  <c:v>'07</c:v>
                </c:pt>
                <c:pt idx="96">
                  <c:v>'08</c:v>
                </c:pt>
                <c:pt idx="108">
                  <c:v>'09</c:v>
                </c:pt>
                <c:pt idx="120">
                  <c:v>10</c:v>
                </c:pt>
              </c:strCache>
            </c:strRef>
          </c:cat>
          <c:val>
            <c:numRef>
              <c:f>'Sheet1'!$B$2:$B$123</c:f>
              <c:numCache>
                <c:formatCode>General</c:formatCode>
                <c:ptCount val="122"/>
                <c:pt idx="0">
                  <c:v>4</c:v>
                </c:pt>
                <c:pt idx="1">
                  <c:v>4.0999999999999996</c:v>
                </c:pt>
                <c:pt idx="2">
                  <c:v>4</c:v>
                </c:pt>
                <c:pt idx="3">
                  <c:v>3.8</c:v>
                </c:pt>
                <c:pt idx="4">
                  <c:v>4</c:v>
                </c:pt>
                <c:pt idx="5">
                  <c:v>4</c:v>
                </c:pt>
                <c:pt idx="6">
                  <c:v>4</c:v>
                </c:pt>
                <c:pt idx="7">
                  <c:v>4.0999999999999996</c:v>
                </c:pt>
                <c:pt idx="8">
                  <c:v>3.9</c:v>
                </c:pt>
                <c:pt idx="9">
                  <c:v>3.9</c:v>
                </c:pt>
                <c:pt idx="10">
                  <c:v>3.9</c:v>
                </c:pt>
                <c:pt idx="11">
                  <c:v>3.9</c:v>
                </c:pt>
                <c:pt idx="12">
                  <c:v>4.2</c:v>
                </c:pt>
                <c:pt idx="13">
                  <c:v>4.2</c:v>
                </c:pt>
                <c:pt idx="14">
                  <c:v>4.3</c:v>
                </c:pt>
                <c:pt idx="15">
                  <c:v>4.4000000000000004</c:v>
                </c:pt>
                <c:pt idx="16">
                  <c:v>4.3</c:v>
                </c:pt>
                <c:pt idx="17">
                  <c:v>4.5</c:v>
                </c:pt>
                <c:pt idx="18">
                  <c:v>4.5999999999999996</c:v>
                </c:pt>
                <c:pt idx="19">
                  <c:v>4.9000000000000004</c:v>
                </c:pt>
                <c:pt idx="20">
                  <c:v>5</c:v>
                </c:pt>
                <c:pt idx="21">
                  <c:v>5.3</c:v>
                </c:pt>
                <c:pt idx="22">
                  <c:v>5.5</c:v>
                </c:pt>
                <c:pt idx="23">
                  <c:v>5.7</c:v>
                </c:pt>
                <c:pt idx="24">
                  <c:v>5.7</c:v>
                </c:pt>
                <c:pt idx="25">
                  <c:v>5.7</c:v>
                </c:pt>
                <c:pt idx="26">
                  <c:v>5.7</c:v>
                </c:pt>
                <c:pt idx="27">
                  <c:v>5.9</c:v>
                </c:pt>
                <c:pt idx="28">
                  <c:v>5.8</c:v>
                </c:pt>
                <c:pt idx="29">
                  <c:v>5.8</c:v>
                </c:pt>
                <c:pt idx="30">
                  <c:v>5.8</c:v>
                </c:pt>
                <c:pt idx="31">
                  <c:v>5.7</c:v>
                </c:pt>
                <c:pt idx="32">
                  <c:v>5.7</c:v>
                </c:pt>
                <c:pt idx="33">
                  <c:v>5.7</c:v>
                </c:pt>
                <c:pt idx="34">
                  <c:v>5.9</c:v>
                </c:pt>
                <c:pt idx="35">
                  <c:v>6</c:v>
                </c:pt>
                <c:pt idx="36">
                  <c:v>5.8</c:v>
                </c:pt>
                <c:pt idx="37">
                  <c:v>5.9</c:v>
                </c:pt>
                <c:pt idx="38">
                  <c:v>5.9</c:v>
                </c:pt>
                <c:pt idx="39">
                  <c:v>6</c:v>
                </c:pt>
                <c:pt idx="40">
                  <c:v>6.1</c:v>
                </c:pt>
                <c:pt idx="41">
                  <c:v>6.3</c:v>
                </c:pt>
                <c:pt idx="42">
                  <c:v>6.2</c:v>
                </c:pt>
                <c:pt idx="43">
                  <c:v>6.1</c:v>
                </c:pt>
                <c:pt idx="44">
                  <c:v>6.1</c:v>
                </c:pt>
                <c:pt idx="45">
                  <c:v>6</c:v>
                </c:pt>
                <c:pt idx="46">
                  <c:v>5.8</c:v>
                </c:pt>
                <c:pt idx="47">
                  <c:v>5.7</c:v>
                </c:pt>
                <c:pt idx="48">
                  <c:v>5.7</c:v>
                </c:pt>
                <c:pt idx="49">
                  <c:v>5.6</c:v>
                </c:pt>
                <c:pt idx="50">
                  <c:v>5.8</c:v>
                </c:pt>
                <c:pt idx="51">
                  <c:v>5.6</c:v>
                </c:pt>
                <c:pt idx="52">
                  <c:v>5.6</c:v>
                </c:pt>
                <c:pt idx="53">
                  <c:v>5.6</c:v>
                </c:pt>
                <c:pt idx="54">
                  <c:v>5.5</c:v>
                </c:pt>
                <c:pt idx="55">
                  <c:v>5.4</c:v>
                </c:pt>
                <c:pt idx="56">
                  <c:v>5.5</c:v>
                </c:pt>
                <c:pt idx="57">
                  <c:v>5.5</c:v>
                </c:pt>
                <c:pt idx="58">
                  <c:v>5.4</c:v>
                </c:pt>
                <c:pt idx="59">
                  <c:v>5.4</c:v>
                </c:pt>
                <c:pt idx="60">
                  <c:v>5.2</c:v>
                </c:pt>
                <c:pt idx="61">
                  <c:v>5.4</c:v>
                </c:pt>
                <c:pt idx="62">
                  <c:v>5.2</c:v>
                </c:pt>
                <c:pt idx="63">
                  <c:v>5.2</c:v>
                </c:pt>
                <c:pt idx="64">
                  <c:v>5.0999999999999996</c:v>
                </c:pt>
                <c:pt idx="65">
                  <c:v>5.0999999999999996</c:v>
                </c:pt>
                <c:pt idx="66">
                  <c:v>5</c:v>
                </c:pt>
                <c:pt idx="67">
                  <c:v>4.9000000000000004</c:v>
                </c:pt>
                <c:pt idx="68">
                  <c:v>5</c:v>
                </c:pt>
                <c:pt idx="69">
                  <c:v>5</c:v>
                </c:pt>
                <c:pt idx="70">
                  <c:v>5</c:v>
                </c:pt>
                <c:pt idx="71">
                  <c:v>4.8</c:v>
                </c:pt>
                <c:pt idx="72">
                  <c:v>4.7</c:v>
                </c:pt>
                <c:pt idx="73">
                  <c:v>4.8</c:v>
                </c:pt>
                <c:pt idx="74">
                  <c:v>4.7</c:v>
                </c:pt>
                <c:pt idx="75">
                  <c:v>4.7</c:v>
                </c:pt>
                <c:pt idx="76">
                  <c:v>4.7</c:v>
                </c:pt>
                <c:pt idx="77">
                  <c:v>4.5999999999999996</c:v>
                </c:pt>
                <c:pt idx="78">
                  <c:v>4.7</c:v>
                </c:pt>
                <c:pt idx="79">
                  <c:v>4.7</c:v>
                </c:pt>
                <c:pt idx="80">
                  <c:v>4.5</c:v>
                </c:pt>
                <c:pt idx="81">
                  <c:v>4.4000000000000004</c:v>
                </c:pt>
                <c:pt idx="82">
                  <c:v>4.5</c:v>
                </c:pt>
                <c:pt idx="83">
                  <c:v>4.4000000000000004</c:v>
                </c:pt>
                <c:pt idx="84">
                  <c:v>4.5999999999999996</c:v>
                </c:pt>
                <c:pt idx="85">
                  <c:v>4.5</c:v>
                </c:pt>
                <c:pt idx="86">
                  <c:v>4.4000000000000004</c:v>
                </c:pt>
                <c:pt idx="87">
                  <c:v>4.5</c:v>
                </c:pt>
                <c:pt idx="88">
                  <c:v>4.5</c:v>
                </c:pt>
                <c:pt idx="89">
                  <c:v>4.5999999999999996</c:v>
                </c:pt>
                <c:pt idx="90">
                  <c:v>4.7</c:v>
                </c:pt>
                <c:pt idx="91">
                  <c:v>4.7</c:v>
                </c:pt>
                <c:pt idx="92">
                  <c:v>4.7</c:v>
                </c:pt>
                <c:pt idx="93">
                  <c:v>4.8</c:v>
                </c:pt>
                <c:pt idx="94">
                  <c:v>4.7</c:v>
                </c:pt>
                <c:pt idx="95">
                  <c:v>4.9000000000000004</c:v>
                </c:pt>
                <c:pt idx="96">
                  <c:v>4.9000000000000004</c:v>
                </c:pt>
                <c:pt idx="97">
                  <c:v>4.8</c:v>
                </c:pt>
                <c:pt idx="98">
                  <c:v>5.0999999999999996</c:v>
                </c:pt>
                <c:pt idx="99">
                  <c:v>5</c:v>
                </c:pt>
                <c:pt idx="100">
                  <c:v>5.5</c:v>
                </c:pt>
                <c:pt idx="101">
                  <c:v>5.6</c:v>
                </c:pt>
                <c:pt idx="102">
                  <c:v>5.8</c:v>
                </c:pt>
                <c:pt idx="103">
                  <c:v>6.2</c:v>
                </c:pt>
                <c:pt idx="104">
                  <c:v>6.2</c:v>
                </c:pt>
                <c:pt idx="105">
                  <c:v>6.6</c:v>
                </c:pt>
                <c:pt idx="106">
                  <c:v>6.8</c:v>
                </c:pt>
                <c:pt idx="107">
                  <c:v>7.2</c:v>
                </c:pt>
                <c:pt idx="108">
                  <c:v>7.6</c:v>
                </c:pt>
                <c:pt idx="109">
                  <c:v>8.1</c:v>
                </c:pt>
                <c:pt idx="110">
                  <c:v>8.5</c:v>
                </c:pt>
                <c:pt idx="111">
                  <c:v>8.9</c:v>
                </c:pt>
                <c:pt idx="112">
                  <c:v>9.4</c:v>
                </c:pt>
                <c:pt idx="113">
                  <c:v>9.5</c:v>
                </c:pt>
                <c:pt idx="114">
                  <c:v>9.4</c:v>
                </c:pt>
                <c:pt idx="115">
                  <c:v>9.7000000000000011</c:v>
                </c:pt>
                <c:pt idx="116">
                  <c:v>9.8000000000000007</c:v>
                </c:pt>
                <c:pt idx="117">
                  <c:v>10.1</c:v>
                </c:pt>
                <c:pt idx="118">
                  <c:v>10</c:v>
                </c:pt>
                <c:pt idx="119">
                  <c:v>10</c:v>
                </c:pt>
                <c:pt idx="120">
                  <c:v>9.7000000000000011</c:v>
                </c:pt>
              </c:numCache>
            </c:numRef>
          </c:val>
        </c:ser>
        <c:marker val="1"/>
        <c:axId val="92197632"/>
        <c:axId val="92199168"/>
      </c:lineChart>
      <c:catAx>
        <c:axId val="92197632"/>
        <c:scaling>
          <c:orientation val="minMax"/>
        </c:scaling>
        <c:axPos val="b"/>
        <c:tickLblPos val="nextTo"/>
        <c:txPr>
          <a:bodyPr rot="0"/>
          <a:lstStyle/>
          <a:p>
            <a:pPr>
              <a:defRPr/>
            </a:pPr>
            <a:endParaRPr lang="en-US"/>
          </a:p>
        </c:txPr>
        <c:crossAx val="92199168"/>
        <c:crosses val="autoZero"/>
        <c:auto val="1"/>
        <c:lblAlgn val="ctr"/>
        <c:lblOffset val="100"/>
        <c:tickLblSkip val="1"/>
      </c:catAx>
      <c:valAx>
        <c:axId val="92199168"/>
        <c:scaling>
          <c:orientation val="minMax"/>
          <c:min val="3"/>
        </c:scaling>
        <c:axPos val="l"/>
        <c:majorGridlines/>
        <c:numFmt formatCode="General" sourceLinked="1"/>
        <c:tickLblPos val="nextTo"/>
        <c:crossAx val="92197632"/>
        <c:crosses val="autoZero"/>
        <c:crossBetween val="between"/>
      </c:valAx>
    </c:plotArea>
    <c:plotVisOnly val="1"/>
  </c:chart>
  <c:txPr>
    <a:bodyPr/>
    <a:lstStyle/>
    <a:p>
      <a:pPr>
        <a:defRPr sz="1800"/>
      </a:pPr>
      <a:endParaRPr lang="en-US"/>
    </a:p>
  </c:txPr>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4410467504133632E-2"/>
          <c:y val="8.6860223553136967E-2"/>
          <c:w val="0.90322580645161465"/>
          <c:h val="0.79617834394904452"/>
        </c:manualLayout>
      </c:layout>
      <c:lineChart>
        <c:grouping val="standard"/>
        <c:ser>
          <c:idx val="0"/>
          <c:order val="0"/>
          <c:tx>
            <c:strRef>
              <c:f>Sheet1!$B$1</c:f>
              <c:strCache>
                <c:ptCount val="1"/>
                <c:pt idx="0">
                  <c:v>1st Qtr</c:v>
                </c:pt>
              </c:strCache>
            </c:strRef>
          </c:tx>
          <c:spPr>
            <a:ln w="41391">
              <a:solidFill>
                <a:srgbClr val="FF0000"/>
              </a:solidFill>
              <a:prstDash val="solid"/>
            </a:ln>
          </c:spPr>
          <c:marker>
            <c:symbol val="none"/>
          </c:marker>
          <c:cat>
            <c:strRef>
              <c:f>Sheet1!$A$2:$A$148</c:f>
              <c:strCache>
                <c:ptCount val="145"/>
                <c:pt idx="0">
                  <c:v>1998</c:v>
                </c:pt>
                <c:pt idx="1">
                  <c:v>1998 - Feb</c:v>
                </c:pt>
                <c:pt idx="2">
                  <c:v>1998 - Mar</c:v>
                </c:pt>
                <c:pt idx="3">
                  <c:v>1998 - Apr</c:v>
                </c:pt>
                <c:pt idx="4">
                  <c:v>1998 - May</c:v>
                </c:pt>
                <c:pt idx="5">
                  <c:v>1998 - Jun</c:v>
                </c:pt>
                <c:pt idx="6">
                  <c:v>1998 - Jul</c:v>
                </c:pt>
                <c:pt idx="7">
                  <c:v>1998 - Aug</c:v>
                </c:pt>
                <c:pt idx="8">
                  <c:v>1998 - Sep</c:v>
                </c:pt>
                <c:pt idx="9">
                  <c:v>1998 - Oct</c:v>
                </c:pt>
                <c:pt idx="10">
                  <c:v>1998 - Nov</c:v>
                </c:pt>
                <c:pt idx="11">
                  <c:v>1998 - Dec</c:v>
                </c:pt>
                <c:pt idx="12">
                  <c:v>1999</c:v>
                </c:pt>
                <c:pt idx="13">
                  <c:v>1999 - Feb</c:v>
                </c:pt>
                <c:pt idx="14">
                  <c:v>1999 - Mar</c:v>
                </c:pt>
                <c:pt idx="15">
                  <c:v>1999 - Apr</c:v>
                </c:pt>
                <c:pt idx="16">
                  <c:v>1999 - May</c:v>
                </c:pt>
                <c:pt idx="17">
                  <c:v>1999 - Jun</c:v>
                </c:pt>
                <c:pt idx="18">
                  <c:v>1999 - Jul</c:v>
                </c:pt>
                <c:pt idx="19">
                  <c:v>1999 - Aug</c:v>
                </c:pt>
                <c:pt idx="20">
                  <c:v>1999 - Sep</c:v>
                </c:pt>
                <c:pt idx="21">
                  <c:v>1999 - Oct</c:v>
                </c:pt>
                <c:pt idx="22">
                  <c:v>1999 - Nov</c:v>
                </c:pt>
                <c:pt idx="23">
                  <c:v>1999 - Dec</c:v>
                </c:pt>
                <c:pt idx="24">
                  <c:v>2000</c:v>
                </c:pt>
                <c:pt idx="25">
                  <c:v>2000 - Feb</c:v>
                </c:pt>
                <c:pt idx="26">
                  <c:v>2000 - Mar</c:v>
                </c:pt>
                <c:pt idx="27">
                  <c:v>2000 - Apr</c:v>
                </c:pt>
                <c:pt idx="28">
                  <c:v>2000 - May</c:v>
                </c:pt>
                <c:pt idx="29">
                  <c:v>2000 - Jun</c:v>
                </c:pt>
                <c:pt idx="30">
                  <c:v>2000 - Jul</c:v>
                </c:pt>
                <c:pt idx="31">
                  <c:v>2000 - Aug</c:v>
                </c:pt>
                <c:pt idx="32">
                  <c:v>2000 - Sep</c:v>
                </c:pt>
                <c:pt idx="33">
                  <c:v>2000 - Oct</c:v>
                </c:pt>
                <c:pt idx="34">
                  <c:v>2000 - Nov</c:v>
                </c:pt>
                <c:pt idx="35">
                  <c:v>2000 - Dec</c:v>
                </c:pt>
                <c:pt idx="36">
                  <c:v>2001</c:v>
                </c:pt>
                <c:pt idx="37">
                  <c:v>2001 - Feb</c:v>
                </c:pt>
                <c:pt idx="38">
                  <c:v>2001 - Mar</c:v>
                </c:pt>
                <c:pt idx="39">
                  <c:v>2001 - Apr</c:v>
                </c:pt>
                <c:pt idx="40">
                  <c:v>2001 - May</c:v>
                </c:pt>
                <c:pt idx="41">
                  <c:v>2001 - Jun</c:v>
                </c:pt>
                <c:pt idx="42">
                  <c:v>2001 - Jul</c:v>
                </c:pt>
                <c:pt idx="43">
                  <c:v>2001 - Aug</c:v>
                </c:pt>
                <c:pt idx="44">
                  <c:v>2001 - Sep</c:v>
                </c:pt>
                <c:pt idx="45">
                  <c:v>2001 - Oct</c:v>
                </c:pt>
                <c:pt idx="46">
                  <c:v>2001 - Nov</c:v>
                </c:pt>
                <c:pt idx="47">
                  <c:v>2001 - Dec</c:v>
                </c:pt>
                <c:pt idx="48">
                  <c:v>2002</c:v>
                </c:pt>
                <c:pt idx="49">
                  <c:v>2002 - Feb</c:v>
                </c:pt>
                <c:pt idx="50">
                  <c:v>2002 - Mar</c:v>
                </c:pt>
                <c:pt idx="51">
                  <c:v>2002 - Apr</c:v>
                </c:pt>
                <c:pt idx="52">
                  <c:v>2002 - May</c:v>
                </c:pt>
                <c:pt idx="53">
                  <c:v>2002 - Jun</c:v>
                </c:pt>
                <c:pt idx="54">
                  <c:v>2002 - Jul</c:v>
                </c:pt>
                <c:pt idx="55">
                  <c:v>2002 - Aug</c:v>
                </c:pt>
                <c:pt idx="56">
                  <c:v>2002 - Sep</c:v>
                </c:pt>
                <c:pt idx="57">
                  <c:v>2002 - Oct</c:v>
                </c:pt>
                <c:pt idx="58">
                  <c:v>2002 - Nov</c:v>
                </c:pt>
                <c:pt idx="59">
                  <c:v>2002 - Dec</c:v>
                </c:pt>
                <c:pt idx="60">
                  <c:v>2003</c:v>
                </c:pt>
                <c:pt idx="61">
                  <c:v>2003 - Feb</c:v>
                </c:pt>
                <c:pt idx="62">
                  <c:v>2003 - Mar</c:v>
                </c:pt>
                <c:pt idx="63">
                  <c:v>2003 - Apr</c:v>
                </c:pt>
                <c:pt idx="64">
                  <c:v>2003 - May</c:v>
                </c:pt>
                <c:pt idx="65">
                  <c:v>2003 - Jun</c:v>
                </c:pt>
                <c:pt idx="66">
                  <c:v>2003 - Jul</c:v>
                </c:pt>
                <c:pt idx="67">
                  <c:v>2003 - Aug</c:v>
                </c:pt>
                <c:pt idx="68">
                  <c:v>2003 - Sep</c:v>
                </c:pt>
                <c:pt idx="69">
                  <c:v>2003 - Oct</c:v>
                </c:pt>
                <c:pt idx="70">
                  <c:v>2003 - Nov</c:v>
                </c:pt>
                <c:pt idx="72">
                  <c:v>2004</c:v>
                </c:pt>
                <c:pt idx="84">
                  <c:v>2005</c:v>
                </c:pt>
                <c:pt idx="96">
                  <c:v>2006</c:v>
                </c:pt>
                <c:pt idx="108">
                  <c:v>2007</c:v>
                </c:pt>
                <c:pt idx="120">
                  <c:v>2008</c:v>
                </c:pt>
                <c:pt idx="132">
                  <c:v>2009</c:v>
                </c:pt>
                <c:pt idx="144">
                  <c:v>2010</c:v>
                </c:pt>
              </c:strCache>
            </c:strRef>
          </c:cat>
          <c:val>
            <c:numRef>
              <c:f>Sheet1!$B$2:$B$148</c:f>
              <c:numCache>
                <c:formatCode>General</c:formatCode>
                <c:ptCount val="147"/>
                <c:pt idx="0">
                  <c:v>93.575000000000003</c:v>
                </c:pt>
                <c:pt idx="1">
                  <c:v>93.680999999999983</c:v>
                </c:pt>
                <c:pt idx="2">
                  <c:v>93.736000000000004</c:v>
                </c:pt>
                <c:pt idx="3">
                  <c:v>94.157999999999987</c:v>
                </c:pt>
                <c:pt idx="4">
                  <c:v>94.712999999999994</c:v>
                </c:pt>
                <c:pt idx="5">
                  <c:v>94.244000000000057</c:v>
                </c:pt>
                <c:pt idx="6">
                  <c:v>93.923000000000002</c:v>
                </c:pt>
                <c:pt idx="7">
                  <c:v>95.953999999999994</c:v>
                </c:pt>
                <c:pt idx="8">
                  <c:v>95.777000000000001</c:v>
                </c:pt>
                <c:pt idx="9">
                  <c:v>96.488</c:v>
                </c:pt>
                <c:pt idx="10">
                  <c:v>96.397999999999996</c:v>
                </c:pt>
                <c:pt idx="11">
                  <c:v>96.688000000000002</c:v>
                </c:pt>
                <c:pt idx="12">
                  <c:v>97.134</c:v>
                </c:pt>
                <c:pt idx="13">
                  <c:v>97.578999999999979</c:v>
                </c:pt>
                <c:pt idx="14">
                  <c:v>97.795000000000002</c:v>
                </c:pt>
                <c:pt idx="15">
                  <c:v>98.003</c:v>
                </c:pt>
                <c:pt idx="16">
                  <c:v>98.819000000000003</c:v>
                </c:pt>
                <c:pt idx="17">
                  <c:v>98.739000000000004</c:v>
                </c:pt>
                <c:pt idx="18">
                  <c:v>99.4</c:v>
                </c:pt>
                <c:pt idx="19">
                  <c:v>99.850999999999999</c:v>
                </c:pt>
                <c:pt idx="20">
                  <c:v>99.421000000000006</c:v>
                </c:pt>
                <c:pt idx="21">
                  <c:v>100.745</c:v>
                </c:pt>
                <c:pt idx="22">
                  <c:v>101.303</c:v>
                </c:pt>
                <c:pt idx="23">
                  <c:v>102.21700000000006</c:v>
                </c:pt>
                <c:pt idx="24">
                  <c:v>102.396</c:v>
                </c:pt>
                <c:pt idx="25">
                  <c:v>102.77</c:v>
                </c:pt>
                <c:pt idx="26">
                  <c:v>103.14400000000002</c:v>
                </c:pt>
                <c:pt idx="27">
                  <c:v>103.86499999999999</c:v>
                </c:pt>
                <c:pt idx="28">
                  <c:v>104.15199999999999</c:v>
                </c:pt>
                <c:pt idx="29">
                  <c:v>104.23099999999999</c:v>
                </c:pt>
                <c:pt idx="30">
                  <c:v>103.93600000000002</c:v>
                </c:pt>
                <c:pt idx="31">
                  <c:v>103.583</c:v>
                </c:pt>
                <c:pt idx="32">
                  <c:v>104.01</c:v>
                </c:pt>
                <c:pt idx="33">
                  <c:v>103.663</c:v>
                </c:pt>
                <c:pt idx="34">
                  <c:v>103.63500000000001</c:v>
                </c:pt>
                <c:pt idx="35">
                  <c:v>103.21000000000002</c:v>
                </c:pt>
                <c:pt idx="36">
                  <c:v>102.35799999999999</c:v>
                </c:pt>
                <c:pt idx="37">
                  <c:v>101.631</c:v>
                </c:pt>
                <c:pt idx="38">
                  <c:v>101.29300000000002</c:v>
                </c:pt>
                <c:pt idx="39">
                  <c:v>101.17899999999995</c:v>
                </c:pt>
                <c:pt idx="40">
                  <c:v>100.40700000000002</c:v>
                </c:pt>
                <c:pt idx="41">
                  <c:v>99.9</c:v>
                </c:pt>
                <c:pt idx="42">
                  <c:v>99.546000000000006</c:v>
                </c:pt>
                <c:pt idx="43">
                  <c:v>99.209000000000003</c:v>
                </c:pt>
                <c:pt idx="44">
                  <c:v>98.822000000000003</c:v>
                </c:pt>
                <c:pt idx="45">
                  <c:v>98.345000000000013</c:v>
                </c:pt>
                <c:pt idx="46">
                  <c:v>97.906000000000006</c:v>
                </c:pt>
                <c:pt idx="47">
                  <c:v>97.945000000000007</c:v>
                </c:pt>
                <c:pt idx="48">
                  <c:v>98.566999999999993</c:v>
                </c:pt>
                <c:pt idx="49">
                  <c:v>98.438999999999993</c:v>
                </c:pt>
                <c:pt idx="50">
                  <c:v>99.328000000000003</c:v>
                </c:pt>
                <c:pt idx="51">
                  <c:v>99.712000000000003</c:v>
                </c:pt>
                <c:pt idx="52">
                  <c:v>100.066</c:v>
                </c:pt>
                <c:pt idx="53">
                  <c:v>100.99299999999999</c:v>
                </c:pt>
                <c:pt idx="54">
                  <c:v>100.64999999999999</c:v>
                </c:pt>
                <c:pt idx="55">
                  <c:v>100.71400000000006</c:v>
                </c:pt>
                <c:pt idx="56">
                  <c:v>100.67599999999995</c:v>
                </c:pt>
                <c:pt idx="57">
                  <c:v>100.259</c:v>
                </c:pt>
                <c:pt idx="58">
                  <c:v>100.53100000000002</c:v>
                </c:pt>
                <c:pt idx="59">
                  <c:v>100.06699999999999</c:v>
                </c:pt>
                <c:pt idx="60">
                  <c:v>100.545</c:v>
                </c:pt>
                <c:pt idx="61">
                  <c:v>100.559</c:v>
                </c:pt>
                <c:pt idx="62">
                  <c:v>100.37599999999998</c:v>
                </c:pt>
                <c:pt idx="63">
                  <c:v>99.60599999999998</c:v>
                </c:pt>
                <c:pt idx="64">
                  <c:v>99.539000000000001</c:v>
                </c:pt>
                <c:pt idx="65">
                  <c:v>99.813000000000002</c:v>
                </c:pt>
                <c:pt idx="66">
                  <c:v>100.27800000000001</c:v>
                </c:pt>
                <c:pt idx="67">
                  <c:v>100.35199999999999</c:v>
                </c:pt>
                <c:pt idx="68">
                  <c:v>101.01400000000002</c:v>
                </c:pt>
                <c:pt idx="69">
                  <c:v>101.116</c:v>
                </c:pt>
                <c:pt idx="70">
                  <c:v>102.038</c:v>
                </c:pt>
                <c:pt idx="71">
                  <c:v>102.25700000000002</c:v>
                </c:pt>
                <c:pt idx="72">
                  <c:v>102.67899999999995</c:v>
                </c:pt>
                <c:pt idx="73">
                  <c:v>103.498</c:v>
                </c:pt>
                <c:pt idx="74">
                  <c:v>103.21100000000006</c:v>
                </c:pt>
                <c:pt idx="75">
                  <c:v>104.004</c:v>
                </c:pt>
                <c:pt idx="76">
                  <c:v>104.956</c:v>
                </c:pt>
                <c:pt idx="77">
                  <c:v>104.377</c:v>
                </c:pt>
                <c:pt idx="78">
                  <c:v>104.995</c:v>
                </c:pt>
                <c:pt idx="79">
                  <c:v>105.31699999999999</c:v>
                </c:pt>
                <c:pt idx="80">
                  <c:v>105.062</c:v>
                </c:pt>
                <c:pt idx="81">
                  <c:v>104.83</c:v>
                </c:pt>
                <c:pt idx="82">
                  <c:v>105.17999999999998</c:v>
                </c:pt>
                <c:pt idx="83">
                  <c:v>105.78</c:v>
                </c:pt>
                <c:pt idx="84">
                  <c:v>106.26</c:v>
                </c:pt>
                <c:pt idx="85">
                  <c:v>106.86999999999999</c:v>
                </c:pt>
                <c:pt idx="86">
                  <c:v>106.83</c:v>
                </c:pt>
                <c:pt idx="87">
                  <c:v>106.76</c:v>
                </c:pt>
                <c:pt idx="88">
                  <c:v>107.1</c:v>
                </c:pt>
                <c:pt idx="89">
                  <c:v>107.58</c:v>
                </c:pt>
                <c:pt idx="90">
                  <c:v>107.56</c:v>
                </c:pt>
                <c:pt idx="91">
                  <c:v>107.45</c:v>
                </c:pt>
                <c:pt idx="92">
                  <c:v>105.8</c:v>
                </c:pt>
                <c:pt idx="93">
                  <c:v>107.06</c:v>
                </c:pt>
                <c:pt idx="94">
                  <c:v>108.19</c:v>
                </c:pt>
                <c:pt idx="95">
                  <c:v>108.76</c:v>
                </c:pt>
                <c:pt idx="96">
                  <c:v>108.82</c:v>
                </c:pt>
                <c:pt idx="97">
                  <c:v>108.74000000000002</c:v>
                </c:pt>
                <c:pt idx="98">
                  <c:v>109</c:v>
                </c:pt>
                <c:pt idx="99">
                  <c:v>109.43</c:v>
                </c:pt>
                <c:pt idx="100">
                  <c:v>109.34</c:v>
                </c:pt>
                <c:pt idx="101">
                  <c:v>109.86999999999999</c:v>
                </c:pt>
                <c:pt idx="102">
                  <c:v>110.14</c:v>
                </c:pt>
                <c:pt idx="103">
                  <c:v>110.24000000000002</c:v>
                </c:pt>
                <c:pt idx="104">
                  <c:v>109.83</c:v>
                </c:pt>
                <c:pt idx="105">
                  <c:v>109.74000000000002</c:v>
                </c:pt>
                <c:pt idx="106">
                  <c:v>109.53</c:v>
                </c:pt>
                <c:pt idx="107">
                  <c:v>110.17999999999998</c:v>
                </c:pt>
                <c:pt idx="108">
                  <c:v>109.78</c:v>
                </c:pt>
                <c:pt idx="109">
                  <c:v>110.52</c:v>
                </c:pt>
                <c:pt idx="110">
                  <c:v>110.4</c:v>
                </c:pt>
                <c:pt idx="111">
                  <c:v>110.95</c:v>
                </c:pt>
                <c:pt idx="112">
                  <c:v>110.97</c:v>
                </c:pt>
                <c:pt idx="113">
                  <c:v>111.36</c:v>
                </c:pt>
                <c:pt idx="114">
                  <c:v>112</c:v>
                </c:pt>
                <c:pt idx="115">
                  <c:v>112</c:v>
                </c:pt>
                <c:pt idx="116">
                  <c:v>112.26</c:v>
                </c:pt>
                <c:pt idx="117">
                  <c:v>111.83</c:v>
                </c:pt>
                <c:pt idx="118">
                  <c:v>112.03</c:v>
                </c:pt>
                <c:pt idx="119">
                  <c:v>112.39</c:v>
                </c:pt>
                <c:pt idx="120">
                  <c:v>112.34</c:v>
                </c:pt>
                <c:pt idx="121">
                  <c:v>112.04</c:v>
                </c:pt>
                <c:pt idx="122">
                  <c:v>111.64999999999999</c:v>
                </c:pt>
                <c:pt idx="123">
                  <c:v>111</c:v>
                </c:pt>
                <c:pt idx="124">
                  <c:v>110.67999999999998</c:v>
                </c:pt>
                <c:pt idx="125">
                  <c:v>110.45</c:v>
                </c:pt>
                <c:pt idx="126">
                  <c:v>110.38</c:v>
                </c:pt>
                <c:pt idx="127">
                  <c:v>109.16</c:v>
                </c:pt>
                <c:pt idx="128">
                  <c:v>104.84</c:v>
                </c:pt>
                <c:pt idx="129">
                  <c:v>106.16</c:v>
                </c:pt>
                <c:pt idx="130">
                  <c:v>104.76</c:v>
                </c:pt>
                <c:pt idx="131">
                  <c:v>102.36999999999999</c:v>
                </c:pt>
                <c:pt idx="132">
                  <c:v>100.11</c:v>
                </c:pt>
                <c:pt idx="133">
                  <c:v>99.34</c:v>
                </c:pt>
                <c:pt idx="134">
                  <c:v>97.95</c:v>
                </c:pt>
                <c:pt idx="135">
                  <c:v>97.23</c:v>
                </c:pt>
                <c:pt idx="136">
                  <c:v>96.2</c:v>
                </c:pt>
                <c:pt idx="137">
                  <c:v>95.75</c:v>
                </c:pt>
                <c:pt idx="138">
                  <c:v>96.95</c:v>
                </c:pt>
                <c:pt idx="139">
                  <c:v>98.11</c:v>
                </c:pt>
                <c:pt idx="140">
                  <c:v>98.679999999999978</c:v>
                </c:pt>
                <c:pt idx="141">
                  <c:v>98.910000000000025</c:v>
                </c:pt>
                <c:pt idx="142">
                  <c:v>99.460000000000022</c:v>
                </c:pt>
                <c:pt idx="143">
                  <c:v>100.11</c:v>
                </c:pt>
                <c:pt idx="144">
                  <c:v>101.05</c:v>
                </c:pt>
              </c:numCache>
            </c:numRef>
          </c:val>
        </c:ser>
        <c:marker val="1"/>
        <c:axId val="92344320"/>
        <c:axId val="92345856"/>
      </c:lineChart>
      <c:catAx>
        <c:axId val="92344320"/>
        <c:scaling>
          <c:orientation val="minMax"/>
        </c:scaling>
        <c:axPos val="b"/>
        <c:numFmt formatCode="General" sourceLinked="1"/>
        <c:tickLblPos val="low"/>
        <c:spPr>
          <a:ln w="3450">
            <a:solidFill>
              <a:schemeClr val="tx1"/>
            </a:solidFill>
            <a:prstDash val="solid"/>
          </a:ln>
        </c:spPr>
        <c:txPr>
          <a:bodyPr rot="0" vert="horz"/>
          <a:lstStyle/>
          <a:p>
            <a:pPr>
              <a:defRPr sz="1953" b="1" i="0" u="none" strike="noStrike" baseline="0">
                <a:solidFill>
                  <a:schemeClr val="tx1"/>
                </a:solidFill>
                <a:latin typeface="Times New Roman"/>
                <a:ea typeface="Times New Roman"/>
                <a:cs typeface="Times New Roman"/>
              </a:defRPr>
            </a:pPr>
            <a:endParaRPr lang="en-US"/>
          </a:p>
        </c:txPr>
        <c:crossAx val="92345856"/>
        <c:crosses val="autoZero"/>
        <c:auto val="1"/>
        <c:lblAlgn val="ctr"/>
        <c:lblOffset val="100"/>
        <c:tickLblSkip val="12"/>
        <c:tickMarkSkip val="12"/>
      </c:catAx>
      <c:valAx>
        <c:axId val="92345856"/>
        <c:scaling>
          <c:orientation val="minMax"/>
          <c:min val="92"/>
        </c:scaling>
        <c:axPos val="l"/>
        <c:numFmt formatCode="General" sourceLinked="1"/>
        <c:tickLblPos val="nextTo"/>
        <c:spPr>
          <a:ln w="3450">
            <a:solidFill>
              <a:schemeClr val="tx1"/>
            </a:solidFill>
            <a:prstDash val="solid"/>
          </a:ln>
        </c:spPr>
        <c:txPr>
          <a:bodyPr rot="0" vert="horz"/>
          <a:lstStyle/>
          <a:p>
            <a:pPr>
              <a:defRPr sz="1953" b="1" i="0" u="none" strike="noStrike" baseline="0">
                <a:solidFill>
                  <a:schemeClr val="tx1"/>
                </a:solidFill>
                <a:latin typeface="Times New Roman"/>
                <a:ea typeface="Times New Roman"/>
                <a:cs typeface="Times New Roman"/>
              </a:defRPr>
            </a:pPr>
            <a:endParaRPr lang="en-US"/>
          </a:p>
        </c:txPr>
        <c:crossAx val="92344320"/>
        <c:crosses val="autoZero"/>
        <c:crossBetween val="between"/>
      </c:valAx>
      <c:spPr>
        <a:noFill/>
        <a:ln w="25389">
          <a:noFill/>
        </a:ln>
      </c:spPr>
    </c:plotArea>
    <c:plotVisOnly val="1"/>
    <c:dispBlanksAs val="gap"/>
  </c:chart>
  <c:spPr>
    <a:noFill/>
    <a:ln>
      <a:noFill/>
    </a:ln>
  </c:spPr>
  <c:txPr>
    <a:bodyPr/>
    <a:lstStyle/>
    <a:p>
      <a:pPr>
        <a:defRPr sz="1953" b="1" i="0" u="none" strike="noStrike" baseline="0">
          <a:solidFill>
            <a:schemeClr val="tx1"/>
          </a:solidFill>
          <a:latin typeface="Times New Roman"/>
          <a:ea typeface="Times New Roman"/>
          <a:cs typeface="Times New Roman"/>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17" b="1" i="0" u="none" strike="noStrike" baseline="0">
                <a:solidFill>
                  <a:schemeClr val="tx1"/>
                </a:solidFill>
                <a:latin typeface="Arial"/>
                <a:ea typeface="Arial"/>
                <a:cs typeface="Arial"/>
              </a:defRPr>
            </a:pPr>
            <a:r>
              <a:rPr lang="en-US" dirty="0"/>
              <a:t>Auto Sales Weakened Throughout </a:t>
            </a:r>
            <a:r>
              <a:rPr lang="en-US" dirty="0" smtClean="0"/>
              <a:t>2006-07, Very Bad </a:t>
            </a:r>
            <a:r>
              <a:rPr lang="en-US" dirty="0"/>
              <a:t>in </a:t>
            </a:r>
            <a:r>
              <a:rPr lang="en-US" dirty="0" smtClean="0"/>
              <a:t>2008-09</a:t>
            </a:r>
            <a:endParaRPr lang="en-US" dirty="0"/>
          </a:p>
        </c:rich>
      </c:tx>
      <c:layout>
        <c:manualLayout>
          <c:xMode val="edge"/>
          <c:yMode val="edge"/>
          <c:x val="0.10292092077007282"/>
          <c:y val="1.8975986210678921E-3"/>
        </c:manualLayout>
      </c:layout>
      <c:spPr>
        <a:noFill/>
        <a:ln w="30717">
          <a:noFill/>
        </a:ln>
      </c:spPr>
    </c:title>
    <c:view3D>
      <c:hPercent val="64"/>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533742331288344E-2"/>
          <c:y val="0.1990049751243782"/>
          <c:w val="0.93619631901840494"/>
          <c:h val="0.75953565505804665"/>
        </c:manualLayout>
      </c:layout>
      <c:bar3DChart>
        <c:barDir val="col"/>
        <c:grouping val="clustered"/>
        <c:ser>
          <c:idx val="0"/>
          <c:order val="0"/>
          <c:tx>
            <c:strRef>
              <c:f>Sheet1!$B$2</c:f>
              <c:strCache>
                <c:ptCount val="1"/>
                <c:pt idx="0">
                  <c:v>17.2</c:v>
                </c:pt>
              </c:strCache>
            </c:strRef>
          </c:tx>
          <c:spPr>
            <a:solidFill>
              <a:schemeClr val="accent1"/>
            </a:solidFill>
            <a:ln w="15356">
              <a:solidFill>
                <a:schemeClr val="tx1"/>
              </a:solidFill>
              <a:prstDash val="solid"/>
            </a:ln>
          </c:spPr>
          <c:cat>
            <c:numRef>
              <c:f>Sheet1!$A$3:$A$52</c:f>
              <c:numCache>
                <c:formatCode>General</c:formatCode>
                <c:ptCount val="50"/>
                <c:pt idx="0">
                  <c:v>2006</c:v>
                </c:pt>
                <c:pt idx="12">
                  <c:v>2007</c:v>
                </c:pt>
                <c:pt idx="24">
                  <c:v>2008</c:v>
                </c:pt>
                <c:pt idx="36">
                  <c:v>2009</c:v>
                </c:pt>
                <c:pt idx="48">
                  <c:v>2010</c:v>
                </c:pt>
              </c:numCache>
            </c:numRef>
          </c:cat>
          <c:val>
            <c:numRef>
              <c:f>Sheet1!$B$3:$B$52</c:f>
              <c:numCache>
                <c:formatCode>General</c:formatCode>
                <c:ptCount val="50"/>
                <c:pt idx="0">
                  <c:v>17.5</c:v>
                </c:pt>
                <c:pt idx="1">
                  <c:v>16.600000000000001</c:v>
                </c:pt>
                <c:pt idx="2">
                  <c:v>16.5</c:v>
                </c:pt>
                <c:pt idx="3">
                  <c:v>16.7</c:v>
                </c:pt>
                <c:pt idx="4">
                  <c:v>16.100000000000001</c:v>
                </c:pt>
                <c:pt idx="5">
                  <c:v>16.2</c:v>
                </c:pt>
                <c:pt idx="6">
                  <c:v>17.2</c:v>
                </c:pt>
                <c:pt idx="7">
                  <c:v>16</c:v>
                </c:pt>
                <c:pt idx="8">
                  <c:v>16.600000000000001</c:v>
                </c:pt>
                <c:pt idx="9">
                  <c:v>16.100000000000001</c:v>
                </c:pt>
                <c:pt idx="10">
                  <c:v>16</c:v>
                </c:pt>
                <c:pt idx="11">
                  <c:v>16.7</c:v>
                </c:pt>
                <c:pt idx="12">
                  <c:v>16.600000000000001</c:v>
                </c:pt>
                <c:pt idx="13">
                  <c:v>16.600000000000001</c:v>
                </c:pt>
                <c:pt idx="14">
                  <c:v>16.3</c:v>
                </c:pt>
                <c:pt idx="15">
                  <c:v>16.3</c:v>
                </c:pt>
                <c:pt idx="16">
                  <c:v>16.3</c:v>
                </c:pt>
                <c:pt idx="17">
                  <c:v>15.7</c:v>
                </c:pt>
                <c:pt idx="18">
                  <c:v>15.3</c:v>
                </c:pt>
                <c:pt idx="19">
                  <c:v>16.3</c:v>
                </c:pt>
                <c:pt idx="20">
                  <c:v>16.2</c:v>
                </c:pt>
                <c:pt idx="21">
                  <c:v>16.100000000000001</c:v>
                </c:pt>
                <c:pt idx="22">
                  <c:v>16.2</c:v>
                </c:pt>
                <c:pt idx="23">
                  <c:v>15.8</c:v>
                </c:pt>
                <c:pt idx="24">
                  <c:v>15.3</c:v>
                </c:pt>
                <c:pt idx="25">
                  <c:v>15.1</c:v>
                </c:pt>
                <c:pt idx="26">
                  <c:v>14.7</c:v>
                </c:pt>
                <c:pt idx="27">
                  <c:v>14.5</c:v>
                </c:pt>
                <c:pt idx="28">
                  <c:v>14.2</c:v>
                </c:pt>
                <c:pt idx="29">
                  <c:v>13.7</c:v>
                </c:pt>
                <c:pt idx="30">
                  <c:v>12.7</c:v>
                </c:pt>
                <c:pt idx="31">
                  <c:v>13.6</c:v>
                </c:pt>
                <c:pt idx="32">
                  <c:v>12.6</c:v>
                </c:pt>
                <c:pt idx="33">
                  <c:v>10.8</c:v>
                </c:pt>
                <c:pt idx="34">
                  <c:v>10.4</c:v>
                </c:pt>
                <c:pt idx="35">
                  <c:v>10.3</c:v>
                </c:pt>
                <c:pt idx="36">
                  <c:v>9.6</c:v>
                </c:pt>
                <c:pt idx="37">
                  <c:v>9.1</c:v>
                </c:pt>
                <c:pt idx="38">
                  <c:v>9.7000000000000011</c:v>
                </c:pt>
                <c:pt idx="39">
                  <c:v>9.2000000000000011</c:v>
                </c:pt>
                <c:pt idx="40">
                  <c:v>9.8000000000000007</c:v>
                </c:pt>
                <c:pt idx="41">
                  <c:v>9.7000000000000011</c:v>
                </c:pt>
                <c:pt idx="42">
                  <c:v>11.2</c:v>
                </c:pt>
                <c:pt idx="43">
                  <c:v>14</c:v>
                </c:pt>
                <c:pt idx="44">
                  <c:v>9.2000000000000011</c:v>
                </c:pt>
                <c:pt idx="45">
                  <c:v>10.5</c:v>
                </c:pt>
                <c:pt idx="46">
                  <c:v>10.9</c:v>
                </c:pt>
                <c:pt idx="47">
                  <c:v>11.2</c:v>
                </c:pt>
                <c:pt idx="48">
                  <c:v>11</c:v>
                </c:pt>
              </c:numCache>
            </c:numRef>
          </c:val>
        </c:ser>
        <c:ser>
          <c:idx val="1"/>
          <c:order val="1"/>
          <c:tx>
            <c:strRef>
              <c:f>Sheet1!$C$2</c:f>
              <c:strCache>
                <c:ptCount val="1"/>
              </c:strCache>
            </c:strRef>
          </c:tx>
          <c:cat>
            <c:numRef>
              <c:f>Sheet1!$A$3:$A$52</c:f>
              <c:numCache>
                <c:formatCode>General</c:formatCode>
                <c:ptCount val="50"/>
                <c:pt idx="0">
                  <c:v>2006</c:v>
                </c:pt>
                <c:pt idx="12">
                  <c:v>2007</c:v>
                </c:pt>
                <c:pt idx="24">
                  <c:v>2008</c:v>
                </c:pt>
                <c:pt idx="36">
                  <c:v>2009</c:v>
                </c:pt>
                <c:pt idx="48">
                  <c:v>2010</c:v>
                </c:pt>
              </c:numCache>
            </c:numRef>
          </c:cat>
          <c:val>
            <c:numRef>
              <c:f>Sheet1!$C$3:$C$52</c:f>
              <c:numCache>
                <c:formatCode>General</c:formatCode>
                <c:ptCount val="50"/>
              </c:numCache>
            </c:numRef>
          </c:val>
        </c:ser>
        <c:gapDepth val="0"/>
        <c:shape val="box"/>
        <c:axId val="93645056"/>
        <c:axId val="93650944"/>
        <c:axId val="0"/>
      </c:bar3DChart>
      <c:catAx>
        <c:axId val="93645056"/>
        <c:scaling>
          <c:orientation val="minMax"/>
        </c:scaling>
        <c:axPos val="b"/>
        <c:numFmt formatCode="General" sourceLinked="1"/>
        <c:tickLblPos val="low"/>
        <c:spPr>
          <a:ln w="3839">
            <a:solidFill>
              <a:schemeClr val="tx1"/>
            </a:solidFill>
            <a:prstDash val="solid"/>
          </a:ln>
        </c:spPr>
        <c:txPr>
          <a:bodyPr rot="0" vert="horz"/>
          <a:lstStyle/>
          <a:p>
            <a:pPr>
              <a:defRPr sz="1089" b="1" i="0" u="none" strike="noStrike" baseline="0">
                <a:solidFill>
                  <a:schemeClr val="tx1"/>
                </a:solidFill>
                <a:latin typeface="Arial"/>
                <a:ea typeface="Arial"/>
                <a:cs typeface="Arial"/>
              </a:defRPr>
            </a:pPr>
            <a:endParaRPr lang="en-US"/>
          </a:p>
        </c:txPr>
        <c:crossAx val="93650944"/>
        <c:crosses val="autoZero"/>
        <c:auto val="1"/>
        <c:lblAlgn val="ctr"/>
        <c:lblOffset val="100"/>
        <c:tickLblSkip val="1"/>
        <c:tickMarkSkip val="1"/>
      </c:catAx>
      <c:valAx>
        <c:axId val="93650944"/>
        <c:scaling>
          <c:orientation val="minMax"/>
          <c:min val="8"/>
        </c:scaling>
        <c:axPos val="l"/>
        <c:majorGridlines>
          <c:spPr>
            <a:ln w="3839">
              <a:solidFill>
                <a:schemeClr val="tx1"/>
              </a:solidFill>
              <a:prstDash val="solid"/>
            </a:ln>
          </c:spPr>
        </c:majorGridlines>
        <c:numFmt formatCode="General" sourceLinked="1"/>
        <c:tickLblPos val="nextTo"/>
        <c:spPr>
          <a:ln w="3839">
            <a:solidFill>
              <a:schemeClr val="tx1"/>
            </a:solidFill>
            <a:prstDash val="solid"/>
          </a:ln>
        </c:spPr>
        <c:txPr>
          <a:bodyPr rot="0" vert="horz"/>
          <a:lstStyle/>
          <a:p>
            <a:pPr>
              <a:defRPr sz="1937" b="1" i="0" u="none" strike="noStrike" baseline="0">
                <a:solidFill>
                  <a:schemeClr val="tx1"/>
                </a:solidFill>
                <a:latin typeface="Arial"/>
                <a:ea typeface="Arial"/>
                <a:cs typeface="Arial"/>
              </a:defRPr>
            </a:pPr>
            <a:endParaRPr lang="en-US"/>
          </a:p>
        </c:txPr>
        <c:crossAx val="93645056"/>
        <c:crosses val="autoZero"/>
        <c:crossBetween val="between"/>
      </c:valAx>
      <c:spPr>
        <a:noFill/>
        <a:ln w="25395">
          <a:noFill/>
        </a:ln>
      </c:spPr>
    </c:plotArea>
    <c:plotVisOnly val="1"/>
    <c:dispBlanksAs val="gap"/>
  </c:chart>
  <c:spPr>
    <a:noFill/>
    <a:ln>
      <a:noFill/>
    </a:ln>
  </c:spPr>
  <c:txPr>
    <a:bodyPr/>
    <a:lstStyle/>
    <a:p>
      <a:pPr>
        <a:defRPr sz="2477" b="1" i="0" u="none" strike="noStrike" baseline="0">
          <a:solidFill>
            <a:schemeClr val="tx1"/>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2053900737016996E-2"/>
          <c:y val="0.16557340578935748"/>
          <c:w val="0.90428209873732335"/>
          <c:h val="0.74255568183099352"/>
        </c:manualLayout>
      </c:layout>
      <c:lineChart>
        <c:grouping val="standard"/>
        <c:ser>
          <c:idx val="0"/>
          <c:order val="0"/>
          <c:tx>
            <c:v>Gulf Coast</c:v>
          </c:tx>
          <c:spPr>
            <a:ln w="44450">
              <a:solidFill>
                <a:schemeClr val="tx2"/>
              </a:solidFill>
            </a:ln>
          </c:spPr>
          <c:marker>
            <c:symbol val="none"/>
          </c:marker>
          <c:cat>
            <c:numRef>
              <c:f>'Nonfarm Data'!$A$122:$A$241</c:f>
              <c:numCache>
                <c:formatCode>General</c:formatCode>
                <c:ptCount val="120"/>
                <c:pt idx="5">
                  <c:v>2000</c:v>
                </c:pt>
                <c:pt idx="17">
                  <c:v>2001</c:v>
                </c:pt>
                <c:pt idx="29">
                  <c:v>2002</c:v>
                </c:pt>
                <c:pt idx="41">
                  <c:v>2003</c:v>
                </c:pt>
                <c:pt idx="53">
                  <c:v>2004</c:v>
                </c:pt>
                <c:pt idx="65">
                  <c:v>2005</c:v>
                </c:pt>
                <c:pt idx="77">
                  <c:v>2006</c:v>
                </c:pt>
                <c:pt idx="89">
                  <c:v>2007</c:v>
                </c:pt>
                <c:pt idx="101">
                  <c:v>2008</c:v>
                </c:pt>
                <c:pt idx="113">
                  <c:v>2009</c:v>
                </c:pt>
              </c:numCache>
            </c:numRef>
          </c:cat>
          <c:val>
            <c:numRef>
              <c:f>'Nonfarm Data'!$K$122:$K$241</c:f>
              <c:numCache>
                <c:formatCode>General</c:formatCode>
                <c:ptCount val="120"/>
                <c:pt idx="0">
                  <c:v>3681.8999999999996</c:v>
                </c:pt>
                <c:pt idx="1">
                  <c:v>3711.0999999999995</c:v>
                </c:pt>
                <c:pt idx="2">
                  <c:v>3736.8</c:v>
                </c:pt>
                <c:pt idx="3">
                  <c:v>3744.7</c:v>
                </c:pt>
                <c:pt idx="4">
                  <c:v>3769.5</c:v>
                </c:pt>
                <c:pt idx="5">
                  <c:v>3777.1000000000004</c:v>
                </c:pt>
                <c:pt idx="6">
                  <c:v>3733.1000000000004</c:v>
                </c:pt>
                <c:pt idx="7">
                  <c:v>3749.7</c:v>
                </c:pt>
                <c:pt idx="8">
                  <c:v>3779.400000000001</c:v>
                </c:pt>
                <c:pt idx="9">
                  <c:v>3776.7000000000007</c:v>
                </c:pt>
                <c:pt idx="10">
                  <c:v>3790.9999999999995</c:v>
                </c:pt>
                <c:pt idx="11">
                  <c:v>3816.4000000000005</c:v>
                </c:pt>
                <c:pt idx="12">
                  <c:v>3749.7</c:v>
                </c:pt>
                <c:pt idx="13">
                  <c:v>3777.7</c:v>
                </c:pt>
                <c:pt idx="14">
                  <c:v>3799.8</c:v>
                </c:pt>
                <c:pt idx="15">
                  <c:v>3796.5</c:v>
                </c:pt>
                <c:pt idx="16">
                  <c:v>3810.3</c:v>
                </c:pt>
                <c:pt idx="17">
                  <c:v>3812.1</c:v>
                </c:pt>
                <c:pt idx="18">
                  <c:v>3764.6000000000004</c:v>
                </c:pt>
                <c:pt idx="19">
                  <c:v>3783.2999999999997</c:v>
                </c:pt>
                <c:pt idx="20">
                  <c:v>3798.8</c:v>
                </c:pt>
                <c:pt idx="21">
                  <c:v>3791.1</c:v>
                </c:pt>
                <c:pt idx="22">
                  <c:v>3800.7</c:v>
                </c:pt>
                <c:pt idx="23">
                  <c:v>3802.8</c:v>
                </c:pt>
                <c:pt idx="24">
                  <c:v>3736.5</c:v>
                </c:pt>
                <c:pt idx="25">
                  <c:v>3758.2</c:v>
                </c:pt>
                <c:pt idx="26">
                  <c:v>3774.7000000000003</c:v>
                </c:pt>
                <c:pt idx="27">
                  <c:v>3777.3999999999996</c:v>
                </c:pt>
                <c:pt idx="28">
                  <c:v>3790.8</c:v>
                </c:pt>
                <c:pt idx="29">
                  <c:v>3793.4999999999995</c:v>
                </c:pt>
                <c:pt idx="30">
                  <c:v>3743.2</c:v>
                </c:pt>
                <c:pt idx="31">
                  <c:v>3760.9</c:v>
                </c:pt>
                <c:pt idx="32">
                  <c:v>3781.1</c:v>
                </c:pt>
                <c:pt idx="33">
                  <c:v>3777.1</c:v>
                </c:pt>
                <c:pt idx="34">
                  <c:v>3792.9000000000005</c:v>
                </c:pt>
                <c:pt idx="35">
                  <c:v>3799.8</c:v>
                </c:pt>
                <c:pt idx="36">
                  <c:v>3736.2</c:v>
                </c:pt>
                <c:pt idx="37">
                  <c:v>3755.3</c:v>
                </c:pt>
                <c:pt idx="38">
                  <c:v>3766.3999999999996</c:v>
                </c:pt>
                <c:pt idx="39">
                  <c:v>3773.3999999999996</c:v>
                </c:pt>
                <c:pt idx="40">
                  <c:v>3781.5999999999995</c:v>
                </c:pt>
                <c:pt idx="41">
                  <c:v>3779.1</c:v>
                </c:pt>
                <c:pt idx="42">
                  <c:v>3734.4</c:v>
                </c:pt>
                <c:pt idx="43">
                  <c:v>3747</c:v>
                </c:pt>
                <c:pt idx="44">
                  <c:v>3769.2999999999997</c:v>
                </c:pt>
                <c:pt idx="45">
                  <c:v>3772.8999999999996</c:v>
                </c:pt>
                <c:pt idx="46">
                  <c:v>3780.1</c:v>
                </c:pt>
                <c:pt idx="47">
                  <c:v>3792.8999999999996</c:v>
                </c:pt>
                <c:pt idx="48">
                  <c:v>3736.6</c:v>
                </c:pt>
                <c:pt idx="49">
                  <c:v>3756.7</c:v>
                </c:pt>
                <c:pt idx="50">
                  <c:v>3780.7999999999997</c:v>
                </c:pt>
                <c:pt idx="51">
                  <c:v>3790.6</c:v>
                </c:pt>
                <c:pt idx="52">
                  <c:v>3789.8</c:v>
                </c:pt>
                <c:pt idx="53">
                  <c:v>3795.0999999999995</c:v>
                </c:pt>
                <c:pt idx="54">
                  <c:v>3764.7</c:v>
                </c:pt>
                <c:pt idx="55">
                  <c:v>3773.7</c:v>
                </c:pt>
                <c:pt idx="56">
                  <c:v>3784.4000000000005</c:v>
                </c:pt>
                <c:pt idx="57">
                  <c:v>3798.1000000000008</c:v>
                </c:pt>
                <c:pt idx="58">
                  <c:v>3819.4</c:v>
                </c:pt>
                <c:pt idx="59">
                  <c:v>3833.3</c:v>
                </c:pt>
                <c:pt idx="60">
                  <c:v>3773.8</c:v>
                </c:pt>
                <c:pt idx="61">
                  <c:v>3795.3999999999996</c:v>
                </c:pt>
                <c:pt idx="62">
                  <c:v>3827.2999999999997</c:v>
                </c:pt>
                <c:pt idx="63">
                  <c:v>3852.6</c:v>
                </c:pt>
                <c:pt idx="64">
                  <c:v>3860.3</c:v>
                </c:pt>
                <c:pt idx="65">
                  <c:v>3866.6000000000004</c:v>
                </c:pt>
                <c:pt idx="66">
                  <c:v>3842.3999999999996</c:v>
                </c:pt>
                <c:pt idx="67">
                  <c:v>3857.7</c:v>
                </c:pt>
                <c:pt idx="68">
                  <c:v>3751.1</c:v>
                </c:pt>
                <c:pt idx="69">
                  <c:v>3698.8</c:v>
                </c:pt>
                <c:pt idx="70">
                  <c:v>3750</c:v>
                </c:pt>
                <c:pt idx="71">
                  <c:v>3783.7999999999997</c:v>
                </c:pt>
                <c:pt idx="72">
                  <c:v>3725.3999999999996</c:v>
                </c:pt>
                <c:pt idx="73">
                  <c:v>3766.7000000000003</c:v>
                </c:pt>
                <c:pt idx="74">
                  <c:v>3813.5999999999995</c:v>
                </c:pt>
                <c:pt idx="75">
                  <c:v>3815.4</c:v>
                </c:pt>
                <c:pt idx="76">
                  <c:v>3843.3999999999996</c:v>
                </c:pt>
                <c:pt idx="77">
                  <c:v>3858.3999999999996</c:v>
                </c:pt>
                <c:pt idx="78">
                  <c:v>3827.8000000000006</c:v>
                </c:pt>
                <c:pt idx="79">
                  <c:v>3859.0000000000005</c:v>
                </c:pt>
                <c:pt idx="80">
                  <c:v>3894.7000000000003</c:v>
                </c:pt>
                <c:pt idx="81">
                  <c:v>3909.7999999999997</c:v>
                </c:pt>
                <c:pt idx="82">
                  <c:v>3943</c:v>
                </c:pt>
                <c:pt idx="83">
                  <c:v>3972.2999999999997</c:v>
                </c:pt>
                <c:pt idx="84">
                  <c:v>3904.8</c:v>
                </c:pt>
                <c:pt idx="85">
                  <c:v>3943.5</c:v>
                </c:pt>
                <c:pt idx="86">
                  <c:v>3983.8</c:v>
                </c:pt>
                <c:pt idx="87">
                  <c:v>3982.9999999999995</c:v>
                </c:pt>
                <c:pt idx="88">
                  <c:v>4008.4999999999995</c:v>
                </c:pt>
                <c:pt idx="89">
                  <c:v>4030.6000000000004</c:v>
                </c:pt>
                <c:pt idx="90">
                  <c:v>3995.2</c:v>
                </c:pt>
                <c:pt idx="91">
                  <c:v>4013.8</c:v>
                </c:pt>
                <c:pt idx="92">
                  <c:v>4031.8999999999996</c:v>
                </c:pt>
                <c:pt idx="93">
                  <c:v>4060.3999999999996</c:v>
                </c:pt>
                <c:pt idx="94">
                  <c:v>4089.5999999999995</c:v>
                </c:pt>
                <c:pt idx="95">
                  <c:v>4109.2</c:v>
                </c:pt>
                <c:pt idx="96">
                  <c:v>4029.6000000000004</c:v>
                </c:pt>
                <c:pt idx="97">
                  <c:v>4068</c:v>
                </c:pt>
                <c:pt idx="98">
                  <c:v>4088.1</c:v>
                </c:pt>
                <c:pt idx="99">
                  <c:v>4096.2000000000007</c:v>
                </c:pt>
                <c:pt idx="100">
                  <c:v>4109.7</c:v>
                </c:pt>
                <c:pt idx="101">
                  <c:v>4120.2000000000007</c:v>
                </c:pt>
                <c:pt idx="102">
                  <c:v>4086.2</c:v>
                </c:pt>
                <c:pt idx="103">
                  <c:v>4105.2999999999993</c:v>
                </c:pt>
                <c:pt idx="104">
                  <c:v>4072</c:v>
                </c:pt>
                <c:pt idx="105">
                  <c:v>4105.4000000000005</c:v>
                </c:pt>
                <c:pt idx="106">
                  <c:v>4125.1000000000004</c:v>
                </c:pt>
                <c:pt idx="107">
                  <c:v>4131.2000000000007</c:v>
                </c:pt>
                <c:pt idx="108">
                  <c:v>4056</c:v>
                </c:pt>
                <c:pt idx="109">
                  <c:v>4055.8999999999996</c:v>
                </c:pt>
                <c:pt idx="110">
                  <c:v>4062.9000000000005</c:v>
                </c:pt>
                <c:pt idx="111">
                  <c:v>4036.8</c:v>
                </c:pt>
                <c:pt idx="112">
                  <c:v>4030.7999999999993</c:v>
                </c:pt>
                <c:pt idx="113">
                  <c:v>4020.6000000000004</c:v>
                </c:pt>
                <c:pt idx="114">
                  <c:v>3983.8999999999992</c:v>
                </c:pt>
                <c:pt idx="115">
                  <c:v>3971.5999999999995</c:v>
                </c:pt>
                <c:pt idx="116">
                  <c:v>3980.5</c:v>
                </c:pt>
                <c:pt idx="117">
                  <c:v>3991.5999999999995</c:v>
                </c:pt>
                <c:pt idx="118">
                  <c:v>4002.7</c:v>
                </c:pt>
                <c:pt idx="119">
                  <c:v>4003.7999999999993</c:v>
                </c:pt>
              </c:numCache>
            </c:numRef>
          </c:val>
        </c:ser>
        <c:ser>
          <c:idx val="1"/>
          <c:order val="1"/>
          <c:tx>
            <c:v>Inland</c:v>
          </c:tx>
          <c:spPr>
            <a:ln w="44450">
              <a:solidFill>
                <a:srgbClr val="C00000"/>
              </a:solidFill>
            </a:ln>
          </c:spPr>
          <c:marker>
            <c:symbol val="none"/>
          </c:marker>
          <c:cat>
            <c:numRef>
              <c:f>'Nonfarm Data'!$A$122:$A$241</c:f>
              <c:numCache>
                <c:formatCode>General</c:formatCode>
                <c:ptCount val="120"/>
                <c:pt idx="5">
                  <c:v>2000</c:v>
                </c:pt>
                <c:pt idx="17">
                  <c:v>2001</c:v>
                </c:pt>
                <c:pt idx="29">
                  <c:v>2002</c:v>
                </c:pt>
                <c:pt idx="41">
                  <c:v>2003</c:v>
                </c:pt>
                <c:pt idx="53">
                  <c:v>2004</c:v>
                </c:pt>
                <c:pt idx="65">
                  <c:v>2005</c:v>
                </c:pt>
                <c:pt idx="77">
                  <c:v>2006</c:v>
                </c:pt>
                <c:pt idx="89">
                  <c:v>2007</c:v>
                </c:pt>
                <c:pt idx="101">
                  <c:v>2008</c:v>
                </c:pt>
                <c:pt idx="113">
                  <c:v>2009</c:v>
                </c:pt>
              </c:numCache>
            </c:numRef>
          </c:cat>
          <c:val>
            <c:numRef>
              <c:f>'Nonfarm Data'!$AB$122:$AB$241</c:f>
              <c:numCache>
                <c:formatCode>General</c:formatCode>
                <c:ptCount val="120"/>
                <c:pt idx="0">
                  <c:v>4310.4000000000005</c:v>
                </c:pt>
                <c:pt idx="1">
                  <c:v>4347.2000000000007</c:v>
                </c:pt>
                <c:pt idx="2">
                  <c:v>4387</c:v>
                </c:pt>
                <c:pt idx="3">
                  <c:v>4408.6000000000013</c:v>
                </c:pt>
                <c:pt idx="4">
                  <c:v>4440.4000000000005</c:v>
                </c:pt>
                <c:pt idx="5">
                  <c:v>4463.3</c:v>
                </c:pt>
                <c:pt idx="6">
                  <c:v>4429.9000000000005</c:v>
                </c:pt>
                <c:pt idx="7">
                  <c:v>4461.1000000000004</c:v>
                </c:pt>
                <c:pt idx="8">
                  <c:v>4483.7999999999993</c:v>
                </c:pt>
                <c:pt idx="9">
                  <c:v>4495</c:v>
                </c:pt>
                <c:pt idx="10">
                  <c:v>4512</c:v>
                </c:pt>
                <c:pt idx="11">
                  <c:v>4529.7999999999984</c:v>
                </c:pt>
                <c:pt idx="12">
                  <c:v>4434.7</c:v>
                </c:pt>
                <c:pt idx="13">
                  <c:v>4461.4000000000005</c:v>
                </c:pt>
                <c:pt idx="14">
                  <c:v>4488</c:v>
                </c:pt>
                <c:pt idx="15">
                  <c:v>4487</c:v>
                </c:pt>
                <c:pt idx="16">
                  <c:v>4490.7</c:v>
                </c:pt>
                <c:pt idx="17">
                  <c:v>4495.7</c:v>
                </c:pt>
                <c:pt idx="18">
                  <c:v>4436.7000000000007</c:v>
                </c:pt>
                <c:pt idx="19">
                  <c:v>4460.3</c:v>
                </c:pt>
                <c:pt idx="20">
                  <c:v>4457.3</c:v>
                </c:pt>
                <c:pt idx="21">
                  <c:v>4431.8</c:v>
                </c:pt>
                <c:pt idx="22">
                  <c:v>4429.8</c:v>
                </c:pt>
                <c:pt idx="23">
                  <c:v>4423.7999999999993</c:v>
                </c:pt>
                <c:pt idx="24">
                  <c:v>4332.7000000000007</c:v>
                </c:pt>
                <c:pt idx="25">
                  <c:v>4352.7</c:v>
                </c:pt>
                <c:pt idx="26">
                  <c:v>4378.1000000000004</c:v>
                </c:pt>
                <c:pt idx="27">
                  <c:v>4384.6000000000013</c:v>
                </c:pt>
                <c:pt idx="28">
                  <c:v>4399.3</c:v>
                </c:pt>
                <c:pt idx="29">
                  <c:v>4387.5000000000009</c:v>
                </c:pt>
                <c:pt idx="30">
                  <c:v>4343.4000000000005</c:v>
                </c:pt>
                <c:pt idx="31">
                  <c:v>4368.4000000000005</c:v>
                </c:pt>
                <c:pt idx="32">
                  <c:v>4381.8</c:v>
                </c:pt>
                <c:pt idx="33">
                  <c:v>4371.9000000000005</c:v>
                </c:pt>
                <c:pt idx="34">
                  <c:v>4386.9000000000005</c:v>
                </c:pt>
                <c:pt idx="35">
                  <c:v>4387.9000000000005</c:v>
                </c:pt>
                <c:pt idx="36">
                  <c:v>4289.5</c:v>
                </c:pt>
                <c:pt idx="37">
                  <c:v>4307.5</c:v>
                </c:pt>
                <c:pt idx="38">
                  <c:v>4318.6000000000004</c:v>
                </c:pt>
                <c:pt idx="39">
                  <c:v>4327.4000000000005</c:v>
                </c:pt>
                <c:pt idx="40">
                  <c:v>4335.3</c:v>
                </c:pt>
                <c:pt idx="41">
                  <c:v>4326.3</c:v>
                </c:pt>
                <c:pt idx="42">
                  <c:v>4293.2</c:v>
                </c:pt>
                <c:pt idx="43">
                  <c:v>4314.4000000000005</c:v>
                </c:pt>
                <c:pt idx="44">
                  <c:v>4338.9000000000005</c:v>
                </c:pt>
                <c:pt idx="45">
                  <c:v>4347.9000000000005</c:v>
                </c:pt>
                <c:pt idx="46">
                  <c:v>4361.5000000000009</c:v>
                </c:pt>
                <c:pt idx="47">
                  <c:v>4370</c:v>
                </c:pt>
                <c:pt idx="48">
                  <c:v>4286.6000000000013</c:v>
                </c:pt>
                <c:pt idx="49">
                  <c:v>4316.7</c:v>
                </c:pt>
                <c:pt idx="50">
                  <c:v>4349.8</c:v>
                </c:pt>
                <c:pt idx="51">
                  <c:v>4377.6000000000004</c:v>
                </c:pt>
                <c:pt idx="52">
                  <c:v>4390.2</c:v>
                </c:pt>
                <c:pt idx="53">
                  <c:v>4383.7999999999993</c:v>
                </c:pt>
                <c:pt idx="54">
                  <c:v>4370.9000000000005</c:v>
                </c:pt>
                <c:pt idx="55">
                  <c:v>4394.3</c:v>
                </c:pt>
                <c:pt idx="56">
                  <c:v>4415.3</c:v>
                </c:pt>
                <c:pt idx="57">
                  <c:v>4440.6000000000004</c:v>
                </c:pt>
                <c:pt idx="58">
                  <c:v>4457.1000000000004</c:v>
                </c:pt>
                <c:pt idx="59">
                  <c:v>4471.2999999999993</c:v>
                </c:pt>
                <c:pt idx="60">
                  <c:v>4380.3</c:v>
                </c:pt>
                <c:pt idx="61">
                  <c:v>4414.7999999999993</c:v>
                </c:pt>
                <c:pt idx="62">
                  <c:v>4447</c:v>
                </c:pt>
                <c:pt idx="63">
                  <c:v>4483.7999999999993</c:v>
                </c:pt>
                <c:pt idx="64">
                  <c:v>4499</c:v>
                </c:pt>
                <c:pt idx="65">
                  <c:v>4499.1000000000004</c:v>
                </c:pt>
                <c:pt idx="66">
                  <c:v>4491.4000000000005</c:v>
                </c:pt>
                <c:pt idx="67">
                  <c:v>4513.7000000000007</c:v>
                </c:pt>
                <c:pt idx="68">
                  <c:v>4550.9000000000005</c:v>
                </c:pt>
                <c:pt idx="69">
                  <c:v>4558.2999999999993</c:v>
                </c:pt>
                <c:pt idx="70">
                  <c:v>4590.7</c:v>
                </c:pt>
                <c:pt idx="71">
                  <c:v>4600.7</c:v>
                </c:pt>
                <c:pt idx="72">
                  <c:v>4521.1000000000013</c:v>
                </c:pt>
                <c:pt idx="73">
                  <c:v>4560</c:v>
                </c:pt>
                <c:pt idx="74">
                  <c:v>4594.8000000000011</c:v>
                </c:pt>
                <c:pt idx="75">
                  <c:v>4617.7</c:v>
                </c:pt>
                <c:pt idx="76">
                  <c:v>4642.4000000000005</c:v>
                </c:pt>
                <c:pt idx="77">
                  <c:v>4656</c:v>
                </c:pt>
                <c:pt idx="78">
                  <c:v>4613.1000000000004</c:v>
                </c:pt>
                <c:pt idx="79">
                  <c:v>4651.9000000000005</c:v>
                </c:pt>
                <c:pt idx="80">
                  <c:v>4690.7</c:v>
                </c:pt>
                <c:pt idx="81">
                  <c:v>4697.1000000000004</c:v>
                </c:pt>
                <c:pt idx="82">
                  <c:v>4732.1000000000004</c:v>
                </c:pt>
                <c:pt idx="83">
                  <c:v>4751.0000000000009</c:v>
                </c:pt>
                <c:pt idx="84">
                  <c:v>4648.2000000000007</c:v>
                </c:pt>
                <c:pt idx="85">
                  <c:v>4701.1000000000004</c:v>
                </c:pt>
                <c:pt idx="86">
                  <c:v>4748.1000000000013</c:v>
                </c:pt>
                <c:pt idx="87">
                  <c:v>4759.2000000000007</c:v>
                </c:pt>
                <c:pt idx="88">
                  <c:v>4781.2999999999993</c:v>
                </c:pt>
                <c:pt idx="89">
                  <c:v>4796.1000000000004</c:v>
                </c:pt>
                <c:pt idx="90">
                  <c:v>4759.1000000000013</c:v>
                </c:pt>
                <c:pt idx="91">
                  <c:v>4788.7000000000007</c:v>
                </c:pt>
                <c:pt idx="92">
                  <c:v>4815.2</c:v>
                </c:pt>
                <c:pt idx="93">
                  <c:v>4836.5000000000009</c:v>
                </c:pt>
                <c:pt idx="94">
                  <c:v>4868.0000000000009</c:v>
                </c:pt>
                <c:pt idx="95">
                  <c:v>4879.7000000000007</c:v>
                </c:pt>
                <c:pt idx="96">
                  <c:v>4790.6000000000004</c:v>
                </c:pt>
                <c:pt idx="97">
                  <c:v>4833.4000000000005</c:v>
                </c:pt>
                <c:pt idx="98">
                  <c:v>4851.4000000000005</c:v>
                </c:pt>
                <c:pt idx="99">
                  <c:v>4868.8000000000011</c:v>
                </c:pt>
                <c:pt idx="100">
                  <c:v>4892.4000000000005</c:v>
                </c:pt>
                <c:pt idx="101">
                  <c:v>4889.300000000002</c:v>
                </c:pt>
                <c:pt idx="102">
                  <c:v>4848.7</c:v>
                </c:pt>
                <c:pt idx="103">
                  <c:v>4866.8000000000011</c:v>
                </c:pt>
                <c:pt idx="104">
                  <c:v>4873.9000000000005</c:v>
                </c:pt>
                <c:pt idx="105">
                  <c:v>4886.7</c:v>
                </c:pt>
                <c:pt idx="106">
                  <c:v>4897.6000000000004</c:v>
                </c:pt>
                <c:pt idx="107">
                  <c:v>4900.2</c:v>
                </c:pt>
                <c:pt idx="108">
                  <c:v>4793.9000000000005</c:v>
                </c:pt>
                <c:pt idx="109">
                  <c:v>4802.9000000000005</c:v>
                </c:pt>
                <c:pt idx="110">
                  <c:v>4812.7</c:v>
                </c:pt>
                <c:pt idx="111">
                  <c:v>4813.5000000000018</c:v>
                </c:pt>
                <c:pt idx="112">
                  <c:v>4822.1000000000004</c:v>
                </c:pt>
                <c:pt idx="113">
                  <c:v>4805.1000000000013</c:v>
                </c:pt>
                <c:pt idx="114">
                  <c:v>4778.6000000000013</c:v>
                </c:pt>
                <c:pt idx="115">
                  <c:v>4773.7000000000007</c:v>
                </c:pt>
                <c:pt idx="116">
                  <c:v>4780.4000000000005</c:v>
                </c:pt>
                <c:pt idx="117">
                  <c:v>4803.6000000000013</c:v>
                </c:pt>
                <c:pt idx="118">
                  <c:v>4820.9000000000005</c:v>
                </c:pt>
                <c:pt idx="119">
                  <c:v>4825.2000000000007</c:v>
                </c:pt>
              </c:numCache>
            </c:numRef>
          </c:val>
        </c:ser>
        <c:ser>
          <c:idx val="2"/>
          <c:order val="2"/>
          <c:marker>
            <c:symbol val="none"/>
          </c:marker>
          <c:cat>
            <c:numRef>
              <c:f>'Nonfarm Data'!$A$122:$A$241</c:f>
              <c:numCache>
                <c:formatCode>General</c:formatCode>
                <c:ptCount val="120"/>
                <c:pt idx="5">
                  <c:v>2000</c:v>
                </c:pt>
                <c:pt idx="17">
                  <c:v>2001</c:v>
                </c:pt>
                <c:pt idx="29">
                  <c:v>2002</c:v>
                </c:pt>
                <c:pt idx="41">
                  <c:v>2003</c:v>
                </c:pt>
                <c:pt idx="53">
                  <c:v>2004</c:v>
                </c:pt>
                <c:pt idx="65">
                  <c:v>2005</c:v>
                </c:pt>
                <c:pt idx="77">
                  <c:v>2006</c:v>
                </c:pt>
                <c:pt idx="89">
                  <c:v>2007</c:v>
                </c:pt>
                <c:pt idx="101">
                  <c:v>2008</c:v>
                </c:pt>
                <c:pt idx="113">
                  <c:v>2009</c:v>
                </c:pt>
              </c:numCache>
            </c:numRef>
          </c:cat>
          <c:val>
            <c:numRef>
              <c:f>'Nonfarm Data'!#REF!</c:f>
              <c:numCache>
                <c:formatCode>General</c:formatCode>
                <c:ptCount val="1"/>
                <c:pt idx="0">
                  <c:v>1</c:v>
                </c:pt>
              </c:numCache>
            </c:numRef>
          </c:val>
        </c:ser>
        <c:marker val="1"/>
        <c:axId val="63928576"/>
        <c:axId val="64077824"/>
      </c:lineChart>
      <c:catAx>
        <c:axId val="63928576"/>
        <c:scaling>
          <c:orientation val="minMax"/>
        </c:scaling>
        <c:axPos val="b"/>
        <c:numFmt formatCode="General" sourceLinked="1"/>
        <c:tickLblPos val="nextTo"/>
        <c:txPr>
          <a:bodyPr rot="0" vert="horz"/>
          <a:lstStyle/>
          <a:p>
            <a:pPr>
              <a:defRPr lang="es-MX" sz="1200" b="1"/>
            </a:pPr>
            <a:endParaRPr lang="en-US"/>
          </a:p>
        </c:txPr>
        <c:crossAx val="64077824"/>
        <c:crosses val="autoZero"/>
        <c:auto val="1"/>
        <c:lblAlgn val="ctr"/>
        <c:lblOffset val="100"/>
        <c:tickLblSkip val="1"/>
        <c:tickMarkSkip val="12"/>
      </c:catAx>
      <c:valAx>
        <c:axId val="64077824"/>
        <c:scaling>
          <c:orientation val="minMax"/>
          <c:max val="5000"/>
          <c:min val="3500"/>
        </c:scaling>
        <c:axPos val="l"/>
        <c:majorGridlines/>
        <c:numFmt formatCode="General" sourceLinked="1"/>
        <c:tickLblPos val="nextTo"/>
        <c:txPr>
          <a:bodyPr/>
          <a:lstStyle/>
          <a:p>
            <a:pPr>
              <a:defRPr lang="es-MX" sz="1200" b="1"/>
            </a:pPr>
            <a:endParaRPr lang="en-US"/>
          </a:p>
        </c:txPr>
        <c:crossAx val="63928576"/>
        <c:crosses val="autoZero"/>
        <c:crossBetween val="between"/>
        <c:majorUnit val="500"/>
      </c:valAx>
    </c:plotArea>
    <c:plotVisOnly val="1"/>
  </c:chart>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762225448668477"/>
          <c:y val="0.27970136354906888"/>
          <c:w val="0.82048641281025758"/>
          <c:h val="0.62261923052301704"/>
        </c:manualLayout>
      </c:layout>
      <c:lineChart>
        <c:grouping val="standard"/>
        <c:ser>
          <c:idx val="1"/>
          <c:order val="0"/>
          <c:tx>
            <c:v>Series 2</c:v>
          </c:tx>
          <c:spPr>
            <a:ln w="44450">
              <a:solidFill>
                <a:srgbClr val="0070C0"/>
              </a:solidFill>
            </a:ln>
          </c:spPr>
          <c:marker>
            <c:symbol val="none"/>
          </c:marker>
          <c:cat>
            <c:numRef>
              <c:f>'IP Motor Vehicles Data'!$A$1:$A$36</c:f>
              <c:numCache>
                <c:formatCode>General</c:formatCode>
                <c:ptCount val="36"/>
                <c:pt idx="6">
                  <c:v>2007</c:v>
                </c:pt>
                <c:pt idx="18">
                  <c:v>2008</c:v>
                </c:pt>
                <c:pt idx="30">
                  <c:v>2009</c:v>
                </c:pt>
              </c:numCache>
            </c:numRef>
          </c:cat>
          <c:val>
            <c:numRef>
              <c:f>'IP Motor Vehicles Data'!$C$1:$C$36</c:f>
              <c:numCache>
                <c:formatCode>General</c:formatCode>
                <c:ptCount val="36"/>
                <c:pt idx="0">
                  <c:v>100</c:v>
                </c:pt>
                <c:pt idx="1">
                  <c:v>105.09540835369128</c:v>
                </c:pt>
                <c:pt idx="2">
                  <c:v>103.66481321254071</c:v>
                </c:pt>
                <c:pt idx="3">
                  <c:v>106.44616076275803</c:v>
                </c:pt>
                <c:pt idx="4">
                  <c:v>105.32200054288786</c:v>
                </c:pt>
                <c:pt idx="5">
                  <c:v>107.27629190418024</c:v>
                </c:pt>
                <c:pt idx="6">
                  <c:v>109.64071830890335</c:v>
                </c:pt>
                <c:pt idx="7">
                  <c:v>106.46641303610222</c:v>
                </c:pt>
                <c:pt idx="8">
                  <c:v>101.73596973398475</c:v>
                </c:pt>
                <c:pt idx="9">
                  <c:v>101.17601028094461</c:v>
                </c:pt>
                <c:pt idx="10">
                  <c:v>101.87243400515727</c:v>
                </c:pt>
                <c:pt idx="11">
                  <c:v>103.41372743621066</c:v>
                </c:pt>
                <c:pt idx="12">
                  <c:v>101.65432444353964</c:v>
                </c:pt>
                <c:pt idx="13">
                  <c:v>100.40748422231289</c:v>
                </c:pt>
                <c:pt idx="14">
                  <c:v>92.369134263029309</c:v>
                </c:pt>
                <c:pt idx="15">
                  <c:v>82.744745012214949</c:v>
                </c:pt>
                <c:pt idx="16">
                  <c:v>84.449859188382391</c:v>
                </c:pt>
                <c:pt idx="17">
                  <c:v>89.926349586047792</c:v>
                </c:pt>
                <c:pt idx="18">
                  <c:v>94.291085606677527</c:v>
                </c:pt>
                <c:pt idx="19">
                  <c:v>78.304513606134634</c:v>
                </c:pt>
                <c:pt idx="20">
                  <c:v>80.747722414495101</c:v>
                </c:pt>
                <c:pt idx="21">
                  <c:v>75.929908048317259</c:v>
                </c:pt>
                <c:pt idx="22">
                  <c:v>72.152169856134336</c:v>
                </c:pt>
                <c:pt idx="23">
                  <c:v>65.406572339847983</c:v>
                </c:pt>
                <c:pt idx="24">
                  <c:v>38.003125848262762</c:v>
                </c:pt>
                <c:pt idx="25">
                  <c:v>47.361266625950044</c:v>
                </c:pt>
                <c:pt idx="26">
                  <c:v>50.220760382736152</c:v>
                </c:pt>
                <c:pt idx="27">
                  <c:v>50.226168057817574</c:v>
                </c:pt>
                <c:pt idx="28">
                  <c:v>43.886464271172464</c:v>
                </c:pt>
                <c:pt idx="29">
                  <c:v>39.570079227741545</c:v>
                </c:pt>
                <c:pt idx="30">
                  <c:v>58.261761163137891</c:v>
                </c:pt>
                <c:pt idx="31">
                  <c:v>62.316669211454894</c:v>
                </c:pt>
                <c:pt idx="32">
                  <c:v>71.692305408523097</c:v>
                </c:pt>
                <c:pt idx="33">
                  <c:v>68.0105269408254</c:v>
                </c:pt>
                <c:pt idx="34">
                  <c:v>70.71203175895765</c:v>
                </c:pt>
                <c:pt idx="35">
                  <c:v>70.201059480184597</c:v>
                </c:pt>
              </c:numCache>
            </c:numRef>
          </c:val>
        </c:ser>
        <c:marker val="1"/>
        <c:axId val="93935104"/>
        <c:axId val="93936640"/>
      </c:lineChart>
      <c:catAx>
        <c:axId val="93935104"/>
        <c:scaling>
          <c:orientation val="minMax"/>
        </c:scaling>
        <c:axPos val="b"/>
        <c:numFmt formatCode="General" sourceLinked="1"/>
        <c:tickLblPos val="nextTo"/>
        <c:txPr>
          <a:bodyPr rot="0"/>
          <a:lstStyle/>
          <a:p>
            <a:pPr>
              <a:defRPr lang="es-MX" sz="1600"/>
            </a:pPr>
            <a:endParaRPr lang="en-US"/>
          </a:p>
        </c:txPr>
        <c:crossAx val="93936640"/>
        <c:crosses val="autoZero"/>
        <c:auto val="1"/>
        <c:lblAlgn val="ctr"/>
        <c:lblOffset val="80"/>
        <c:tickLblSkip val="1"/>
        <c:tickMarkSkip val="1"/>
      </c:catAx>
      <c:valAx>
        <c:axId val="93936640"/>
        <c:scaling>
          <c:orientation val="minMax"/>
          <c:max val="110"/>
          <c:min val="30"/>
        </c:scaling>
        <c:axPos val="l"/>
        <c:majorGridlines/>
        <c:numFmt formatCode="General" sourceLinked="1"/>
        <c:tickLblPos val="nextTo"/>
        <c:txPr>
          <a:bodyPr/>
          <a:lstStyle/>
          <a:p>
            <a:pPr>
              <a:defRPr lang="es-MX" sz="1600"/>
            </a:pPr>
            <a:endParaRPr lang="en-US"/>
          </a:p>
        </c:txPr>
        <c:crossAx val="93935104"/>
        <c:crosses val="autoZero"/>
        <c:crossBetween val="between"/>
      </c:valAx>
    </c:plotArea>
    <c:plotVisOnly val="1"/>
  </c:chart>
  <c:externalData r:id="rId1"/>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58781218362005"/>
          <c:y val="0.2818593221046829"/>
          <c:w val="0.87746948501037769"/>
          <c:h val="0.62058768839357736"/>
        </c:manualLayout>
      </c:layout>
      <c:lineChart>
        <c:grouping val="standard"/>
        <c:ser>
          <c:idx val="0"/>
          <c:order val="0"/>
          <c:spPr>
            <a:ln w="44450">
              <a:solidFill>
                <a:srgbClr val="0070C0"/>
              </a:solidFill>
            </a:ln>
          </c:spPr>
          <c:marker>
            <c:symbol val="none"/>
          </c:marker>
          <c:cat>
            <c:numRef>
              <c:f>'Trans Equip Data'!$A$1:$A$36</c:f>
              <c:numCache>
                <c:formatCode>General</c:formatCode>
                <c:ptCount val="36"/>
                <c:pt idx="6">
                  <c:v>2007</c:v>
                </c:pt>
                <c:pt idx="18">
                  <c:v>2008</c:v>
                </c:pt>
                <c:pt idx="30">
                  <c:v>2009</c:v>
                </c:pt>
              </c:numCache>
            </c:numRef>
          </c:cat>
          <c:val>
            <c:numRef>
              <c:f>'Trans Equip Data'!$B$1:$B$36</c:f>
              <c:numCache>
                <c:formatCode>General</c:formatCode>
                <c:ptCount val="36"/>
                <c:pt idx="0">
                  <c:v>72.454200000000171</c:v>
                </c:pt>
                <c:pt idx="1">
                  <c:v>73.692499999999981</c:v>
                </c:pt>
                <c:pt idx="2">
                  <c:v>73.446799999999996</c:v>
                </c:pt>
                <c:pt idx="3">
                  <c:v>74.316100000000006</c:v>
                </c:pt>
                <c:pt idx="4">
                  <c:v>74.531700000000001</c:v>
                </c:pt>
                <c:pt idx="5">
                  <c:v>75.708799999999982</c:v>
                </c:pt>
                <c:pt idx="6">
                  <c:v>76.453700000000012</c:v>
                </c:pt>
                <c:pt idx="7">
                  <c:v>76.280600000000007</c:v>
                </c:pt>
                <c:pt idx="8">
                  <c:v>75.4812000000002</c:v>
                </c:pt>
                <c:pt idx="9">
                  <c:v>75.179799999999958</c:v>
                </c:pt>
                <c:pt idx="10">
                  <c:v>75.549099999999996</c:v>
                </c:pt>
                <c:pt idx="11">
                  <c:v>75.527500000000003</c:v>
                </c:pt>
                <c:pt idx="12">
                  <c:v>75.0261</c:v>
                </c:pt>
                <c:pt idx="13">
                  <c:v>74.067499999999995</c:v>
                </c:pt>
                <c:pt idx="14">
                  <c:v>71.495000000000005</c:v>
                </c:pt>
                <c:pt idx="15">
                  <c:v>68.957499999999996</c:v>
                </c:pt>
                <c:pt idx="16">
                  <c:v>68.658499999999989</c:v>
                </c:pt>
                <c:pt idx="17">
                  <c:v>70.150099999999981</c:v>
                </c:pt>
                <c:pt idx="18">
                  <c:v>70.567800000000005</c:v>
                </c:pt>
                <c:pt idx="19">
                  <c:v>66.103200000000001</c:v>
                </c:pt>
                <c:pt idx="20">
                  <c:v>61.595900000000086</c:v>
                </c:pt>
                <c:pt idx="21">
                  <c:v>59.400400000000005</c:v>
                </c:pt>
                <c:pt idx="22">
                  <c:v>60.453000000000003</c:v>
                </c:pt>
                <c:pt idx="23">
                  <c:v>61.718100000000085</c:v>
                </c:pt>
                <c:pt idx="24">
                  <c:v>52.687800000000003</c:v>
                </c:pt>
                <c:pt idx="25">
                  <c:v>54.437000000000005</c:v>
                </c:pt>
                <c:pt idx="26">
                  <c:v>54.726800000000011</c:v>
                </c:pt>
                <c:pt idx="27">
                  <c:v>54.319800000000001</c:v>
                </c:pt>
                <c:pt idx="28">
                  <c:v>52.120100000000086</c:v>
                </c:pt>
                <c:pt idx="29">
                  <c:v>51.072900000000011</c:v>
                </c:pt>
                <c:pt idx="30">
                  <c:v>56.969800000000006</c:v>
                </c:pt>
                <c:pt idx="31">
                  <c:v>58.416600000000003</c:v>
                </c:pt>
                <c:pt idx="32">
                  <c:v>61.356799999999993</c:v>
                </c:pt>
                <c:pt idx="33">
                  <c:v>60.401499999999999</c:v>
                </c:pt>
                <c:pt idx="34">
                  <c:v>60.816299999999998</c:v>
                </c:pt>
                <c:pt idx="35">
                  <c:v>61.0884</c:v>
                </c:pt>
              </c:numCache>
            </c:numRef>
          </c:val>
        </c:ser>
        <c:marker val="1"/>
        <c:axId val="94078848"/>
        <c:axId val="94080384"/>
      </c:lineChart>
      <c:catAx>
        <c:axId val="94078848"/>
        <c:scaling>
          <c:orientation val="minMax"/>
        </c:scaling>
        <c:axPos val="b"/>
        <c:numFmt formatCode="General" sourceLinked="1"/>
        <c:tickLblPos val="nextTo"/>
        <c:txPr>
          <a:bodyPr rot="0"/>
          <a:lstStyle/>
          <a:p>
            <a:pPr>
              <a:defRPr lang="es-MX" sz="1600"/>
            </a:pPr>
            <a:endParaRPr lang="en-US"/>
          </a:p>
        </c:txPr>
        <c:crossAx val="94080384"/>
        <c:crosses val="autoZero"/>
        <c:auto val="1"/>
        <c:lblAlgn val="ctr"/>
        <c:lblOffset val="100"/>
        <c:tickLblSkip val="1"/>
      </c:catAx>
      <c:valAx>
        <c:axId val="94080384"/>
        <c:scaling>
          <c:orientation val="minMax"/>
          <c:max val="110"/>
          <c:min val="30"/>
        </c:scaling>
        <c:axPos val="l"/>
        <c:majorGridlines/>
        <c:numFmt formatCode="General" sourceLinked="1"/>
        <c:tickLblPos val="nextTo"/>
        <c:txPr>
          <a:bodyPr/>
          <a:lstStyle/>
          <a:p>
            <a:pPr>
              <a:defRPr lang="es-MX" sz="1600"/>
            </a:pPr>
            <a:endParaRPr lang="en-US"/>
          </a:p>
        </c:txPr>
        <c:crossAx val="94078848"/>
        <c:crosses val="autoZero"/>
        <c:crossBetween val="between"/>
      </c:valAx>
    </c:plotArea>
    <c:plotVisOnly val="1"/>
  </c:chart>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47" b="1" i="0" u="none" strike="noStrike" baseline="0">
                <a:solidFill>
                  <a:schemeClr val="tx1"/>
                </a:solidFill>
                <a:latin typeface="Arial"/>
                <a:ea typeface="Arial"/>
                <a:cs typeface="Arial"/>
              </a:defRPr>
            </a:pPr>
            <a:r>
              <a:rPr lang="en-US"/>
              <a:t>Total GDP Growth</a:t>
            </a:r>
          </a:p>
        </c:rich>
      </c:tx>
      <c:layout>
        <c:manualLayout>
          <c:xMode val="edge"/>
          <c:yMode val="edge"/>
          <c:x val="0.29365064792910456"/>
          <c:y val="1.9184537416693941E-2"/>
        </c:manualLayout>
      </c:layout>
      <c:spPr>
        <a:noFill/>
        <a:ln w="25400">
          <a:noFill/>
        </a:ln>
      </c:spPr>
    </c:title>
    <c:view3D>
      <c:hPercent val="54"/>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6561085972850679E-2"/>
          <c:y val="0.24352331606217903"/>
          <c:w val="0.92081447963801977"/>
          <c:h val="0.60103626943005151"/>
        </c:manualLayout>
      </c:layout>
      <c:bar3DChart>
        <c:barDir val="col"/>
        <c:grouping val="clustered"/>
        <c:ser>
          <c:idx val="0"/>
          <c:order val="0"/>
          <c:tx>
            <c:strRef>
              <c:f>Sheet1!$B$1</c:f>
              <c:strCache>
                <c:ptCount val="1"/>
                <c:pt idx="0">
                  <c:v>%</c:v>
                </c:pt>
              </c:strCache>
            </c:strRef>
          </c:tx>
          <c:cat>
            <c:strRef>
              <c:f>Sheet1!$A$2:$A$21</c:f>
              <c:strCache>
                <c:ptCount val="17"/>
                <c:pt idx="0">
                  <c:v>2005 Q1</c:v>
                </c:pt>
                <c:pt idx="2">
                  <c:v>Q3</c:v>
                </c:pt>
                <c:pt idx="4">
                  <c:v>2006 Q1</c:v>
                </c:pt>
                <c:pt idx="6">
                  <c:v>Q3</c:v>
                </c:pt>
                <c:pt idx="8">
                  <c:v>2007 Q1</c:v>
                </c:pt>
                <c:pt idx="10">
                  <c:v>Q3</c:v>
                </c:pt>
                <c:pt idx="12">
                  <c:v>2008 Q1</c:v>
                </c:pt>
                <c:pt idx="14">
                  <c:v>Q3</c:v>
                </c:pt>
                <c:pt idx="16">
                  <c:v>2009 Q1</c:v>
                </c:pt>
              </c:strCache>
            </c:strRef>
          </c:cat>
          <c:val>
            <c:numRef>
              <c:f>Sheet1!$B$2:$B$21</c:f>
              <c:numCache>
                <c:formatCode>General</c:formatCode>
                <c:ptCount val="20"/>
                <c:pt idx="0">
                  <c:v>4.0999999999999996</c:v>
                </c:pt>
                <c:pt idx="1">
                  <c:v>1.7</c:v>
                </c:pt>
                <c:pt idx="2">
                  <c:v>3.1</c:v>
                </c:pt>
                <c:pt idx="3">
                  <c:v>2.1</c:v>
                </c:pt>
                <c:pt idx="4">
                  <c:v>5.4</c:v>
                </c:pt>
                <c:pt idx="5">
                  <c:v>1.4</c:v>
                </c:pt>
                <c:pt idx="6">
                  <c:v>0.1</c:v>
                </c:pt>
                <c:pt idx="7">
                  <c:v>3</c:v>
                </c:pt>
                <c:pt idx="8">
                  <c:v>1.2</c:v>
                </c:pt>
                <c:pt idx="9">
                  <c:v>3.2</c:v>
                </c:pt>
                <c:pt idx="10">
                  <c:v>3.6</c:v>
                </c:pt>
                <c:pt idx="11">
                  <c:v>2.1</c:v>
                </c:pt>
                <c:pt idx="12">
                  <c:v>-0.70000000000000062</c:v>
                </c:pt>
                <c:pt idx="13">
                  <c:v>1.5</c:v>
                </c:pt>
                <c:pt idx="14">
                  <c:v>-2.7</c:v>
                </c:pt>
                <c:pt idx="15">
                  <c:v>-5.4</c:v>
                </c:pt>
                <c:pt idx="16">
                  <c:v>-6.4</c:v>
                </c:pt>
                <c:pt idx="17">
                  <c:v>-0.70000000000000062</c:v>
                </c:pt>
                <c:pt idx="18">
                  <c:v>2.2000000000000002</c:v>
                </c:pt>
                <c:pt idx="19">
                  <c:v>5.7</c:v>
                </c:pt>
              </c:numCache>
            </c:numRef>
          </c:val>
        </c:ser>
        <c:gapDepth val="0"/>
        <c:shape val="box"/>
        <c:axId val="94224384"/>
        <c:axId val="94225920"/>
        <c:axId val="0"/>
      </c:bar3DChart>
      <c:catAx>
        <c:axId val="94224384"/>
        <c:scaling>
          <c:orientation val="minMax"/>
        </c:scaling>
        <c:axPos val="b"/>
        <c:numFmt formatCode="General" sourceLinked="1"/>
        <c:tickLblPos val="low"/>
        <c:spPr>
          <a:ln w="2375">
            <a:solidFill>
              <a:schemeClr val="tx1"/>
            </a:solidFill>
            <a:prstDash val="solid"/>
          </a:ln>
        </c:spPr>
        <c:txPr>
          <a:bodyPr rot="0" vert="horz"/>
          <a:lstStyle/>
          <a:p>
            <a:pPr>
              <a:defRPr sz="1046" b="1" i="0" u="none" strike="noStrike" baseline="0">
                <a:solidFill>
                  <a:schemeClr val="tx1"/>
                </a:solidFill>
                <a:latin typeface="Arial"/>
                <a:ea typeface="Arial"/>
                <a:cs typeface="Arial"/>
              </a:defRPr>
            </a:pPr>
            <a:endParaRPr lang="en-US"/>
          </a:p>
        </c:txPr>
        <c:crossAx val="94225920"/>
        <c:crosses val="autoZero"/>
        <c:auto val="1"/>
        <c:lblAlgn val="ctr"/>
        <c:lblOffset val="100"/>
        <c:tickLblSkip val="2"/>
        <c:tickMarkSkip val="1"/>
      </c:catAx>
      <c:valAx>
        <c:axId val="94225920"/>
        <c:scaling>
          <c:orientation val="minMax"/>
        </c:scaling>
        <c:axPos val="l"/>
        <c:majorGridlines>
          <c:spPr>
            <a:ln w="2375">
              <a:solidFill>
                <a:schemeClr val="tx1"/>
              </a:solidFill>
              <a:prstDash val="solid"/>
            </a:ln>
          </c:spPr>
        </c:majorGridlines>
        <c:numFmt formatCode="General" sourceLinked="1"/>
        <c:tickLblPos val="nextTo"/>
        <c:spPr>
          <a:ln w="2375">
            <a:solidFill>
              <a:schemeClr val="tx1"/>
            </a:solidFill>
            <a:prstDash val="solid"/>
          </a:ln>
        </c:spPr>
        <c:txPr>
          <a:bodyPr rot="0" vert="horz"/>
          <a:lstStyle/>
          <a:p>
            <a:pPr>
              <a:defRPr sz="1347" b="1" i="0" u="none" strike="noStrike" baseline="0">
                <a:solidFill>
                  <a:schemeClr val="tx1"/>
                </a:solidFill>
                <a:latin typeface="Arial"/>
                <a:ea typeface="Arial"/>
                <a:cs typeface="Arial"/>
              </a:defRPr>
            </a:pPr>
            <a:endParaRPr lang="en-US"/>
          </a:p>
        </c:txPr>
        <c:crossAx val="94224384"/>
        <c:crosses val="autoZero"/>
        <c:crossBetween val="between"/>
      </c:valAx>
      <c:spPr>
        <a:noFill/>
        <a:ln w="25400">
          <a:noFill/>
        </a:ln>
      </c:spPr>
    </c:plotArea>
    <c:plotVisOnly val="1"/>
    <c:dispBlanksAs val="gap"/>
  </c:chart>
  <c:spPr>
    <a:noFill/>
    <a:ln>
      <a:noFill/>
    </a:ln>
  </c:spPr>
  <c:txPr>
    <a:bodyPr/>
    <a:lstStyle/>
    <a:p>
      <a:pPr>
        <a:defRPr sz="1347" b="1" i="0" u="none" strike="noStrike" baseline="0">
          <a:solidFill>
            <a:schemeClr val="tx1"/>
          </a:solidFill>
          <a:latin typeface="Arial"/>
          <a:ea typeface="Arial"/>
          <a:cs typeface="Arial"/>
        </a:defRPr>
      </a:pPr>
      <a:endParaRPr lang="en-US"/>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49" b="1" i="0" u="none" strike="noStrike" baseline="0">
                <a:solidFill>
                  <a:schemeClr val="tx1"/>
                </a:solidFill>
                <a:latin typeface="Arial"/>
                <a:ea typeface="Arial"/>
                <a:cs typeface="Arial"/>
              </a:defRPr>
            </a:pPr>
            <a:r>
              <a:rPr lang="en-US"/>
              <a:t>Contributions of Components</a:t>
            </a:r>
          </a:p>
        </c:rich>
      </c:tx>
      <c:layout>
        <c:manualLayout>
          <c:xMode val="edge"/>
          <c:yMode val="edge"/>
          <c:x val="0.16507943356395521"/>
          <c:y val="1.9184652278177543E-2"/>
        </c:manualLayout>
      </c:layout>
      <c:spPr>
        <a:noFill/>
        <a:ln w="25399">
          <a:noFill/>
        </a:ln>
      </c:spPr>
    </c:title>
    <c:view3D>
      <c:hPercent val="75"/>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20641282565130581"/>
          <c:y val="0.26016260162601634"/>
          <c:w val="0.53106212424849697"/>
          <c:h val="0.53116531165311665"/>
        </c:manualLayout>
      </c:layout>
      <c:bar3DChart>
        <c:barDir val="col"/>
        <c:grouping val="clustered"/>
        <c:ser>
          <c:idx val="0"/>
          <c:order val="0"/>
          <c:tx>
            <c:strRef>
              <c:f>Sheet1!$B$1</c:f>
              <c:strCache>
                <c:ptCount val="1"/>
                <c:pt idx="0">
                  <c:v>GDP</c:v>
                </c:pt>
              </c:strCache>
            </c:strRef>
          </c:tx>
          <c:spPr>
            <a:solidFill>
              <a:schemeClr val="accent1"/>
            </a:solidFill>
            <a:ln w="10666">
              <a:solidFill>
                <a:schemeClr val="tx1"/>
              </a:solidFill>
              <a:prstDash val="solid"/>
            </a:ln>
          </c:spPr>
          <c:cat>
            <c:numRef>
              <c:f>Sheet1!$A$2:$A$17</c:f>
              <c:numCache>
                <c:formatCode>General</c:formatCode>
                <c:ptCount val="16"/>
                <c:pt idx="0">
                  <c:v>2006</c:v>
                </c:pt>
                <c:pt idx="4">
                  <c:v>2007</c:v>
                </c:pt>
                <c:pt idx="8">
                  <c:v>2008</c:v>
                </c:pt>
                <c:pt idx="12">
                  <c:v>2009</c:v>
                </c:pt>
              </c:numCache>
            </c:numRef>
          </c:cat>
          <c:val>
            <c:numRef>
              <c:f>Sheet1!$B$2:$B$17</c:f>
              <c:numCache>
                <c:formatCode>General</c:formatCode>
                <c:ptCount val="16"/>
                <c:pt idx="0">
                  <c:v>5.4</c:v>
                </c:pt>
                <c:pt idx="1">
                  <c:v>1.4</c:v>
                </c:pt>
                <c:pt idx="2">
                  <c:v>0.1</c:v>
                </c:pt>
                <c:pt idx="3">
                  <c:v>3</c:v>
                </c:pt>
                <c:pt idx="4">
                  <c:v>1.2</c:v>
                </c:pt>
                <c:pt idx="5">
                  <c:v>3.2</c:v>
                </c:pt>
                <c:pt idx="6">
                  <c:v>3.6</c:v>
                </c:pt>
                <c:pt idx="7">
                  <c:v>2.1</c:v>
                </c:pt>
                <c:pt idx="8">
                  <c:v>-0.70000000000000062</c:v>
                </c:pt>
                <c:pt idx="9">
                  <c:v>1.5</c:v>
                </c:pt>
                <c:pt idx="10">
                  <c:v>-2.7</c:v>
                </c:pt>
                <c:pt idx="11">
                  <c:v>-5.4</c:v>
                </c:pt>
                <c:pt idx="12">
                  <c:v>-6.4</c:v>
                </c:pt>
                <c:pt idx="13">
                  <c:v>-0.70000000000000062</c:v>
                </c:pt>
                <c:pt idx="14">
                  <c:v>2.2000000000000002</c:v>
                </c:pt>
                <c:pt idx="15">
                  <c:v>5.7</c:v>
                </c:pt>
              </c:numCache>
            </c:numRef>
          </c:val>
        </c:ser>
        <c:ser>
          <c:idx val="1"/>
          <c:order val="1"/>
          <c:tx>
            <c:strRef>
              <c:f>Sheet1!$C$1</c:f>
              <c:strCache>
                <c:ptCount val="1"/>
                <c:pt idx="0">
                  <c:v>Residential Investment</c:v>
                </c:pt>
              </c:strCache>
            </c:strRef>
          </c:tx>
          <c:spPr>
            <a:solidFill>
              <a:schemeClr val="accent2"/>
            </a:solidFill>
            <a:ln w="10666">
              <a:solidFill>
                <a:schemeClr val="tx1"/>
              </a:solidFill>
              <a:prstDash val="solid"/>
            </a:ln>
          </c:spPr>
          <c:cat>
            <c:numRef>
              <c:f>Sheet1!$A$2:$A$17</c:f>
              <c:numCache>
                <c:formatCode>General</c:formatCode>
                <c:ptCount val="16"/>
                <c:pt idx="0">
                  <c:v>2006</c:v>
                </c:pt>
                <c:pt idx="4">
                  <c:v>2007</c:v>
                </c:pt>
                <c:pt idx="8">
                  <c:v>2008</c:v>
                </c:pt>
                <c:pt idx="12">
                  <c:v>2009</c:v>
                </c:pt>
              </c:numCache>
            </c:numRef>
          </c:cat>
          <c:val>
            <c:numRef>
              <c:f>Sheet1!$C$2:$C$17</c:f>
              <c:numCache>
                <c:formatCode>General</c:formatCode>
                <c:ptCount val="16"/>
                <c:pt idx="0">
                  <c:v>-1.4</c:v>
                </c:pt>
                <c:pt idx="1">
                  <c:v>-1.1000000000000001</c:v>
                </c:pt>
                <c:pt idx="2">
                  <c:v>-1.4</c:v>
                </c:pt>
                <c:pt idx="3">
                  <c:v>-1.1800000000000022</c:v>
                </c:pt>
                <c:pt idx="4">
                  <c:v>-0.9</c:v>
                </c:pt>
                <c:pt idx="5">
                  <c:v>-0.70000000000000062</c:v>
                </c:pt>
                <c:pt idx="6">
                  <c:v>-1.1000000000000001</c:v>
                </c:pt>
                <c:pt idx="7">
                  <c:v>-1.4</c:v>
                </c:pt>
                <c:pt idx="8">
                  <c:v>-1.2</c:v>
                </c:pt>
                <c:pt idx="9">
                  <c:v>-0.60000000000000064</c:v>
                </c:pt>
                <c:pt idx="10">
                  <c:v>-0.60000000000000064</c:v>
                </c:pt>
                <c:pt idx="11">
                  <c:v>-0.8</c:v>
                </c:pt>
                <c:pt idx="12">
                  <c:v>-1.3</c:v>
                </c:pt>
                <c:pt idx="13">
                  <c:v>-0.70000000000000062</c:v>
                </c:pt>
                <c:pt idx="14">
                  <c:v>0.4</c:v>
                </c:pt>
                <c:pt idx="15">
                  <c:v>0.1</c:v>
                </c:pt>
              </c:numCache>
            </c:numRef>
          </c:val>
        </c:ser>
        <c:ser>
          <c:idx val="2"/>
          <c:order val="2"/>
          <c:tx>
            <c:strRef>
              <c:f>Sheet1!$D$1</c:f>
              <c:strCache>
                <c:ptCount val="1"/>
                <c:pt idx="0">
                  <c:v>Other GDP</c:v>
                </c:pt>
              </c:strCache>
            </c:strRef>
          </c:tx>
          <c:spPr>
            <a:solidFill>
              <a:schemeClr val="hlink"/>
            </a:solidFill>
            <a:ln w="10666">
              <a:solidFill>
                <a:schemeClr val="tx1"/>
              </a:solidFill>
              <a:prstDash val="solid"/>
            </a:ln>
          </c:spPr>
          <c:cat>
            <c:numRef>
              <c:f>Sheet1!$A$2:$A$17</c:f>
              <c:numCache>
                <c:formatCode>General</c:formatCode>
                <c:ptCount val="16"/>
                <c:pt idx="0">
                  <c:v>2006</c:v>
                </c:pt>
                <c:pt idx="4">
                  <c:v>2007</c:v>
                </c:pt>
                <c:pt idx="8">
                  <c:v>2008</c:v>
                </c:pt>
                <c:pt idx="12">
                  <c:v>2009</c:v>
                </c:pt>
              </c:numCache>
            </c:numRef>
          </c:cat>
          <c:val>
            <c:numRef>
              <c:f>Sheet1!$D$2:$D$17</c:f>
              <c:numCache>
                <c:formatCode>General</c:formatCode>
                <c:ptCount val="16"/>
                <c:pt idx="0">
                  <c:v>6.8000000000000007</c:v>
                </c:pt>
                <c:pt idx="1">
                  <c:v>2.5</c:v>
                </c:pt>
                <c:pt idx="2">
                  <c:v>1.5</c:v>
                </c:pt>
                <c:pt idx="3">
                  <c:v>4.18</c:v>
                </c:pt>
                <c:pt idx="4">
                  <c:v>2.1</c:v>
                </c:pt>
                <c:pt idx="5">
                  <c:v>3.9000000000000004</c:v>
                </c:pt>
                <c:pt idx="6">
                  <c:v>4.7</c:v>
                </c:pt>
                <c:pt idx="7">
                  <c:v>3.5</c:v>
                </c:pt>
                <c:pt idx="8">
                  <c:v>0.5</c:v>
                </c:pt>
                <c:pt idx="9">
                  <c:v>2.1</c:v>
                </c:pt>
                <c:pt idx="10">
                  <c:v>-2.1</c:v>
                </c:pt>
                <c:pt idx="11">
                  <c:v>-4.6000000000000005</c:v>
                </c:pt>
                <c:pt idx="12">
                  <c:v>-5.1000000000000005</c:v>
                </c:pt>
                <c:pt idx="13">
                  <c:v>0</c:v>
                </c:pt>
                <c:pt idx="14">
                  <c:v>1.8000000000000003</c:v>
                </c:pt>
                <c:pt idx="15">
                  <c:v>5.6000000000000005</c:v>
                </c:pt>
              </c:numCache>
            </c:numRef>
          </c:val>
        </c:ser>
        <c:gapDepth val="0"/>
        <c:shape val="box"/>
        <c:axId val="95394432"/>
        <c:axId val="95400320"/>
        <c:axId val="0"/>
      </c:bar3DChart>
      <c:catAx>
        <c:axId val="95394432"/>
        <c:scaling>
          <c:orientation val="minMax"/>
        </c:scaling>
        <c:axPos val="b"/>
        <c:numFmt formatCode="General" sourceLinked="1"/>
        <c:tickLblPos val="low"/>
        <c:spPr>
          <a:ln w="2668">
            <a:solidFill>
              <a:schemeClr val="tx1"/>
            </a:solidFill>
            <a:prstDash val="solid"/>
          </a:ln>
        </c:spPr>
        <c:txPr>
          <a:bodyPr rot="0" vert="horz"/>
          <a:lstStyle/>
          <a:p>
            <a:pPr>
              <a:defRPr sz="1176" b="1" i="0" u="none" strike="noStrike" baseline="0">
                <a:solidFill>
                  <a:schemeClr val="tx1"/>
                </a:solidFill>
                <a:latin typeface="Arial"/>
                <a:ea typeface="Arial"/>
                <a:cs typeface="Arial"/>
              </a:defRPr>
            </a:pPr>
            <a:endParaRPr lang="en-US"/>
          </a:p>
        </c:txPr>
        <c:crossAx val="95400320"/>
        <c:crosses val="autoZero"/>
        <c:auto val="1"/>
        <c:lblAlgn val="ctr"/>
        <c:lblOffset val="100"/>
        <c:tickLblSkip val="2"/>
        <c:tickMarkSkip val="1"/>
      </c:catAx>
      <c:valAx>
        <c:axId val="95400320"/>
        <c:scaling>
          <c:orientation val="minMax"/>
        </c:scaling>
        <c:axPos val="l"/>
        <c:majorGridlines>
          <c:spPr>
            <a:ln w="2668">
              <a:solidFill>
                <a:schemeClr val="tx1"/>
              </a:solidFill>
              <a:prstDash val="solid"/>
            </a:ln>
          </c:spPr>
        </c:majorGridlines>
        <c:title>
          <c:tx>
            <c:rich>
              <a:bodyPr rot="0" vert="horz"/>
              <a:lstStyle/>
              <a:p>
                <a:pPr algn="ctr">
                  <a:defRPr sz="1510" b="1" i="0" u="none" strike="noStrike" baseline="0">
                    <a:solidFill>
                      <a:srgbClr val="000000"/>
                    </a:solidFill>
                    <a:latin typeface="Arial"/>
                    <a:ea typeface="Arial"/>
                    <a:cs typeface="Arial"/>
                  </a:defRPr>
                </a:pPr>
                <a:r>
                  <a:rPr lang="en-US"/>
                  <a:t>%/yr</a:t>
                </a:r>
              </a:p>
            </c:rich>
          </c:tx>
          <c:layout>
            <c:manualLayout>
              <c:xMode val="edge"/>
              <c:yMode val="edge"/>
              <c:x val="5.079371927824243E-2"/>
              <c:y val="0.12470023980815534"/>
            </c:manualLayout>
          </c:layout>
          <c:spPr>
            <a:noFill/>
            <a:ln w="25399">
              <a:noFill/>
            </a:ln>
          </c:spPr>
        </c:title>
        <c:numFmt formatCode="General" sourceLinked="1"/>
        <c:tickLblPos val="nextTo"/>
        <c:spPr>
          <a:ln w="2668">
            <a:solidFill>
              <a:schemeClr val="tx1"/>
            </a:solidFill>
            <a:prstDash val="solid"/>
          </a:ln>
        </c:spPr>
        <c:txPr>
          <a:bodyPr rot="0" vert="horz"/>
          <a:lstStyle/>
          <a:p>
            <a:pPr>
              <a:defRPr sz="1513" b="1" i="0" u="none" strike="noStrike" baseline="0">
                <a:solidFill>
                  <a:schemeClr val="tx1"/>
                </a:solidFill>
                <a:latin typeface="Arial"/>
                <a:ea typeface="Arial"/>
                <a:cs typeface="Arial"/>
              </a:defRPr>
            </a:pPr>
            <a:endParaRPr lang="en-US"/>
          </a:p>
        </c:txPr>
        <c:crossAx val="95394432"/>
        <c:crosses val="autoZero"/>
        <c:crossBetween val="between"/>
      </c:valAx>
      <c:spPr>
        <a:noFill/>
        <a:ln w="25399">
          <a:noFill/>
        </a:ln>
      </c:spPr>
    </c:plotArea>
    <c:legend>
      <c:legendPos val="r"/>
      <c:layout>
        <c:manualLayout>
          <c:xMode val="edge"/>
          <c:yMode val="edge"/>
          <c:x val="0.76152304609219645"/>
          <c:y val="0.30623306233062331"/>
          <c:w val="0.22645290581162394"/>
          <c:h val="0.56368563685636863"/>
        </c:manualLayout>
      </c:layout>
      <c:spPr>
        <a:noFill/>
        <a:ln w="2668">
          <a:solidFill>
            <a:schemeClr val="tx1"/>
          </a:solidFill>
          <a:prstDash val="solid"/>
        </a:ln>
      </c:spPr>
      <c:txPr>
        <a:bodyPr/>
        <a:lstStyle/>
        <a:p>
          <a:pPr>
            <a:defRPr sz="1100" b="1" i="0" u="none" strike="noStrike" baseline="0">
              <a:solidFill>
                <a:srgbClr val="000000"/>
              </a:solidFill>
              <a:latin typeface="Arial"/>
              <a:ea typeface="Arial"/>
              <a:cs typeface="Arial"/>
            </a:defRPr>
          </a:pPr>
          <a:endParaRPr lang="en-US"/>
        </a:p>
      </c:txPr>
    </c:legend>
    <c:plotVisOnly val="1"/>
    <c:dispBlanksAs val="gap"/>
  </c:chart>
  <c:spPr>
    <a:noFill/>
    <a:ln>
      <a:noFill/>
    </a:ln>
  </c:spPr>
  <c:txPr>
    <a:bodyPr/>
    <a:lstStyle/>
    <a:p>
      <a:pPr>
        <a:defRPr sz="1513" b="1" i="0" u="none" strike="noStrike" baseline="0">
          <a:solidFill>
            <a:schemeClr val="tx1"/>
          </a:solidFill>
          <a:latin typeface="Arial"/>
          <a:ea typeface="Arial"/>
          <a:cs typeface="Arial"/>
        </a:defRPr>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980" b="1" i="0" u="none" strike="noStrike" baseline="0">
                <a:solidFill>
                  <a:schemeClr val="tx1"/>
                </a:solidFill>
                <a:latin typeface="Arial"/>
                <a:ea typeface="Arial"/>
                <a:cs typeface="Arial"/>
              </a:defRPr>
            </a:pPr>
            <a:r>
              <a:rPr lang="en-US" sz="1793" b="1" i="1" strike="noStrike" baseline="0" dirty="0">
                <a:solidFill>
                  <a:srgbClr val="000000"/>
                </a:solidFill>
                <a:latin typeface="+mj-lt"/>
                <a:cs typeface="Arial"/>
              </a:rPr>
              <a:t>Single-Family Building Permits</a:t>
            </a:r>
          </a:p>
          <a:p>
            <a:pPr>
              <a:defRPr sz="1980" b="1" i="0" u="none" strike="noStrike" baseline="0">
                <a:solidFill>
                  <a:schemeClr val="tx1"/>
                </a:solidFill>
                <a:latin typeface="Arial"/>
                <a:ea typeface="Arial"/>
                <a:cs typeface="Arial"/>
              </a:defRPr>
            </a:pPr>
            <a:r>
              <a:rPr lang="en-US" sz="1793" b="1" i="1" strike="noStrike" baseline="0" dirty="0">
                <a:solidFill>
                  <a:srgbClr val="000000"/>
                </a:solidFill>
                <a:latin typeface="+mj-lt"/>
                <a:cs typeface="Arial"/>
              </a:rPr>
              <a:t>Privately owned, 000, </a:t>
            </a:r>
            <a:r>
              <a:rPr lang="en-US" sz="1793" b="1" i="1" strike="noStrike" baseline="0" dirty="0" err="1">
                <a:solidFill>
                  <a:srgbClr val="000000"/>
                </a:solidFill>
                <a:latin typeface="+mj-lt"/>
                <a:cs typeface="Arial"/>
              </a:rPr>
              <a:t>saar</a:t>
            </a:r>
            <a:endParaRPr lang="en-US" sz="1800" b="1" i="1" strike="noStrike" baseline="0" dirty="0">
              <a:solidFill>
                <a:srgbClr val="000000"/>
              </a:solidFill>
              <a:latin typeface="+mj-lt"/>
              <a:cs typeface="Arial"/>
            </a:endParaRPr>
          </a:p>
        </c:rich>
      </c:tx>
      <c:layout>
        <c:manualLayout>
          <c:xMode val="edge"/>
          <c:yMode val="edge"/>
          <c:x val="0.28387011265738898"/>
          <c:y val="1.9184707174761065E-2"/>
        </c:manualLayout>
      </c:layout>
      <c:spPr>
        <a:noFill/>
        <a:ln w="20779">
          <a:noFill/>
        </a:ln>
      </c:spPr>
    </c:title>
    <c:view3D>
      <c:hPercent val="57"/>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0793650793651162"/>
          <c:y val="0.16786570743405277"/>
          <c:w val="0.86984126984126986"/>
          <c:h val="0.67146282973619997"/>
        </c:manualLayout>
      </c:layout>
      <c:bar3DChart>
        <c:barDir val="col"/>
        <c:grouping val="clustered"/>
        <c:ser>
          <c:idx val="0"/>
          <c:order val="0"/>
          <c:tx>
            <c:strRef>
              <c:f>Sheet1!$B$1</c:f>
              <c:strCache>
                <c:ptCount val="1"/>
              </c:strCache>
            </c:strRef>
          </c:tx>
          <c:spPr>
            <a:solidFill>
              <a:schemeClr val="accent1"/>
            </a:solidFill>
            <a:ln w="10386">
              <a:solidFill>
                <a:schemeClr val="tx1"/>
              </a:solidFill>
              <a:prstDash val="solid"/>
            </a:ln>
          </c:spPr>
          <c:cat>
            <c:strRef>
              <c:f>Sheet1!$A$2:$A$55</c:f>
              <c:strCache>
                <c:ptCount val="50"/>
                <c:pt idx="0">
                  <c:v>dec '05</c:v>
                </c:pt>
                <c:pt idx="1">
                  <c:v>jan '06</c:v>
                </c:pt>
                <c:pt idx="2">
                  <c:v>feb</c:v>
                </c:pt>
                <c:pt idx="3">
                  <c:v>mar</c:v>
                </c:pt>
                <c:pt idx="4">
                  <c:v>apr</c:v>
                </c:pt>
                <c:pt idx="5">
                  <c:v>may</c:v>
                </c:pt>
                <c:pt idx="6">
                  <c:v>jun</c:v>
                </c:pt>
                <c:pt idx="7">
                  <c:v>jul</c:v>
                </c:pt>
                <c:pt idx="8">
                  <c:v>aug</c:v>
                </c:pt>
                <c:pt idx="9">
                  <c:v>sep</c:v>
                </c:pt>
                <c:pt idx="10">
                  <c:v>oct</c:v>
                </c:pt>
                <c:pt idx="11">
                  <c:v>nov</c:v>
                </c:pt>
                <c:pt idx="12">
                  <c:v>dec</c:v>
                </c:pt>
                <c:pt idx="13">
                  <c:v>jan '07</c:v>
                </c:pt>
                <c:pt idx="14">
                  <c:v>feb</c:v>
                </c:pt>
                <c:pt idx="15">
                  <c:v>mar</c:v>
                </c:pt>
                <c:pt idx="16">
                  <c:v>apr</c:v>
                </c:pt>
                <c:pt idx="17">
                  <c:v>may</c:v>
                </c:pt>
                <c:pt idx="18">
                  <c:v>june</c:v>
                </c:pt>
                <c:pt idx="19">
                  <c:v>july</c:v>
                </c:pt>
                <c:pt idx="20">
                  <c:v>aug</c:v>
                </c:pt>
                <c:pt idx="21">
                  <c:v>sep</c:v>
                </c:pt>
                <c:pt idx="22">
                  <c:v>oct</c:v>
                </c:pt>
                <c:pt idx="23">
                  <c:v>nov</c:v>
                </c:pt>
                <c:pt idx="24">
                  <c:v>dec</c:v>
                </c:pt>
                <c:pt idx="25">
                  <c:v>jan '08</c:v>
                </c:pt>
                <c:pt idx="26">
                  <c:v>feb</c:v>
                </c:pt>
                <c:pt idx="27">
                  <c:v>mar</c:v>
                </c:pt>
                <c:pt idx="28">
                  <c:v>apr</c:v>
                </c:pt>
                <c:pt idx="29">
                  <c:v>may </c:v>
                </c:pt>
                <c:pt idx="30">
                  <c:v>jun</c:v>
                </c:pt>
                <c:pt idx="31">
                  <c:v>jul</c:v>
                </c:pt>
                <c:pt idx="32">
                  <c:v>aug</c:v>
                </c:pt>
                <c:pt idx="33">
                  <c:v>sep</c:v>
                </c:pt>
                <c:pt idx="34">
                  <c:v>oct</c:v>
                </c:pt>
                <c:pt idx="35">
                  <c:v>nov</c:v>
                </c:pt>
                <c:pt idx="36">
                  <c:v>dec</c:v>
                </c:pt>
                <c:pt idx="37">
                  <c:v>jan '09</c:v>
                </c:pt>
                <c:pt idx="38">
                  <c:v>feb</c:v>
                </c:pt>
                <c:pt idx="39">
                  <c:v>mar</c:v>
                </c:pt>
                <c:pt idx="40">
                  <c:v>apr</c:v>
                </c:pt>
                <c:pt idx="41">
                  <c:v>may</c:v>
                </c:pt>
                <c:pt idx="42">
                  <c:v>june</c:v>
                </c:pt>
                <c:pt idx="43">
                  <c:v>july</c:v>
                </c:pt>
                <c:pt idx="44">
                  <c:v>aug</c:v>
                </c:pt>
                <c:pt idx="45">
                  <c:v>sep</c:v>
                </c:pt>
                <c:pt idx="46">
                  <c:v>oct</c:v>
                </c:pt>
                <c:pt idx="47">
                  <c:v>nov</c:v>
                </c:pt>
                <c:pt idx="48">
                  <c:v>dec</c:v>
                </c:pt>
                <c:pt idx="49">
                  <c:v>jan '10</c:v>
                </c:pt>
              </c:strCache>
            </c:strRef>
          </c:cat>
          <c:val>
            <c:numRef>
              <c:f>Sheet1!$B$2:$B$55</c:f>
              <c:numCache>
                <c:formatCode>#,##0</c:formatCode>
                <c:ptCount val="54"/>
                <c:pt idx="0">
                  <c:v>1661</c:v>
                </c:pt>
                <c:pt idx="1">
                  <c:v>1689</c:v>
                </c:pt>
                <c:pt idx="2">
                  <c:v>1643</c:v>
                </c:pt>
                <c:pt idx="3">
                  <c:v>1551</c:v>
                </c:pt>
                <c:pt idx="4">
                  <c:v>1496</c:v>
                </c:pt>
                <c:pt idx="5">
                  <c:v>1450</c:v>
                </c:pt>
                <c:pt idx="6">
                  <c:v>1393</c:v>
                </c:pt>
                <c:pt idx="7">
                  <c:v>1307</c:v>
                </c:pt>
                <c:pt idx="8">
                  <c:v>1282</c:v>
                </c:pt>
                <c:pt idx="9">
                  <c:v>1218</c:v>
                </c:pt>
                <c:pt idx="10">
                  <c:v>1175</c:v>
                </c:pt>
                <c:pt idx="11">
                  <c:v>1163</c:v>
                </c:pt>
                <c:pt idx="12">
                  <c:v>1198</c:v>
                </c:pt>
                <c:pt idx="13">
                  <c:v>1174</c:v>
                </c:pt>
                <c:pt idx="14">
                  <c:v>1136</c:v>
                </c:pt>
                <c:pt idx="15">
                  <c:v>1147</c:v>
                </c:pt>
                <c:pt idx="16">
                  <c:v>1058</c:v>
                </c:pt>
                <c:pt idx="17">
                  <c:v>1042</c:v>
                </c:pt>
                <c:pt idx="18">
                  <c:v>995</c:v>
                </c:pt>
                <c:pt idx="19">
                  <c:v>978</c:v>
                </c:pt>
                <c:pt idx="20">
                  <c:v>916</c:v>
                </c:pt>
                <c:pt idx="21">
                  <c:v>855</c:v>
                </c:pt>
                <c:pt idx="22">
                  <c:v>821</c:v>
                </c:pt>
                <c:pt idx="23">
                  <c:v>795</c:v>
                </c:pt>
                <c:pt idx="24">
                  <c:v>742</c:v>
                </c:pt>
                <c:pt idx="25">
                  <c:v>711</c:v>
                </c:pt>
                <c:pt idx="26">
                  <c:v>665</c:v>
                </c:pt>
                <c:pt idx="27">
                  <c:v>634</c:v>
                </c:pt>
                <c:pt idx="28">
                  <c:v>647</c:v>
                </c:pt>
                <c:pt idx="29">
                  <c:v>629</c:v>
                </c:pt>
                <c:pt idx="30">
                  <c:v>605</c:v>
                </c:pt>
                <c:pt idx="31">
                  <c:v>575</c:v>
                </c:pt>
                <c:pt idx="32">
                  <c:v>548</c:v>
                </c:pt>
                <c:pt idx="33">
                  <c:v>529</c:v>
                </c:pt>
                <c:pt idx="34">
                  <c:v>470</c:v>
                </c:pt>
                <c:pt idx="35">
                  <c:v>422</c:v>
                </c:pt>
                <c:pt idx="36">
                  <c:v>370</c:v>
                </c:pt>
                <c:pt idx="37">
                  <c:v>342</c:v>
                </c:pt>
                <c:pt idx="38">
                  <c:v>381</c:v>
                </c:pt>
                <c:pt idx="39">
                  <c:v>360</c:v>
                </c:pt>
                <c:pt idx="40">
                  <c:v>378</c:v>
                </c:pt>
                <c:pt idx="41">
                  <c:v>406</c:v>
                </c:pt>
                <c:pt idx="42">
                  <c:v>433</c:v>
                </c:pt>
                <c:pt idx="43">
                  <c:v>463</c:v>
                </c:pt>
                <c:pt idx="44">
                  <c:v>464</c:v>
                </c:pt>
                <c:pt idx="45">
                  <c:v>452</c:v>
                </c:pt>
                <c:pt idx="46">
                  <c:v>449</c:v>
                </c:pt>
                <c:pt idx="47">
                  <c:v>469</c:v>
                </c:pt>
                <c:pt idx="48">
                  <c:v>505</c:v>
                </c:pt>
                <c:pt idx="49">
                  <c:v>507</c:v>
                </c:pt>
              </c:numCache>
            </c:numRef>
          </c:val>
        </c:ser>
        <c:gapDepth val="0"/>
        <c:shape val="box"/>
        <c:axId val="93864704"/>
        <c:axId val="94230016"/>
        <c:axId val="0"/>
      </c:bar3DChart>
      <c:catAx>
        <c:axId val="93864704"/>
        <c:scaling>
          <c:orientation val="minMax"/>
        </c:scaling>
        <c:axPos val="b"/>
        <c:numFmt formatCode="General" sourceLinked="1"/>
        <c:tickLblPos val="low"/>
        <c:spPr>
          <a:ln w="2599">
            <a:solidFill>
              <a:schemeClr val="tx1"/>
            </a:solidFill>
            <a:prstDash val="solid"/>
          </a:ln>
        </c:spPr>
        <c:txPr>
          <a:bodyPr rot="0" vert="horz"/>
          <a:lstStyle/>
          <a:p>
            <a:pPr>
              <a:defRPr sz="1472" b="1" i="0" u="none" strike="noStrike" baseline="0">
                <a:solidFill>
                  <a:schemeClr val="tx1"/>
                </a:solidFill>
                <a:latin typeface="Arial"/>
                <a:ea typeface="Arial"/>
                <a:cs typeface="Arial"/>
              </a:defRPr>
            </a:pPr>
            <a:endParaRPr lang="en-US"/>
          </a:p>
        </c:txPr>
        <c:crossAx val="94230016"/>
        <c:crosses val="autoZero"/>
        <c:auto val="1"/>
        <c:lblAlgn val="ctr"/>
        <c:lblOffset val="100"/>
        <c:tickLblSkip val="5"/>
        <c:tickMarkSkip val="1"/>
      </c:catAx>
      <c:valAx>
        <c:axId val="94230016"/>
        <c:scaling>
          <c:orientation val="minMax"/>
          <c:max val="1800"/>
          <c:min val="200"/>
        </c:scaling>
        <c:axPos val="l"/>
        <c:majorGridlines>
          <c:spPr>
            <a:ln w="2599">
              <a:solidFill>
                <a:schemeClr val="tx1"/>
              </a:solidFill>
              <a:prstDash val="solid"/>
            </a:ln>
          </c:spPr>
        </c:majorGridlines>
        <c:numFmt formatCode="#,##0" sourceLinked="1"/>
        <c:tickLblPos val="nextTo"/>
        <c:spPr>
          <a:ln w="2599">
            <a:solidFill>
              <a:schemeClr val="tx1"/>
            </a:solidFill>
            <a:prstDash val="solid"/>
          </a:ln>
        </c:spPr>
        <c:txPr>
          <a:bodyPr rot="0" vert="horz"/>
          <a:lstStyle/>
          <a:p>
            <a:pPr>
              <a:defRPr sz="1472" b="1" i="0" u="none" strike="noStrike" baseline="0">
                <a:solidFill>
                  <a:schemeClr val="tx1"/>
                </a:solidFill>
                <a:latin typeface="Arial"/>
                <a:ea typeface="Arial"/>
                <a:cs typeface="Arial"/>
              </a:defRPr>
            </a:pPr>
            <a:endParaRPr lang="en-US"/>
          </a:p>
        </c:txPr>
        <c:crossAx val="93864704"/>
        <c:crosses val="autoZero"/>
        <c:crossBetween val="between"/>
      </c:valAx>
      <c:spPr>
        <a:noFill/>
        <a:ln w="25384">
          <a:noFill/>
        </a:ln>
      </c:spPr>
    </c:plotArea>
    <c:plotVisOnly val="1"/>
    <c:dispBlanksAs val="gap"/>
  </c:chart>
  <c:spPr>
    <a:noFill/>
    <a:ln>
      <a:noFill/>
    </a:ln>
  </c:spPr>
  <c:txPr>
    <a:bodyPr/>
    <a:lstStyle/>
    <a:p>
      <a:pPr>
        <a:defRPr sz="1472" b="1" i="0" u="none" strike="noStrike" baseline="0">
          <a:solidFill>
            <a:schemeClr val="tx1"/>
          </a:solidFill>
          <a:latin typeface="Arial"/>
          <a:ea typeface="Arial"/>
          <a:cs typeface="Arial"/>
        </a:defRPr>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1.1709601873536301E-2"/>
          <c:y val="2.150537634408603E-2"/>
          <c:w val="0.85480093676816493"/>
          <c:h val="0.95698924731183665"/>
        </c:manualLayout>
      </c:layout>
      <c:lineChart>
        <c:grouping val="standard"/>
        <c:marker val="1"/>
        <c:axId val="93274496"/>
        <c:axId val="93276032"/>
      </c:lineChart>
      <c:catAx>
        <c:axId val="93274496"/>
        <c:scaling>
          <c:orientation val="minMax"/>
        </c:scaling>
        <c:axPos val="b"/>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93276032"/>
        <c:crosses val="autoZero"/>
        <c:auto val="1"/>
        <c:lblAlgn val="ctr"/>
        <c:lblOffset val="100"/>
        <c:tickMarkSkip val="1"/>
      </c:catAx>
      <c:valAx>
        <c:axId val="93276032"/>
        <c:scaling>
          <c:orientation val="minMax"/>
        </c:scaling>
        <c:axPos val="l"/>
        <c:majorGridlines>
          <c:spPr>
            <a:ln w="3175">
              <a:solidFill>
                <a:schemeClr val="tx1"/>
              </a:solidFill>
              <a:prstDash val="solid"/>
            </a:ln>
          </c:spPr>
        </c:majorGridlines>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93274496"/>
        <c:crosses val="autoZero"/>
        <c:crossBetween val="between"/>
      </c:valAx>
      <c:spPr>
        <a:noFill/>
        <a:ln w="12695">
          <a:solidFill>
            <a:schemeClr val="tx1"/>
          </a:solidFill>
          <a:prstDash val="solid"/>
        </a:ln>
      </c:spPr>
    </c:plotArea>
    <c:legend>
      <c:legendPos val="r"/>
      <c:layout>
        <c:manualLayout>
          <c:xMode val="edge"/>
          <c:yMode val="edge"/>
          <c:x val="0.87939110070257664"/>
          <c:y val="0.38709677419355742"/>
          <c:w val="0.11592505854801129"/>
          <c:h val="0.22795698924731447"/>
        </c:manualLayout>
      </c:layout>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9020866773675763E-2"/>
          <c:y val="7.2681704260651625E-2"/>
          <c:w val="0.91492776886034233"/>
          <c:h val="0.76691729323310265"/>
        </c:manualLayout>
      </c:layout>
      <c:lineChart>
        <c:grouping val="standard"/>
        <c:ser>
          <c:idx val="0"/>
          <c:order val="0"/>
          <c:tx>
            <c:strRef>
              <c:f>Sheet1!$B$1:$B$7</c:f>
              <c:strCache>
                <c:ptCount val="1"/>
                <c:pt idx="0">
                  <c:v>HMI 74 72 73 70 73 72</c:v>
                </c:pt>
              </c:strCache>
            </c:strRef>
          </c:tx>
          <c:spPr>
            <a:ln w="38841">
              <a:solidFill>
                <a:srgbClr val="FF0000"/>
              </a:solidFill>
              <a:prstDash val="solid"/>
            </a:ln>
          </c:spPr>
          <c:marker>
            <c:symbol val="none"/>
          </c:marker>
          <c:cat>
            <c:numRef>
              <c:f>Sheet1!$A$8:$A$130</c:f>
              <c:numCache>
                <c:formatCode>General</c:formatCode>
                <c:ptCount val="123"/>
                <c:pt idx="0">
                  <c:v>2000</c:v>
                </c:pt>
                <c:pt idx="12">
                  <c:v>2001</c:v>
                </c:pt>
                <c:pt idx="24">
                  <c:v>2002</c:v>
                </c:pt>
                <c:pt idx="36">
                  <c:v>2003</c:v>
                </c:pt>
                <c:pt idx="48">
                  <c:v>2004</c:v>
                </c:pt>
                <c:pt idx="60">
                  <c:v>2005</c:v>
                </c:pt>
                <c:pt idx="72">
                  <c:v>2006</c:v>
                </c:pt>
                <c:pt idx="84">
                  <c:v>2007</c:v>
                </c:pt>
                <c:pt idx="96">
                  <c:v>2008</c:v>
                </c:pt>
                <c:pt idx="108">
                  <c:v>2009</c:v>
                </c:pt>
                <c:pt idx="120">
                  <c:v>2010</c:v>
                </c:pt>
              </c:numCache>
            </c:numRef>
          </c:cat>
          <c:val>
            <c:numRef>
              <c:f>Sheet1!$B$8:$B$130</c:f>
              <c:numCache>
                <c:formatCode>General</c:formatCode>
                <c:ptCount val="123"/>
                <c:pt idx="0">
                  <c:v>71</c:v>
                </c:pt>
                <c:pt idx="1">
                  <c:v>69</c:v>
                </c:pt>
                <c:pt idx="2">
                  <c:v>61</c:v>
                </c:pt>
                <c:pt idx="3">
                  <c:v>62</c:v>
                </c:pt>
                <c:pt idx="4">
                  <c:v>62</c:v>
                </c:pt>
                <c:pt idx="5">
                  <c:v>57</c:v>
                </c:pt>
                <c:pt idx="6">
                  <c:v>58</c:v>
                </c:pt>
                <c:pt idx="7">
                  <c:v>61</c:v>
                </c:pt>
                <c:pt idx="8">
                  <c:v>61</c:v>
                </c:pt>
                <c:pt idx="9">
                  <c:v>63</c:v>
                </c:pt>
                <c:pt idx="10">
                  <c:v>65</c:v>
                </c:pt>
                <c:pt idx="11">
                  <c:v>58</c:v>
                </c:pt>
                <c:pt idx="12">
                  <c:v>55</c:v>
                </c:pt>
                <c:pt idx="13">
                  <c:v>57</c:v>
                </c:pt>
                <c:pt idx="14">
                  <c:v>58</c:v>
                </c:pt>
                <c:pt idx="15">
                  <c:v>57</c:v>
                </c:pt>
                <c:pt idx="16">
                  <c:v>56</c:v>
                </c:pt>
                <c:pt idx="17">
                  <c:v>58</c:v>
                </c:pt>
                <c:pt idx="18">
                  <c:v>56</c:v>
                </c:pt>
                <c:pt idx="19">
                  <c:v>60</c:v>
                </c:pt>
                <c:pt idx="20">
                  <c:v>56</c:v>
                </c:pt>
                <c:pt idx="21">
                  <c:v>47</c:v>
                </c:pt>
                <c:pt idx="22">
                  <c:v>49</c:v>
                </c:pt>
                <c:pt idx="23">
                  <c:v>57</c:v>
                </c:pt>
                <c:pt idx="24">
                  <c:v>60</c:v>
                </c:pt>
                <c:pt idx="25">
                  <c:v>58</c:v>
                </c:pt>
                <c:pt idx="26">
                  <c:v>60</c:v>
                </c:pt>
                <c:pt idx="27">
                  <c:v>61</c:v>
                </c:pt>
                <c:pt idx="28">
                  <c:v>60</c:v>
                </c:pt>
                <c:pt idx="29">
                  <c:v>60</c:v>
                </c:pt>
                <c:pt idx="30">
                  <c:v>61</c:v>
                </c:pt>
                <c:pt idx="31">
                  <c:v>55</c:v>
                </c:pt>
                <c:pt idx="32">
                  <c:v>63</c:v>
                </c:pt>
                <c:pt idx="33">
                  <c:v>63</c:v>
                </c:pt>
                <c:pt idx="34">
                  <c:v>64</c:v>
                </c:pt>
                <c:pt idx="35">
                  <c:v>65</c:v>
                </c:pt>
                <c:pt idx="36">
                  <c:v>64</c:v>
                </c:pt>
                <c:pt idx="37">
                  <c:v>62</c:v>
                </c:pt>
                <c:pt idx="38">
                  <c:v>52</c:v>
                </c:pt>
                <c:pt idx="39">
                  <c:v>52</c:v>
                </c:pt>
                <c:pt idx="40">
                  <c:v>57</c:v>
                </c:pt>
                <c:pt idx="41">
                  <c:v>62</c:v>
                </c:pt>
                <c:pt idx="42">
                  <c:v>65</c:v>
                </c:pt>
                <c:pt idx="43">
                  <c:v>71</c:v>
                </c:pt>
                <c:pt idx="44">
                  <c:v>68</c:v>
                </c:pt>
                <c:pt idx="45">
                  <c:v>72</c:v>
                </c:pt>
                <c:pt idx="46">
                  <c:v>70</c:v>
                </c:pt>
                <c:pt idx="47">
                  <c:v>70</c:v>
                </c:pt>
                <c:pt idx="48">
                  <c:v>69</c:v>
                </c:pt>
                <c:pt idx="49">
                  <c:v>64</c:v>
                </c:pt>
                <c:pt idx="50">
                  <c:v>64</c:v>
                </c:pt>
                <c:pt idx="51">
                  <c:v>69</c:v>
                </c:pt>
                <c:pt idx="52">
                  <c:v>69</c:v>
                </c:pt>
                <c:pt idx="53">
                  <c:v>68</c:v>
                </c:pt>
                <c:pt idx="54">
                  <c:v>67</c:v>
                </c:pt>
                <c:pt idx="55">
                  <c:v>70</c:v>
                </c:pt>
                <c:pt idx="56">
                  <c:v>68</c:v>
                </c:pt>
                <c:pt idx="57">
                  <c:v>69</c:v>
                </c:pt>
                <c:pt idx="58">
                  <c:v>70</c:v>
                </c:pt>
                <c:pt idx="59">
                  <c:v>71</c:v>
                </c:pt>
                <c:pt idx="60">
                  <c:v>70</c:v>
                </c:pt>
                <c:pt idx="61">
                  <c:v>69</c:v>
                </c:pt>
                <c:pt idx="62">
                  <c:v>70</c:v>
                </c:pt>
                <c:pt idx="63">
                  <c:v>67</c:v>
                </c:pt>
                <c:pt idx="64">
                  <c:v>70</c:v>
                </c:pt>
                <c:pt idx="65">
                  <c:v>72</c:v>
                </c:pt>
                <c:pt idx="66">
                  <c:v>70</c:v>
                </c:pt>
                <c:pt idx="67">
                  <c:v>67</c:v>
                </c:pt>
                <c:pt idx="68">
                  <c:v>65</c:v>
                </c:pt>
                <c:pt idx="69">
                  <c:v>68</c:v>
                </c:pt>
                <c:pt idx="70">
                  <c:v>61</c:v>
                </c:pt>
                <c:pt idx="71">
                  <c:v>57</c:v>
                </c:pt>
                <c:pt idx="72">
                  <c:v>57</c:v>
                </c:pt>
                <c:pt idx="73">
                  <c:v>56</c:v>
                </c:pt>
                <c:pt idx="74">
                  <c:v>54</c:v>
                </c:pt>
                <c:pt idx="75">
                  <c:v>51</c:v>
                </c:pt>
                <c:pt idx="76">
                  <c:v>46</c:v>
                </c:pt>
                <c:pt idx="77">
                  <c:v>42</c:v>
                </c:pt>
                <c:pt idx="78">
                  <c:v>39</c:v>
                </c:pt>
                <c:pt idx="79">
                  <c:v>33</c:v>
                </c:pt>
                <c:pt idx="80">
                  <c:v>30</c:v>
                </c:pt>
                <c:pt idx="81">
                  <c:v>31</c:v>
                </c:pt>
                <c:pt idx="82">
                  <c:v>33</c:v>
                </c:pt>
                <c:pt idx="83">
                  <c:v>33</c:v>
                </c:pt>
                <c:pt idx="84">
                  <c:v>35</c:v>
                </c:pt>
                <c:pt idx="85">
                  <c:v>39</c:v>
                </c:pt>
                <c:pt idx="86">
                  <c:v>36</c:v>
                </c:pt>
                <c:pt idx="87">
                  <c:v>33</c:v>
                </c:pt>
                <c:pt idx="88">
                  <c:v>30</c:v>
                </c:pt>
                <c:pt idx="89">
                  <c:v>28</c:v>
                </c:pt>
                <c:pt idx="90">
                  <c:v>24</c:v>
                </c:pt>
                <c:pt idx="91">
                  <c:v>22</c:v>
                </c:pt>
                <c:pt idx="92">
                  <c:v>20</c:v>
                </c:pt>
                <c:pt idx="93">
                  <c:v>19</c:v>
                </c:pt>
                <c:pt idx="94">
                  <c:v>19</c:v>
                </c:pt>
                <c:pt idx="95">
                  <c:v>18</c:v>
                </c:pt>
                <c:pt idx="96">
                  <c:v>19</c:v>
                </c:pt>
                <c:pt idx="97">
                  <c:v>20</c:v>
                </c:pt>
                <c:pt idx="98">
                  <c:v>20</c:v>
                </c:pt>
                <c:pt idx="99">
                  <c:v>20</c:v>
                </c:pt>
                <c:pt idx="100">
                  <c:v>19</c:v>
                </c:pt>
                <c:pt idx="101">
                  <c:v>18</c:v>
                </c:pt>
                <c:pt idx="102">
                  <c:v>16</c:v>
                </c:pt>
                <c:pt idx="103">
                  <c:v>16</c:v>
                </c:pt>
                <c:pt idx="104">
                  <c:v>18</c:v>
                </c:pt>
                <c:pt idx="105">
                  <c:v>14</c:v>
                </c:pt>
                <c:pt idx="106">
                  <c:v>9</c:v>
                </c:pt>
                <c:pt idx="107">
                  <c:v>9</c:v>
                </c:pt>
                <c:pt idx="108">
                  <c:v>8</c:v>
                </c:pt>
                <c:pt idx="109">
                  <c:v>9</c:v>
                </c:pt>
                <c:pt idx="110">
                  <c:v>9</c:v>
                </c:pt>
                <c:pt idx="111">
                  <c:v>14</c:v>
                </c:pt>
                <c:pt idx="112">
                  <c:v>16</c:v>
                </c:pt>
                <c:pt idx="113">
                  <c:v>15</c:v>
                </c:pt>
                <c:pt idx="114">
                  <c:v>17</c:v>
                </c:pt>
                <c:pt idx="115">
                  <c:v>18</c:v>
                </c:pt>
                <c:pt idx="116">
                  <c:v>19</c:v>
                </c:pt>
                <c:pt idx="117">
                  <c:v>17</c:v>
                </c:pt>
                <c:pt idx="118">
                  <c:v>17</c:v>
                </c:pt>
                <c:pt idx="119">
                  <c:v>16</c:v>
                </c:pt>
                <c:pt idx="120">
                  <c:v>15</c:v>
                </c:pt>
                <c:pt idx="121">
                  <c:v>17</c:v>
                </c:pt>
              </c:numCache>
            </c:numRef>
          </c:val>
        </c:ser>
        <c:ser>
          <c:idx val="1"/>
          <c:order val="1"/>
          <c:tx>
            <c:strRef>
              <c:f>Sheet1!$C$1:$C$7</c:f>
              <c:strCache>
                <c:ptCount val="1"/>
                <c:pt idx="0">
                  <c:v>HMI 50 50 50 50 50 50</c:v>
                </c:pt>
              </c:strCache>
            </c:strRef>
          </c:tx>
          <c:spPr>
            <a:ln w="38841">
              <a:pattFill prst="pct75">
                <a:fgClr>
                  <a:srgbClr val="0000FF"/>
                </a:fgClr>
                <a:bgClr>
                  <a:srgbClr val="FFFFFF"/>
                </a:bgClr>
              </a:pattFill>
              <a:prstDash val="solid"/>
            </a:ln>
          </c:spPr>
          <c:marker>
            <c:symbol val="none"/>
          </c:marker>
          <c:cat>
            <c:numRef>
              <c:f>Sheet1!$A$8:$A$130</c:f>
              <c:numCache>
                <c:formatCode>General</c:formatCode>
                <c:ptCount val="123"/>
                <c:pt idx="0">
                  <c:v>2000</c:v>
                </c:pt>
                <c:pt idx="12">
                  <c:v>2001</c:v>
                </c:pt>
                <c:pt idx="24">
                  <c:v>2002</c:v>
                </c:pt>
                <c:pt idx="36">
                  <c:v>2003</c:v>
                </c:pt>
                <c:pt idx="48">
                  <c:v>2004</c:v>
                </c:pt>
                <c:pt idx="60">
                  <c:v>2005</c:v>
                </c:pt>
                <c:pt idx="72">
                  <c:v>2006</c:v>
                </c:pt>
                <c:pt idx="84">
                  <c:v>2007</c:v>
                </c:pt>
                <c:pt idx="96">
                  <c:v>2008</c:v>
                </c:pt>
                <c:pt idx="108">
                  <c:v>2009</c:v>
                </c:pt>
                <c:pt idx="120">
                  <c:v>2010</c:v>
                </c:pt>
              </c:numCache>
            </c:numRef>
          </c:cat>
          <c:val>
            <c:numRef>
              <c:f>Sheet1!$C$8:$C$130</c:f>
              <c:numCache>
                <c:formatCode>General</c:formatCode>
                <c:ptCount val="123"/>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pt idx="95">
                  <c:v>50</c:v>
                </c:pt>
                <c:pt idx="96">
                  <c:v>50</c:v>
                </c:pt>
                <c:pt idx="97">
                  <c:v>50</c:v>
                </c:pt>
                <c:pt idx="98">
                  <c:v>50</c:v>
                </c:pt>
                <c:pt idx="99">
                  <c:v>50</c:v>
                </c:pt>
                <c:pt idx="100">
                  <c:v>50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numCache>
            </c:numRef>
          </c:val>
        </c:ser>
        <c:marker val="1"/>
        <c:axId val="93476736"/>
        <c:axId val="93478272"/>
      </c:lineChart>
      <c:catAx>
        <c:axId val="93476736"/>
        <c:scaling>
          <c:orientation val="minMax"/>
        </c:scaling>
        <c:axPos val="b"/>
        <c:numFmt formatCode="General" sourceLinked="1"/>
        <c:tickLblPos val="nextTo"/>
        <c:spPr>
          <a:ln w="3238">
            <a:solidFill>
              <a:schemeClr val="tx1"/>
            </a:solidFill>
            <a:prstDash val="solid"/>
          </a:ln>
        </c:spPr>
        <c:txPr>
          <a:bodyPr rot="-2700000" vert="horz"/>
          <a:lstStyle/>
          <a:p>
            <a:pPr>
              <a:defRPr sz="1224" b="1" i="0" u="none" strike="noStrike" baseline="0">
                <a:solidFill>
                  <a:schemeClr val="tx1"/>
                </a:solidFill>
                <a:latin typeface="Arial"/>
                <a:ea typeface="Arial"/>
                <a:cs typeface="Arial"/>
              </a:defRPr>
            </a:pPr>
            <a:endParaRPr lang="en-US"/>
          </a:p>
        </c:txPr>
        <c:crossAx val="93478272"/>
        <c:crosses val="autoZero"/>
        <c:auto val="1"/>
        <c:lblAlgn val="ctr"/>
        <c:lblOffset val="100"/>
        <c:tickLblSkip val="6"/>
        <c:tickMarkSkip val="1"/>
      </c:catAx>
      <c:valAx>
        <c:axId val="93478272"/>
        <c:scaling>
          <c:orientation val="minMax"/>
          <c:min val="8"/>
        </c:scaling>
        <c:axPos val="l"/>
        <c:majorGridlines>
          <c:spPr>
            <a:ln w="3238">
              <a:solidFill>
                <a:schemeClr val="tx1"/>
              </a:solidFill>
              <a:prstDash val="solid"/>
            </a:ln>
          </c:spPr>
        </c:majorGridlines>
        <c:numFmt formatCode="General" sourceLinked="1"/>
        <c:tickLblPos val="nextTo"/>
        <c:spPr>
          <a:ln w="3238">
            <a:solidFill>
              <a:schemeClr val="tx1"/>
            </a:solidFill>
            <a:prstDash val="solid"/>
          </a:ln>
        </c:spPr>
        <c:txPr>
          <a:bodyPr rot="0" vert="horz"/>
          <a:lstStyle/>
          <a:p>
            <a:pPr>
              <a:defRPr sz="1224" b="1" i="0" u="none" strike="noStrike" baseline="0">
                <a:solidFill>
                  <a:schemeClr val="tx1"/>
                </a:solidFill>
                <a:latin typeface="Arial"/>
                <a:ea typeface="Arial"/>
                <a:cs typeface="Arial"/>
              </a:defRPr>
            </a:pPr>
            <a:endParaRPr lang="en-US"/>
          </a:p>
        </c:txPr>
        <c:crossAx val="93476736"/>
        <c:crosses val="autoZero"/>
        <c:crossBetween val="between"/>
      </c:valAx>
      <c:spPr>
        <a:noFill/>
        <a:ln w="12947">
          <a:solidFill>
            <a:schemeClr val="tx1"/>
          </a:solidFill>
          <a:prstDash val="solid"/>
        </a:ln>
      </c:spPr>
    </c:plotArea>
    <c:plotVisOnly val="1"/>
    <c:dispBlanksAs val="gap"/>
  </c:chart>
  <c:spPr>
    <a:noFill/>
    <a:ln>
      <a:noFill/>
    </a:ln>
  </c:spPr>
  <c:txPr>
    <a:bodyPr/>
    <a:lstStyle/>
    <a:p>
      <a:pPr>
        <a:defRPr sz="1224" b="1" i="0" u="none" strike="noStrike" baseline="0">
          <a:solidFill>
            <a:schemeClr val="tx1"/>
          </a:solidFill>
          <a:latin typeface="Arial"/>
          <a:ea typeface="Arial"/>
          <a:cs typeface="Arial"/>
        </a:defRPr>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512" b="1" i="0" u="none" strike="noStrike" baseline="0">
                <a:solidFill>
                  <a:schemeClr val="tx1"/>
                </a:solidFill>
                <a:latin typeface="Arial"/>
                <a:ea typeface="Arial"/>
                <a:cs typeface="Arial"/>
              </a:defRPr>
            </a:pPr>
            <a:r>
              <a:rPr lang="en-US"/>
              <a:t>Home Price Appreciation in the US: Percent Change for Repeat Sales</a:t>
            </a:r>
          </a:p>
          <a:p>
            <a:pPr>
              <a:defRPr sz="2512" b="1" i="0" u="none" strike="noStrike" baseline="0">
                <a:solidFill>
                  <a:schemeClr val="tx1"/>
                </a:solidFill>
                <a:latin typeface="Arial"/>
                <a:ea typeface="Arial"/>
                <a:cs typeface="Arial"/>
              </a:defRPr>
            </a:pPr>
            <a:r>
              <a:rPr lang="en-US" sz="1610" baseline="0"/>
              <a:t>(Quarterly change, annualized</a:t>
            </a:r>
            <a:r>
              <a:rPr lang="en-US" baseline="0"/>
              <a:t>)</a:t>
            </a:r>
            <a:endParaRPr lang="en-US"/>
          </a:p>
        </c:rich>
      </c:tx>
      <c:layout>
        <c:manualLayout>
          <c:xMode val="edge"/>
          <c:yMode val="edge"/>
          <c:x val="0.10284158924578871"/>
          <c:y val="2.0201866658560278E-2"/>
        </c:manualLayout>
      </c:layout>
      <c:spPr>
        <a:noFill/>
        <a:ln w="18756">
          <a:noFill/>
        </a:ln>
      </c:spPr>
    </c:title>
    <c:plotArea>
      <c:layout>
        <c:manualLayout>
          <c:layoutTarget val="inner"/>
          <c:xMode val="edge"/>
          <c:yMode val="edge"/>
          <c:x val="0.10620450606585863"/>
          <c:y val="0.39357591664678282"/>
          <c:w val="0.8982758620689657"/>
          <c:h val="0.55904059040590404"/>
        </c:manualLayout>
      </c:layout>
      <c:lineChart>
        <c:grouping val="standard"/>
        <c:ser>
          <c:idx val="0"/>
          <c:order val="0"/>
          <c:tx>
            <c:strRef>
              <c:f>Sheet1!$B$1</c:f>
              <c:strCache>
                <c:ptCount val="1"/>
                <c:pt idx="0">
                  <c:v>Percent Annual Rate</c:v>
                </c:pt>
              </c:strCache>
            </c:strRef>
          </c:tx>
          <c:spPr>
            <a:ln w="41275">
              <a:solidFill>
                <a:srgbClr val="FF0000"/>
              </a:solidFill>
              <a:prstDash val="solid"/>
            </a:ln>
          </c:spPr>
          <c:marker>
            <c:symbol val="none"/>
          </c:marker>
          <c:cat>
            <c:numRef>
              <c:f>Sheet1!$A$2:$A$52</c:f>
              <c:numCache>
                <c:formatCode>General</c:formatCode>
                <c:ptCount val="51"/>
                <c:pt idx="0">
                  <c:v>1997</c:v>
                </c:pt>
                <c:pt idx="1">
                  <c:v>1997</c:v>
                </c:pt>
                <c:pt idx="2">
                  <c:v>1997</c:v>
                </c:pt>
                <c:pt idx="3">
                  <c:v>1998</c:v>
                </c:pt>
                <c:pt idx="4">
                  <c:v>1998</c:v>
                </c:pt>
                <c:pt idx="5">
                  <c:v>1998</c:v>
                </c:pt>
                <c:pt idx="6">
                  <c:v>1998</c:v>
                </c:pt>
                <c:pt idx="7">
                  <c:v>1999</c:v>
                </c:pt>
                <c:pt idx="8">
                  <c:v>1999</c:v>
                </c:pt>
                <c:pt idx="9">
                  <c:v>1999</c:v>
                </c:pt>
                <c:pt idx="10">
                  <c:v>1999</c:v>
                </c:pt>
                <c:pt idx="11">
                  <c:v>2000</c:v>
                </c:pt>
                <c:pt idx="12">
                  <c:v>2000</c:v>
                </c:pt>
                <c:pt idx="13">
                  <c:v>2000</c:v>
                </c:pt>
                <c:pt idx="14">
                  <c:v>2000</c:v>
                </c:pt>
                <c:pt idx="15">
                  <c:v>2001</c:v>
                </c:pt>
                <c:pt idx="16">
                  <c:v>2001</c:v>
                </c:pt>
                <c:pt idx="17">
                  <c:v>2001</c:v>
                </c:pt>
                <c:pt idx="18">
                  <c:v>2001</c:v>
                </c:pt>
                <c:pt idx="19">
                  <c:v>2002</c:v>
                </c:pt>
                <c:pt idx="20">
                  <c:v>2002</c:v>
                </c:pt>
                <c:pt idx="21">
                  <c:v>2002</c:v>
                </c:pt>
                <c:pt idx="22">
                  <c:v>2002</c:v>
                </c:pt>
                <c:pt idx="23">
                  <c:v>2003</c:v>
                </c:pt>
                <c:pt idx="24">
                  <c:v>2003</c:v>
                </c:pt>
                <c:pt idx="25">
                  <c:v>2003</c:v>
                </c:pt>
                <c:pt idx="26">
                  <c:v>2003</c:v>
                </c:pt>
                <c:pt idx="27">
                  <c:v>2004</c:v>
                </c:pt>
                <c:pt idx="28">
                  <c:v>2004</c:v>
                </c:pt>
                <c:pt idx="29">
                  <c:v>2004</c:v>
                </c:pt>
                <c:pt idx="30">
                  <c:v>2004</c:v>
                </c:pt>
                <c:pt idx="31">
                  <c:v>2005</c:v>
                </c:pt>
                <c:pt idx="32">
                  <c:v>2005</c:v>
                </c:pt>
                <c:pt idx="33">
                  <c:v>2005</c:v>
                </c:pt>
                <c:pt idx="34">
                  <c:v>2005</c:v>
                </c:pt>
                <c:pt idx="35">
                  <c:v>2006</c:v>
                </c:pt>
                <c:pt idx="36">
                  <c:v>2006</c:v>
                </c:pt>
                <c:pt idx="37">
                  <c:v>2006</c:v>
                </c:pt>
                <c:pt idx="38">
                  <c:v>2006</c:v>
                </c:pt>
                <c:pt idx="39">
                  <c:v>2007</c:v>
                </c:pt>
                <c:pt idx="40">
                  <c:v>2007</c:v>
                </c:pt>
                <c:pt idx="41">
                  <c:v>2007</c:v>
                </c:pt>
                <c:pt idx="42">
                  <c:v>2007</c:v>
                </c:pt>
                <c:pt idx="43">
                  <c:v>2008</c:v>
                </c:pt>
                <c:pt idx="44">
                  <c:v>2008</c:v>
                </c:pt>
                <c:pt idx="45">
                  <c:v>2008</c:v>
                </c:pt>
                <c:pt idx="46">
                  <c:v>2008</c:v>
                </c:pt>
                <c:pt idx="47">
                  <c:v>2009</c:v>
                </c:pt>
                <c:pt idx="48">
                  <c:v>2009</c:v>
                </c:pt>
                <c:pt idx="49">
                  <c:v>2009</c:v>
                </c:pt>
                <c:pt idx="50">
                  <c:v>2009</c:v>
                </c:pt>
              </c:numCache>
            </c:numRef>
          </c:cat>
          <c:val>
            <c:numRef>
              <c:f>Sheet1!$B$2:$B$52</c:f>
              <c:numCache>
                <c:formatCode>General</c:formatCode>
                <c:ptCount val="51"/>
                <c:pt idx="0">
                  <c:v>2.7600000000000002</c:v>
                </c:pt>
                <c:pt idx="1">
                  <c:v>3.6799999999999997</c:v>
                </c:pt>
                <c:pt idx="2">
                  <c:v>3.08</c:v>
                </c:pt>
                <c:pt idx="3">
                  <c:v>4.1199999999999966</c:v>
                </c:pt>
                <c:pt idx="4">
                  <c:v>5.1599999999999975</c:v>
                </c:pt>
                <c:pt idx="5">
                  <c:v>5.1599999999999975</c:v>
                </c:pt>
                <c:pt idx="6">
                  <c:v>5.3199999999999985</c:v>
                </c:pt>
                <c:pt idx="7">
                  <c:v>6.2399999999999993</c:v>
                </c:pt>
                <c:pt idx="8">
                  <c:v>5.8000000000000007</c:v>
                </c:pt>
                <c:pt idx="9">
                  <c:v>5.88</c:v>
                </c:pt>
                <c:pt idx="10">
                  <c:v>6.04</c:v>
                </c:pt>
                <c:pt idx="11">
                  <c:v>5.88</c:v>
                </c:pt>
                <c:pt idx="12">
                  <c:v>7.1199999999999966</c:v>
                </c:pt>
                <c:pt idx="13">
                  <c:v>6.72</c:v>
                </c:pt>
                <c:pt idx="14">
                  <c:v>6.4</c:v>
                </c:pt>
                <c:pt idx="15">
                  <c:v>6.8000000000000007</c:v>
                </c:pt>
                <c:pt idx="16">
                  <c:v>7.1999999999999975</c:v>
                </c:pt>
                <c:pt idx="17">
                  <c:v>6.76</c:v>
                </c:pt>
                <c:pt idx="18">
                  <c:v>6.2</c:v>
                </c:pt>
                <c:pt idx="19">
                  <c:v>6.08</c:v>
                </c:pt>
                <c:pt idx="20">
                  <c:v>6.64</c:v>
                </c:pt>
                <c:pt idx="21">
                  <c:v>7.28</c:v>
                </c:pt>
                <c:pt idx="22">
                  <c:v>7.84</c:v>
                </c:pt>
                <c:pt idx="23">
                  <c:v>7.84</c:v>
                </c:pt>
                <c:pt idx="24">
                  <c:v>6.8000000000000007</c:v>
                </c:pt>
                <c:pt idx="25">
                  <c:v>6.44</c:v>
                </c:pt>
                <c:pt idx="26">
                  <c:v>7.9600000000000009</c:v>
                </c:pt>
                <c:pt idx="27">
                  <c:v>8.32</c:v>
                </c:pt>
                <c:pt idx="28">
                  <c:v>8.52</c:v>
                </c:pt>
                <c:pt idx="29">
                  <c:v>8.2000000000000011</c:v>
                </c:pt>
                <c:pt idx="30">
                  <c:v>9.5200000000000014</c:v>
                </c:pt>
                <c:pt idx="31">
                  <c:v>9.6399999999999988</c:v>
                </c:pt>
                <c:pt idx="32">
                  <c:v>8.48</c:v>
                </c:pt>
                <c:pt idx="33">
                  <c:v>9.2000000000000011</c:v>
                </c:pt>
                <c:pt idx="34">
                  <c:v>9.3600000000000048</c:v>
                </c:pt>
                <c:pt idx="35">
                  <c:v>9.120000000000001</c:v>
                </c:pt>
                <c:pt idx="36">
                  <c:v>5.92</c:v>
                </c:pt>
                <c:pt idx="37">
                  <c:v>2.88</c:v>
                </c:pt>
                <c:pt idx="38">
                  <c:v>1.8399999999999948</c:v>
                </c:pt>
                <c:pt idx="39">
                  <c:v>3.5999999999999988</c:v>
                </c:pt>
                <c:pt idx="40">
                  <c:v>2.88</c:v>
                </c:pt>
                <c:pt idx="41">
                  <c:v>0.72000000000000064</c:v>
                </c:pt>
                <c:pt idx="42">
                  <c:v>-2.96</c:v>
                </c:pt>
                <c:pt idx="43">
                  <c:v>-4.88</c:v>
                </c:pt>
                <c:pt idx="44">
                  <c:v>-6.8000000000000007</c:v>
                </c:pt>
                <c:pt idx="45">
                  <c:v>-6.64</c:v>
                </c:pt>
                <c:pt idx="46">
                  <c:v>-8.3600000000000048</c:v>
                </c:pt>
                <c:pt idx="47">
                  <c:v>-11.84</c:v>
                </c:pt>
                <c:pt idx="48">
                  <c:v>-2</c:v>
                </c:pt>
                <c:pt idx="49">
                  <c:v>-2.2399999999999998</c:v>
                </c:pt>
                <c:pt idx="50">
                  <c:v>0.91999999999999993</c:v>
                </c:pt>
              </c:numCache>
            </c:numRef>
          </c:val>
        </c:ser>
        <c:marker val="1"/>
        <c:axId val="93796608"/>
        <c:axId val="98390016"/>
      </c:lineChart>
      <c:catAx>
        <c:axId val="93796608"/>
        <c:scaling>
          <c:orientation val="minMax"/>
        </c:scaling>
        <c:axPos val="b"/>
        <c:numFmt formatCode="General" sourceLinked="1"/>
        <c:tickLblPos val="nextTo"/>
        <c:spPr>
          <a:ln w="2344">
            <a:solidFill>
              <a:schemeClr val="tx1"/>
            </a:solidFill>
            <a:prstDash val="solid"/>
          </a:ln>
        </c:spPr>
        <c:txPr>
          <a:bodyPr rot="-2700000" vert="horz"/>
          <a:lstStyle/>
          <a:p>
            <a:pPr>
              <a:defRPr sz="1038" b="1" i="0" u="none" strike="noStrike" baseline="0">
                <a:solidFill>
                  <a:schemeClr val="tx1"/>
                </a:solidFill>
                <a:latin typeface="Arial"/>
                <a:ea typeface="Arial"/>
                <a:cs typeface="Arial"/>
              </a:defRPr>
            </a:pPr>
            <a:endParaRPr lang="en-US"/>
          </a:p>
        </c:txPr>
        <c:crossAx val="98390016"/>
        <c:crosses val="autoZero"/>
        <c:auto val="1"/>
        <c:lblAlgn val="ctr"/>
        <c:lblOffset val="100"/>
        <c:tickLblSkip val="3"/>
        <c:tickMarkSkip val="1"/>
      </c:catAx>
      <c:valAx>
        <c:axId val="98390016"/>
        <c:scaling>
          <c:orientation val="minMax"/>
        </c:scaling>
        <c:axPos val="l"/>
        <c:majorGridlines>
          <c:spPr>
            <a:ln w="2344">
              <a:solidFill>
                <a:schemeClr val="tx1"/>
              </a:solidFill>
              <a:prstDash val="solid"/>
            </a:ln>
          </c:spPr>
        </c:majorGridlines>
        <c:title>
          <c:tx>
            <c:rich>
              <a:bodyPr rot="0" vert="horz"/>
              <a:lstStyle/>
              <a:p>
                <a:pPr algn="ctr">
                  <a:defRPr sz="880" b="1" i="0" u="none" strike="noStrike" baseline="0">
                    <a:solidFill>
                      <a:srgbClr val="000000"/>
                    </a:solidFill>
                    <a:latin typeface="Arial"/>
                    <a:ea typeface="Arial"/>
                    <a:cs typeface="Arial"/>
                  </a:defRPr>
                </a:pPr>
                <a:r>
                  <a:rPr lang="en-US"/>
                  <a:t>% Annual Rate</a:t>
                </a:r>
              </a:p>
            </c:rich>
          </c:tx>
          <c:layout>
            <c:manualLayout>
              <c:xMode val="edge"/>
              <c:yMode val="edge"/>
              <c:x val="4.273966620723621E-2"/>
              <c:y val="0.31717171717171738"/>
            </c:manualLayout>
          </c:layout>
          <c:spPr>
            <a:noFill/>
            <a:ln w="18756">
              <a:noFill/>
            </a:ln>
          </c:spPr>
        </c:title>
        <c:numFmt formatCode="General" sourceLinked="1"/>
        <c:tickLblPos val="nextTo"/>
        <c:spPr>
          <a:ln w="2344">
            <a:solidFill>
              <a:schemeClr val="tx1"/>
            </a:solidFill>
            <a:prstDash val="solid"/>
          </a:ln>
        </c:spPr>
        <c:txPr>
          <a:bodyPr rot="0" vert="horz"/>
          <a:lstStyle/>
          <a:p>
            <a:pPr>
              <a:defRPr sz="1733" b="1" i="0" u="none" strike="noStrike" baseline="0">
                <a:solidFill>
                  <a:schemeClr val="tx1"/>
                </a:solidFill>
                <a:latin typeface="Arial"/>
                <a:ea typeface="Arial"/>
                <a:cs typeface="Arial"/>
              </a:defRPr>
            </a:pPr>
            <a:endParaRPr lang="en-US"/>
          </a:p>
        </c:txPr>
        <c:crossAx val="93796608"/>
        <c:crosses val="autoZero"/>
        <c:crossBetween val="between"/>
      </c:valAx>
      <c:spPr>
        <a:noFill/>
        <a:ln w="9377">
          <a:solidFill>
            <a:schemeClr val="tx1"/>
          </a:solidFill>
          <a:prstDash val="solid"/>
        </a:ln>
      </c:spPr>
    </c:plotArea>
    <c:plotVisOnly val="1"/>
    <c:dispBlanksAs val="gap"/>
  </c:chart>
  <c:spPr>
    <a:noFill/>
    <a:ln>
      <a:noFill/>
    </a:ln>
  </c:spPr>
  <c:txPr>
    <a:bodyPr/>
    <a:lstStyle/>
    <a:p>
      <a:pPr>
        <a:defRPr sz="1714" b="1" i="0" u="none" strike="noStrike" baseline="0">
          <a:solidFill>
            <a:schemeClr val="tx1"/>
          </a:solidFill>
          <a:latin typeface="Arial"/>
          <a:ea typeface="Arial"/>
          <a:cs typeface="Arial"/>
        </a:defRPr>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973" b="1" i="0" u="none" strike="noStrike" baseline="0">
                <a:solidFill>
                  <a:schemeClr val="tx1"/>
                </a:solidFill>
                <a:latin typeface="Arial"/>
                <a:ea typeface="Arial"/>
                <a:cs typeface="Arial"/>
              </a:defRPr>
            </a:pPr>
            <a:r>
              <a:rPr lang="en-US"/>
              <a:t>Metro Price Changes:  12-Month Change
in Median SF Home Price</a:t>
            </a:r>
          </a:p>
        </c:rich>
      </c:tx>
      <c:layout>
        <c:manualLayout>
          <c:xMode val="edge"/>
          <c:yMode val="edge"/>
          <c:x val="0.16744733111570237"/>
          <c:y val="1.9867577528419257E-2"/>
        </c:manualLayout>
      </c:layout>
      <c:spPr>
        <a:noFill/>
        <a:ln w="11234">
          <a:noFill/>
        </a:ln>
      </c:spPr>
    </c:title>
    <c:plotArea>
      <c:layout>
        <c:manualLayout>
          <c:layoutTarget val="inner"/>
          <c:xMode val="edge"/>
          <c:yMode val="edge"/>
          <c:x val="3.4343434343434343E-2"/>
          <c:y val="0.21308411214953271"/>
          <c:w val="0.66666666666666663"/>
          <c:h val="0.68224299065420568"/>
        </c:manualLayout>
      </c:layout>
      <c:barChart>
        <c:barDir val="bar"/>
        <c:grouping val="clustered"/>
        <c:ser>
          <c:idx val="1"/>
          <c:order val="0"/>
          <c:tx>
            <c:strRef>
              <c:f>Sheet1!$A$2</c:f>
              <c:strCache>
                <c:ptCount val="1"/>
                <c:pt idx="0">
                  <c:v>12 month</c:v>
                </c:pt>
              </c:strCache>
            </c:strRef>
          </c:tx>
          <c:spPr>
            <a:solidFill>
              <a:schemeClr val="accent2"/>
            </a:solidFill>
            <a:ln w="5615">
              <a:solidFill>
                <a:schemeClr val="tx1"/>
              </a:solidFill>
              <a:prstDash val="solid"/>
            </a:ln>
          </c:spPr>
          <c:cat>
            <c:strRef>
              <c:f>Sheet1!$B$1:$N$1</c:f>
              <c:strCache>
                <c:ptCount val="13"/>
                <c:pt idx="0">
                  <c:v>Albuquerque</c:v>
                </c:pt>
                <c:pt idx="1">
                  <c:v>Boston</c:v>
                </c:pt>
                <c:pt idx="2">
                  <c:v>Chicago</c:v>
                </c:pt>
                <c:pt idx="3">
                  <c:v>Dallas</c:v>
                </c:pt>
                <c:pt idx="4">
                  <c:v>Denver</c:v>
                </c:pt>
                <c:pt idx="5">
                  <c:v>El Paso</c:v>
                </c:pt>
                <c:pt idx="6">
                  <c:v>Houston</c:v>
                </c:pt>
                <c:pt idx="7">
                  <c:v>Las Vegas</c:v>
                </c:pt>
                <c:pt idx="8">
                  <c:v>Los Angeles</c:v>
                </c:pt>
                <c:pt idx="9">
                  <c:v>Miami</c:v>
                </c:pt>
                <c:pt idx="10">
                  <c:v>New York</c:v>
                </c:pt>
                <c:pt idx="11">
                  <c:v>San Francisco</c:v>
                </c:pt>
                <c:pt idx="12">
                  <c:v>Washington</c:v>
                </c:pt>
              </c:strCache>
            </c:strRef>
          </c:cat>
          <c:val>
            <c:numRef>
              <c:f>Sheet1!$B$2:$N$2</c:f>
              <c:numCache>
                <c:formatCode>0.00%</c:formatCode>
                <c:ptCount val="13"/>
                <c:pt idx="0">
                  <c:v>-0.05</c:v>
                </c:pt>
                <c:pt idx="1">
                  <c:v>-3.500000000000001E-2</c:v>
                </c:pt>
                <c:pt idx="2">
                  <c:v>-7.9000000000000264E-2</c:v>
                </c:pt>
                <c:pt idx="3">
                  <c:v>-3.0000000000000087E-3</c:v>
                </c:pt>
                <c:pt idx="4">
                  <c:v>-1.2E-2</c:v>
                </c:pt>
                <c:pt idx="5">
                  <c:v>-2.0000000000000011E-2</c:v>
                </c:pt>
                <c:pt idx="6">
                  <c:v>8.0000000000000227E-3</c:v>
                </c:pt>
                <c:pt idx="7">
                  <c:v>-0.22500000000000001</c:v>
                </c:pt>
                <c:pt idx="8">
                  <c:v>-8.7000000000000022E-2</c:v>
                </c:pt>
                <c:pt idx="9">
                  <c:v>-0.20500000000000004</c:v>
                </c:pt>
                <c:pt idx="10">
                  <c:v>-5.6000000000000001E-2</c:v>
                </c:pt>
                <c:pt idx="11">
                  <c:v>-7.0999999999999994E-2</c:v>
                </c:pt>
                <c:pt idx="12">
                  <c:v>-5.9000000000000177E-2</c:v>
                </c:pt>
              </c:numCache>
            </c:numRef>
          </c:val>
        </c:ser>
        <c:axId val="98520448"/>
        <c:axId val="98526336"/>
      </c:barChart>
      <c:catAx>
        <c:axId val="98520448"/>
        <c:scaling>
          <c:orientation val="minMax"/>
        </c:scaling>
        <c:axPos val="l"/>
        <c:numFmt formatCode="General" sourceLinked="1"/>
        <c:tickLblPos val="high"/>
        <c:spPr>
          <a:ln w="1404">
            <a:solidFill>
              <a:schemeClr val="tx1"/>
            </a:solidFill>
            <a:prstDash val="solid"/>
          </a:ln>
        </c:spPr>
        <c:txPr>
          <a:bodyPr rot="-60000" vert="horz"/>
          <a:lstStyle/>
          <a:p>
            <a:pPr>
              <a:defRPr sz="708" b="1" i="0" u="none" strike="noStrike" baseline="0">
                <a:solidFill>
                  <a:schemeClr val="tx1"/>
                </a:solidFill>
                <a:latin typeface="Arial"/>
                <a:ea typeface="Arial"/>
                <a:cs typeface="Arial"/>
              </a:defRPr>
            </a:pPr>
            <a:endParaRPr lang="en-US"/>
          </a:p>
        </c:txPr>
        <c:crossAx val="98526336"/>
        <c:crosses val="autoZero"/>
        <c:auto val="1"/>
        <c:lblAlgn val="ctr"/>
        <c:lblOffset val="1000"/>
        <c:tickLblSkip val="1"/>
        <c:tickMarkSkip val="1"/>
      </c:catAx>
      <c:valAx>
        <c:axId val="98526336"/>
        <c:scaling>
          <c:orientation val="minMax"/>
        </c:scaling>
        <c:axPos val="b"/>
        <c:majorGridlines>
          <c:spPr>
            <a:ln w="1404">
              <a:solidFill>
                <a:schemeClr val="tx1"/>
              </a:solidFill>
              <a:prstDash val="solid"/>
            </a:ln>
          </c:spPr>
        </c:majorGridlines>
        <c:numFmt formatCode="0%" sourceLinked="0"/>
        <c:tickLblPos val="nextTo"/>
        <c:spPr>
          <a:ln w="1404">
            <a:solidFill>
              <a:schemeClr val="tx1"/>
            </a:solidFill>
            <a:prstDash val="solid"/>
          </a:ln>
        </c:spPr>
        <c:txPr>
          <a:bodyPr rot="0" vert="horz"/>
          <a:lstStyle/>
          <a:p>
            <a:pPr>
              <a:defRPr sz="796" b="1" i="0" u="none" strike="noStrike" baseline="0">
                <a:solidFill>
                  <a:schemeClr val="tx1"/>
                </a:solidFill>
                <a:latin typeface="Arial"/>
                <a:ea typeface="Arial"/>
                <a:cs typeface="Arial"/>
              </a:defRPr>
            </a:pPr>
            <a:endParaRPr lang="en-US"/>
          </a:p>
        </c:txPr>
        <c:crossAx val="98520448"/>
        <c:crosses val="autoZero"/>
        <c:crossBetween val="between"/>
      </c:valAx>
      <c:spPr>
        <a:noFill/>
        <a:ln w="5615">
          <a:solidFill>
            <a:schemeClr val="tx1"/>
          </a:solidFill>
          <a:prstDash val="solid"/>
        </a:ln>
      </c:spPr>
    </c:plotArea>
    <c:plotVisOnly val="1"/>
    <c:dispBlanksAs val="gap"/>
  </c:chart>
  <c:spPr>
    <a:noFill/>
    <a:ln>
      <a:noFill/>
    </a:ln>
  </c:spPr>
  <c:txPr>
    <a:bodyPr/>
    <a:lstStyle/>
    <a:p>
      <a:pPr>
        <a:defRPr sz="796" b="1" i="0" u="none" strike="noStrike" baseline="0">
          <a:solidFill>
            <a:schemeClr val="tx1"/>
          </a:solidFill>
          <a:latin typeface="Arial"/>
          <a:ea typeface="Arial"/>
          <a:cs typeface="Arial"/>
        </a:defRPr>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spPr>
            <a:effectLst>
              <a:outerShdw blurRad="50800" dist="50800" dir="5400000" algn="ctr" rotWithShape="0">
                <a:srgbClr val="002060"/>
              </a:outerShdw>
            </a:effectLst>
          </c:spPr>
          <c:cat>
            <c:strRef>
              <c:f>Sheet1!$A$2:$A$25</c:f>
              <c:strCache>
                <c:ptCount val="24"/>
                <c:pt idx="0">
                  <c:v>2006</c:v>
                </c:pt>
                <c:pt idx="1">
                  <c:v>2007</c:v>
                </c:pt>
                <c:pt idx="2">
                  <c:v>2008</c:v>
                </c:pt>
                <c:pt idx="4">
                  <c:v>may '08</c:v>
                </c:pt>
                <c:pt idx="5">
                  <c:v>June</c:v>
                </c:pt>
                <c:pt idx="6">
                  <c:v>July</c:v>
                </c:pt>
                <c:pt idx="7">
                  <c:v>Aug</c:v>
                </c:pt>
                <c:pt idx="8">
                  <c:v>Sept</c:v>
                </c:pt>
                <c:pt idx="9">
                  <c:v>Oct</c:v>
                </c:pt>
                <c:pt idx="10">
                  <c:v>Nov</c:v>
                </c:pt>
                <c:pt idx="11">
                  <c:v>Dec</c:v>
                </c:pt>
                <c:pt idx="12">
                  <c:v>Jan  '09</c:v>
                </c:pt>
                <c:pt idx="13">
                  <c:v>Feb</c:v>
                </c:pt>
                <c:pt idx="14">
                  <c:v>March</c:v>
                </c:pt>
                <c:pt idx="15">
                  <c:v>April</c:v>
                </c:pt>
                <c:pt idx="16">
                  <c:v>May</c:v>
                </c:pt>
                <c:pt idx="17">
                  <c:v>June</c:v>
                </c:pt>
                <c:pt idx="18">
                  <c:v>July</c:v>
                </c:pt>
                <c:pt idx="19">
                  <c:v>aug</c:v>
                </c:pt>
                <c:pt idx="20">
                  <c:v>sept</c:v>
                </c:pt>
                <c:pt idx="21">
                  <c:v>oct</c:v>
                </c:pt>
                <c:pt idx="22">
                  <c:v>nov</c:v>
                </c:pt>
                <c:pt idx="23">
                  <c:v>dec</c:v>
                </c:pt>
              </c:strCache>
            </c:strRef>
          </c:cat>
          <c:val>
            <c:numRef>
              <c:f>Sheet1!$B$2:$B$25</c:f>
              <c:numCache>
                <c:formatCode>0.000</c:formatCode>
                <c:ptCount val="24"/>
                <c:pt idx="0">
                  <c:v>6.4779999999999998</c:v>
                </c:pt>
                <c:pt idx="1">
                  <c:v>5.6519999999999975</c:v>
                </c:pt>
                <c:pt idx="2">
                  <c:v>4.9130000000000003</c:v>
                </c:pt>
                <c:pt idx="4" formatCode="0.00">
                  <c:v>4.95</c:v>
                </c:pt>
                <c:pt idx="5" formatCode="0.00">
                  <c:v>4.9000000000000004</c:v>
                </c:pt>
                <c:pt idx="6" formatCode="0.00">
                  <c:v>4.99</c:v>
                </c:pt>
                <c:pt idx="7" formatCode="0.00">
                  <c:v>4.9300000000000024</c:v>
                </c:pt>
                <c:pt idx="8" formatCode="0.00">
                  <c:v>5.0999999999999996</c:v>
                </c:pt>
                <c:pt idx="9" formatCode="0.00">
                  <c:v>4.9400000000000004</c:v>
                </c:pt>
                <c:pt idx="10" formatCode="0.00">
                  <c:v>4.54</c:v>
                </c:pt>
                <c:pt idx="11" formatCode="0.00">
                  <c:v>4.74</c:v>
                </c:pt>
                <c:pt idx="12" formatCode="0.00">
                  <c:v>4.49</c:v>
                </c:pt>
                <c:pt idx="13" formatCode="0.00">
                  <c:v>4.71</c:v>
                </c:pt>
                <c:pt idx="14" formatCode="0.00">
                  <c:v>4.55</c:v>
                </c:pt>
                <c:pt idx="15" formatCode="0.00">
                  <c:v>4.6599999999999975</c:v>
                </c:pt>
                <c:pt idx="16" formatCode="0.00">
                  <c:v>4.72</c:v>
                </c:pt>
                <c:pt idx="17" formatCode="0.00">
                  <c:v>4.8899999999999997</c:v>
                </c:pt>
                <c:pt idx="18" formatCode="0.00">
                  <c:v>5.24</c:v>
                </c:pt>
                <c:pt idx="19" formatCode="0.00">
                  <c:v>5.09</c:v>
                </c:pt>
                <c:pt idx="20">
                  <c:v>5.54</c:v>
                </c:pt>
                <c:pt idx="21">
                  <c:v>6.09</c:v>
                </c:pt>
                <c:pt idx="22">
                  <c:v>6.54</c:v>
                </c:pt>
                <c:pt idx="23">
                  <c:v>5.45</c:v>
                </c:pt>
              </c:numCache>
            </c:numRef>
          </c:val>
        </c:ser>
        <c:axId val="98556544"/>
        <c:axId val="98558336"/>
      </c:barChart>
      <c:catAx>
        <c:axId val="98556544"/>
        <c:scaling>
          <c:orientation val="minMax"/>
        </c:scaling>
        <c:axPos val="b"/>
        <c:numFmt formatCode="General" sourceLinked="1"/>
        <c:tickLblPos val="nextTo"/>
        <c:txPr>
          <a:bodyPr rot="-3420000"/>
          <a:lstStyle/>
          <a:p>
            <a:pPr>
              <a:defRPr/>
            </a:pPr>
            <a:endParaRPr lang="en-US"/>
          </a:p>
        </c:txPr>
        <c:crossAx val="98558336"/>
        <c:crosses val="autoZero"/>
        <c:auto val="1"/>
        <c:lblAlgn val="ctr"/>
        <c:lblOffset val="100"/>
        <c:tickLblSkip val="1"/>
      </c:catAx>
      <c:valAx>
        <c:axId val="98558336"/>
        <c:scaling>
          <c:orientation val="minMax"/>
          <c:max val="7"/>
          <c:min val="2"/>
        </c:scaling>
        <c:axPos val="l"/>
        <c:majorGridlines/>
        <c:numFmt formatCode="0.0" sourceLinked="0"/>
        <c:tickLblPos val="nextTo"/>
        <c:crossAx val="98556544"/>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2053900737016996E-2"/>
          <c:y val="0.15145673988224964"/>
          <c:w val="0.91306612748253957"/>
          <c:h val="0.77280568020337004"/>
        </c:manualLayout>
      </c:layout>
      <c:lineChart>
        <c:grouping val="standard"/>
        <c:ser>
          <c:idx val="0"/>
          <c:order val="0"/>
          <c:tx>
            <c:v>Gulf Coast</c:v>
          </c:tx>
          <c:spPr>
            <a:ln w="44450">
              <a:solidFill>
                <a:schemeClr val="tx2"/>
              </a:solidFill>
            </a:ln>
          </c:spPr>
          <c:marker>
            <c:symbol val="none"/>
          </c:marker>
          <c:cat>
            <c:numRef>
              <c:f>'Nonfarm Data'!$A$122:$A$241</c:f>
              <c:numCache>
                <c:formatCode>General</c:formatCode>
                <c:ptCount val="120"/>
                <c:pt idx="5">
                  <c:v>2000</c:v>
                </c:pt>
                <c:pt idx="17">
                  <c:v>2001</c:v>
                </c:pt>
                <c:pt idx="29">
                  <c:v>2002</c:v>
                </c:pt>
                <c:pt idx="41">
                  <c:v>2003</c:v>
                </c:pt>
                <c:pt idx="53">
                  <c:v>2004</c:v>
                </c:pt>
                <c:pt idx="65">
                  <c:v>2005</c:v>
                </c:pt>
                <c:pt idx="77">
                  <c:v>2006</c:v>
                </c:pt>
                <c:pt idx="89">
                  <c:v>2007</c:v>
                </c:pt>
                <c:pt idx="101">
                  <c:v>2008</c:v>
                </c:pt>
                <c:pt idx="113">
                  <c:v>2009</c:v>
                </c:pt>
              </c:numCache>
            </c:numRef>
          </c:cat>
          <c:val>
            <c:numRef>
              <c:f>'Nonfarm Data'!$M$122:$M$241</c:f>
              <c:numCache>
                <c:formatCode>General</c:formatCode>
                <c:ptCount val="120"/>
                <c:pt idx="0">
                  <c:v>100</c:v>
                </c:pt>
                <c:pt idx="1">
                  <c:v>100.79306879600206</c:v>
                </c:pt>
                <c:pt idx="2">
                  <c:v>101.49107797604498</c:v>
                </c:pt>
                <c:pt idx="3">
                  <c:v>101.70564110920991</c:v>
                </c:pt>
                <c:pt idx="4">
                  <c:v>102.3792063880062</c:v>
                </c:pt>
                <c:pt idx="5">
                  <c:v>102.58562155408895</c:v>
                </c:pt>
                <c:pt idx="6">
                  <c:v>101.39058638203105</c:v>
                </c:pt>
                <c:pt idx="7">
                  <c:v>101.84144056058014</c:v>
                </c:pt>
                <c:pt idx="8">
                  <c:v>102.64808930171925</c:v>
                </c:pt>
                <c:pt idx="9">
                  <c:v>102.57475759797923</c:v>
                </c:pt>
                <c:pt idx="10">
                  <c:v>102.96314402889824</c:v>
                </c:pt>
                <c:pt idx="11">
                  <c:v>103.65300524185885</c:v>
                </c:pt>
                <c:pt idx="12">
                  <c:v>101.84144056058014</c:v>
                </c:pt>
                <c:pt idx="13">
                  <c:v>102.60191748825336</c:v>
                </c:pt>
                <c:pt idx="14">
                  <c:v>103.20215106330973</c:v>
                </c:pt>
                <c:pt idx="15">
                  <c:v>103.1125234254055</c:v>
                </c:pt>
                <c:pt idx="16">
                  <c:v>103.48732991118729</c:v>
                </c:pt>
                <c:pt idx="17">
                  <c:v>103.53621771368033</c:v>
                </c:pt>
                <c:pt idx="18">
                  <c:v>102.24612292566351</c:v>
                </c:pt>
                <c:pt idx="19">
                  <c:v>102.75401287378789</c:v>
                </c:pt>
                <c:pt idx="20">
                  <c:v>103.17499117303549</c:v>
                </c:pt>
                <c:pt idx="21">
                  <c:v>102.96586001792554</c:v>
                </c:pt>
                <c:pt idx="22">
                  <c:v>103.22659496455636</c:v>
                </c:pt>
                <c:pt idx="23">
                  <c:v>103.28363073413185</c:v>
                </c:pt>
                <c:pt idx="24">
                  <c:v>101.48293000896278</c:v>
                </c:pt>
                <c:pt idx="25">
                  <c:v>102.07229962790952</c:v>
                </c:pt>
                <c:pt idx="26">
                  <c:v>102.52043781743089</c:v>
                </c:pt>
                <c:pt idx="27">
                  <c:v>102.59376952117125</c:v>
                </c:pt>
                <c:pt idx="28">
                  <c:v>102.95771205084333</c:v>
                </c:pt>
                <c:pt idx="29">
                  <c:v>103.03104375458321</c:v>
                </c:pt>
                <c:pt idx="30">
                  <c:v>101.66490127379885</c:v>
                </c:pt>
                <c:pt idx="31">
                  <c:v>102.14563133164931</c:v>
                </c:pt>
                <c:pt idx="32">
                  <c:v>102.6942611151851</c:v>
                </c:pt>
                <c:pt idx="33">
                  <c:v>102.58562155408885</c:v>
                </c:pt>
                <c:pt idx="34">
                  <c:v>103.01474782041878</c:v>
                </c:pt>
                <c:pt idx="35">
                  <c:v>103.20215106330973</c:v>
                </c:pt>
                <c:pt idx="36">
                  <c:v>101.47478204188045</c:v>
                </c:pt>
                <c:pt idx="37">
                  <c:v>101.9935359461148</c:v>
                </c:pt>
                <c:pt idx="38">
                  <c:v>102.29501072815665</c:v>
                </c:pt>
                <c:pt idx="39">
                  <c:v>102.48512996007517</c:v>
                </c:pt>
                <c:pt idx="40">
                  <c:v>102.70784106032212</c:v>
                </c:pt>
                <c:pt idx="41">
                  <c:v>102.63994133463679</c:v>
                </c:pt>
                <c:pt idx="42">
                  <c:v>101.42589423938729</c:v>
                </c:pt>
                <c:pt idx="43">
                  <c:v>101.76810885684012</c:v>
                </c:pt>
                <c:pt idx="44">
                  <c:v>102.37377440995125</c:v>
                </c:pt>
                <c:pt idx="45">
                  <c:v>102.47155001493793</c:v>
                </c:pt>
                <c:pt idx="46">
                  <c:v>102.66710122491106</c:v>
                </c:pt>
                <c:pt idx="47">
                  <c:v>103.01474782041878</c:v>
                </c:pt>
                <c:pt idx="48">
                  <c:v>101.48564599799019</c:v>
                </c:pt>
                <c:pt idx="49">
                  <c:v>102.03155979249846</c:v>
                </c:pt>
                <c:pt idx="50">
                  <c:v>102.68611314810289</c:v>
                </c:pt>
                <c:pt idx="51">
                  <c:v>102.9522800727884</c:v>
                </c:pt>
                <c:pt idx="52">
                  <c:v>102.93055216056928</c:v>
                </c:pt>
                <c:pt idx="53">
                  <c:v>103.07449957902168</c:v>
                </c:pt>
                <c:pt idx="54">
                  <c:v>102.24883891469064</c:v>
                </c:pt>
                <c:pt idx="55">
                  <c:v>102.49327792715719</c:v>
                </c:pt>
                <c:pt idx="56">
                  <c:v>102.78388875308923</c:v>
                </c:pt>
                <c:pt idx="57">
                  <c:v>103.15597924984385</c:v>
                </c:pt>
                <c:pt idx="58">
                  <c:v>103.73448491268084</c:v>
                </c:pt>
                <c:pt idx="59">
                  <c:v>104.11200738749005</c:v>
                </c:pt>
                <c:pt idx="60">
                  <c:v>102.49599391618455</c:v>
                </c:pt>
                <c:pt idx="61">
                  <c:v>103.08264754610381</c:v>
                </c:pt>
                <c:pt idx="62">
                  <c:v>103.94904804584601</c:v>
                </c:pt>
                <c:pt idx="63">
                  <c:v>104.63619326977931</c:v>
                </c:pt>
                <c:pt idx="64">
                  <c:v>104.84532442488934</c:v>
                </c:pt>
                <c:pt idx="65">
                  <c:v>105.01643173361578</c:v>
                </c:pt>
                <c:pt idx="66">
                  <c:v>104.35916238898395</c:v>
                </c:pt>
                <c:pt idx="67">
                  <c:v>104.77470871017668</c:v>
                </c:pt>
                <c:pt idx="68">
                  <c:v>101.87946440696381</c:v>
                </c:pt>
                <c:pt idx="69">
                  <c:v>100.45900214563135</c:v>
                </c:pt>
                <c:pt idx="70">
                  <c:v>101.84958852766235</c:v>
                </c:pt>
                <c:pt idx="71">
                  <c:v>102.76759281892501</c:v>
                </c:pt>
                <c:pt idx="72">
                  <c:v>101.18145522692085</c:v>
                </c:pt>
                <c:pt idx="73">
                  <c:v>102.30315869523889</c:v>
                </c:pt>
                <c:pt idx="74">
                  <c:v>103.57695754909145</c:v>
                </c:pt>
                <c:pt idx="75">
                  <c:v>103.62584535158445</c:v>
                </c:pt>
                <c:pt idx="76">
                  <c:v>104.386322279258</c:v>
                </c:pt>
                <c:pt idx="77">
                  <c:v>104.79372063336866</c:v>
                </c:pt>
                <c:pt idx="78">
                  <c:v>103.96262799098299</c:v>
                </c:pt>
                <c:pt idx="79">
                  <c:v>104.81001656753308</c:v>
                </c:pt>
                <c:pt idx="80">
                  <c:v>105.77962465031663</c:v>
                </c:pt>
                <c:pt idx="81">
                  <c:v>106.18973899345413</c:v>
                </c:pt>
                <c:pt idx="82">
                  <c:v>107.0914473505526</c:v>
                </c:pt>
                <c:pt idx="83">
                  <c:v>107.88723213558205</c:v>
                </c:pt>
                <c:pt idx="84">
                  <c:v>106.05393954208412</c:v>
                </c:pt>
                <c:pt idx="85">
                  <c:v>107.10502729568958</c:v>
                </c:pt>
                <c:pt idx="86">
                  <c:v>108.19957087373349</c:v>
                </c:pt>
                <c:pt idx="87">
                  <c:v>108.17784296151432</c:v>
                </c:pt>
                <c:pt idx="88">
                  <c:v>108.87042016350243</c:v>
                </c:pt>
                <c:pt idx="89">
                  <c:v>109.47065373855891</c:v>
                </c:pt>
                <c:pt idx="90">
                  <c:v>108.50919362285779</c:v>
                </c:pt>
                <c:pt idx="91">
                  <c:v>109.01436758195497</c:v>
                </c:pt>
                <c:pt idx="92">
                  <c:v>109.50596159591522</c:v>
                </c:pt>
                <c:pt idx="93">
                  <c:v>110.28001846872539</c:v>
                </c:pt>
                <c:pt idx="94">
                  <c:v>111.07308726472745</c:v>
                </c:pt>
                <c:pt idx="95">
                  <c:v>111.6054211140985</c:v>
                </c:pt>
                <c:pt idx="96">
                  <c:v>109.44349384828487</c:v>
                </c:pt>
                <c:pt idx="97">
                  <c:v>110.48643363480812</c:v>
                </c:pt>
                <c:pt idx="98">
                  <c:v>111.0323474293164</c:v>
                </c:pt>
                <c:pt idx="99">
                  <c:v>111.25234254053599</c:v>
                </c:pt>
                <c:pt idx="100">
                  <c:v>111.61900105923573</c:v>
                </c:pt>
                <c:pt idx="101">
                  <c:v>111.90417990711335</c:v>
                </c:pt>
                <c:pt idx="102">
                  <c:v>110.98074363779571</c:v>
                </c:pt>
                <c:pt idx="103">
                  <c:v>111.49949754202981</c:v>
                </c:pt>
                <c:pt idx="104">
                  <c:v>110.59507319590428</c:v>
                </c:pt>
                <c:pt idx="105">
                  <c:v>111.50221353105736</c:v>
                </c:pt>
                <c:pt idx="106">
                  <c:v>112.03726336945613</c:v>
                </c:pt>
                <c:pt idx="107">
                  <c:v>112.20293870012765</c:v>
                </c:pt>
                <c:pt idx="108">
                  <c:v>110.16051495151962</c:v>
                </c:pt>
                <c:pt idx="109">
                  <c:v>110.15779896249204</c:v>
                </c:pt>
                <c:pt idx="110">
                  <c:v>110.34791819441051</c:v>
                </c:pt>
                <c:pt idx="111">
                  <c:v>109.63904505825798</c:v>
                </c:pt>
                <c:pt idx="112">
                  <c:v>109.47608571661357</c:v>
                </c:pt>
                <c:pt idx="113">
                  <c:v>109.19905483581849</c:v>
                </c:pt>
                <c:pt idx="114">
                  <c:v>108.20228686276094</c:v>
                </c:pt>
                <c:pt idx="115">
                  <c:v>107.86822021239033</c:v>
                </c:pt>
                <c:pt idx="116">
                  <c:v>108.10994323582935</c:v>
                </c:pt>
                <c:pt idx="117">
                  <c:v>108.4114180178712</c:v>
                </c:pt>
                <c:pt idx="118">
                  <c:v>108.71289279991309</c:v>
                </c:pt>
                <c:pt idx="119">
                  <c:v>108.74276867921456</c:v>
                </c:pt>
              </c:numCache>
            </c:numRef>
          </c:val>
        </c:ser>
        <c:ser>
          <c:idx val="1"/>
          <c:order val="1"/>
          <c:tx>
            <c:v>Inland</c:v>
          </c:tx>
          <c:spPr>
            <a:ln w="44450">
              <a:solidFill>
                <a:srgbClr val="C00000"/>
              </a:solidFill>
            </a:ln>
          </c:spPr>
          <c:marker>
            <c:symbol val="none"/>
          </c:marker>
          <c:cat>
            <c:numRef>
              <c:f>'Nonfarm Data'!$A$122:$A$241</c:f>
              <c:numCache>
                <c:formatCode>General</c:formatCode>
                <c:ptCount val="120"/>
                <c:pt idx="5">
                  <c:v>2000</c:v>
                </c:pt>
                <c:pt idx="17">
                  <c:v>2001</c:v>
                </c:pt>
                <c:pt idx="29">
                  <c:v>2002</c:v>
                </c:pt>
                <c:pt idx="41">
                  <c:v>2003</c:v>
                </c:pt>
                <c:pt idx="53">
                  <c:v>2004</c:v>
                </c:pt>
                <c:pt idx="65">
                  <c:v>2005</c:v>
                </c:pt>
                <c:pt idx="77">
                  <c:v>2006</c:v>
                </c:pt>
                <c:pt idx="89">
                  <c:v>2007</c:v>
                </c:pt>
                <c:pt idx="101">
                  <c:v>2008</c:v>
                </c:pt>
                <c:pt idx="113">
                  <c:v>2009</c:v>
                </c:pt>
              </c:numCache>
            </c:numRef>
          </c:cat>
          <c:val>
            <c:numRef>
              <c:f>'Nonfarm Data'!$AD$122:$AD$241</c:f>
              <c:numCache>
                <c:formatCode>General</c:formatCode>
                <c:ptCount val="120"/>
                <c:pt idx="0">
                  <c:v>100</c:v>
                </c:pt>
                <c:pt idx="1">
                  <c:v>100.85374907201174</c:v>
                </c:pt>
                <c:pt idx="2">
                  <c:v>101.77709725315515</c:v>
                </c:pt>
                <c:pt idx="3">
                  <c:v>102.27821083890115</c:v>
                </c:pt>
                <c:pt idx="4">
                  <c:v>103.01596139569411</c:v>
                </c:pt>
                <c:pt idx="5">
                  <c:v>103.54723459539741</c:v>
                </c:pt>
                <c:pt idx="6">
                  <c:v>102.772364513734</c:v>
                </c:pt>
                <c:pt idx="7">
                  <c:v>103.49619524870096</c:v>
                </c:pt>
                <c:pt idx="8">
                  <c:v>104.02282850779498</c:v>
                </c:pt>
                <c:pt idx="9">
                  <c:v>104.28266518188569</c:v>
                </c:pt>
                <c:pt idx="10">
                  <c:v>104.67706013363009</c:v>
                </c:pt>
                <c:pt idx="11">
                  <c:v>105.09001484780991</c:v>
                </c:pt>
                <c:pt idx="12">
                  <c:v>102.88372308834452</c:v>
                </c:pt>
                <c:pt idx="13">
                  <c:v>103.50315515961397</c:v>
                </c:pt>
                <c:pt idx="14">
                  <c:v>104.12026726057908</c:v>
                </c:pt>
                <c:pt idx="15">
                  <c:v>104.09706755753527</c:v>
                </c:pt>
                <c:pt idx="16">
                  <c:v>104.18290645879731</c:v>
                </c:pt>
                <c:pt idx="17">
                  <c:v>104.29890497401632</c:v>
                </c:pt>
                <c:pt idx="18">
                  <c:v>102.93012249443221</c:v>
                </c:pt>
                <c:pt idx="19">
                  <c:v>103.4776354862659</c:v>
                </c:pt>
                <c:pt idx="20">
                  <c:v>103.40803637713424</c:v>
                </c:pt>
                <c:pt idx="21">
                  <c:v>102.81644394951765</c:v>
                </c:pt>
                <c:pt idx="22">
                  <c:v>102.77004454342966</c:v>
                </c:pt>
                <c:pt idx="23">
                  <c:v>102.63084632516704</c:v>
                </c:pt>
                <c:pt idx="24">
                  <c:v>100.51735337787674</c:v>
                </c:pt>
                <c:pt idx="25">
                  <c:v>100.98134743875278</c:v>
                </c:pt>
                <c:pt idx="26">
                  <c:v>101.57061989606535</c:v>
                </c:pt>
                <c:pt idx="27">
                  <c:v>101.72141796585009</c:v>
                </c:pt>
                <c:pt idx="28">
                  <c:v>102.06245360059391</c:v>
                </c:pt>
                <c:pt idx="29">
                  <c:v>101.78869710467708</c:v>
                </c:pt>
                <c:pt idx="30">
                  <c:v>100.76559020044546</c:v>
                </c:pt>
                <c:pt idx="31">
                  <c:v>101.34558277654035</c:v>
                </c:pt>
                <c:pt idx="32">
                  <c:v>101.65645879732735</c:v>
                </c:pt>
                <c:pt idx="33">
                  <c:v>101.42678173719359</c:v>
                </c:pt>
                <c:pt idx="34">
                  <c:v>101.77477728285062</c:v>
                </c:pt>
                <c:pt idx="35">
                  <c:v>101.79797698589459</c:v>
                </c:pt>
                <c:pt idx="36">
                  <c:v>99.515126206384508</c:v>
                </c:pt>
                <c:pt idx="37">
                  <c:v>99.932720861172996</c:v>
                </c:pt>
                <c:pt idx="38">
                  <c:v>100.19023756495918</c:v>
                </c:pt>
                <c:pt idx="39">
                  <c:v>100.39439495174464</c:v>
                </c:pt>
                <c:pt idx="40">
                  <c:v>100.57767260579067</c:v>
                </c:pt>
                <c:pt idx="41">
                  <c:v>100.36887527839635</c:v>
                </c:pt>
                <c:pt idx="42">
                  <c:v>99.600965107646559</c:v>
                </c:pt>
                <c:pt idx="43">
                  <c:v>100.09279881217503</c:v>
                </c:pt>
                <c:pt idx="44">
                  <c:v>100.66119153674828</c:v>
                </c:pt>
                <c:pt idx="45">
                  <c:v>100.86998886414253</c:v>
                </c:pt>
                <c:pt idx="46">
                  <c:v>101.18550482553825</c:v>
                </c:pt>
                <c:pt idx="47">
                  <c:v>101.38270230141036</c:v>
                </c:pt>
                <c:pt idx="48">
                  <c:v>99.447847067557532</c:v>
                </c:pt>
                <c:pt idx="49">
                  <c:v>100.14615812917596</c:v>
                </c:pt>
                <c:pt idx="50">
                  <c:v>100.91406829992589</c:v>
                </c:pt>
                <c:pt idx="51">
                  <c:v>101.55902004454344</c:v>
                </c:pt>
                <c:pt idx="52">
                  <c:v>101.85133630289513</c:v>
                </c:pt>
                <c:pt idx="53">
                  <c:v>101.70285820341479</c:v>
                </c:pt>
                <c:pt idx="54">
                  <c:v>101.40358203414995</c:v>
                </c:pt>
                <c:pt idx="55">
                  <c:v>101.94645508537515</c:v>
                </c:pt>
                <c:pt idx="56">
                  <c:v>102.43364884929474</c:v>
                </c:pt>
                <c:pt idx="57">
                  <c:v>103.02060133630285</c:v>
                </c:pt>
                <c:pt idx="58">
                  <c:v>103.40339643652551</c:v>
                </c:pt>
                <c:pt idx="59">
                  <c:v>103.73283221974758</c:v>
                </c:pt>
                <c:pt idx="60">
                  <c:v>101.62165924276168</c:v>
                </c:pt>
                <c:pt idx="61">
                  <c:v>102.42204899777281</c:v>
                </c:pt>
                <c:pt idx="62">
                  <c:v>103.16907943578325</c:v>
                </c:pt>
                <c:pt idx="63">
                  <c:v>104.02282850779498</c:v>
                </c:pt>
                <c:pt idx="64">
                  <c:v>104.37546399406088</c:v>
                </c:pt>
                <c:pt idx="65">
                  <c:v>104.37778396436529</c:v>
                </c:pt>
                <c:pt idx="66">
                  <c:v>104.19914625092797</c:v>
                </c:pt>
                <c:pt idx="67">
                  <c:v>104.7164996288049</c:v>
                </c:pt>
                <c:pt idx="68">
                  <c:v>105.57952858203403</c:v>
                </c:pt>
                <c:pt idx="69">
                  <c:v>105.75120638455826</c:v>
                </c:pt>
                <c:pt idx="70">
                  <c:v>106.50287676317744</c:v>
                </c:pt>
                <c:pt idx="71">
                  <c:v>106.73487379361546</c:v>
                </c:pt>
                <c:pt idx="72">
                  <c:v>104.88817743132876</c:v>
                </c:pt>
                <c:pt idx="73">
                  <c:v>105.79064587973276</c:v>
                </c:pt>
                <c:pt idx="74">
                  <c:v>106.59799554565717</c:v>
                </c:pt>
                <c:pt idx="75">
                  <c:v>107.12926874536006</c:v>
                </c:pt>
                <c:pt idx="76">
                  <c:v>107.70230141054176</c:v>
                </c:pt>
                <c:pt idx="77">
                  <c:v>108.01781737193772</c:v>
                </c:pt>
                <c:pt idx="78">
                  <c:v>107.02255011135844</c:v>
                </c:pt>
                <c:pt idx="79">
                  <c:v>107.92269858945807</c:v>
                </c:pt>
                <c:pt idx="80">
                  <c:v>108.82284706755733</c:v>
                </c:pt>
                <c:pt idx="81">
                  <c:v>108.97132516703789</c:v>
                </c:pt>
                <c:pt idx="82">
                  <c:v>109.78331477357091</c:v>
                </c:pt>
                <c:pt idx="83">
                  <c:v>110.22178916109877</c:v>
                </c:pt>
                <c:pt idx="84">
                  <c:v>107.83685968819611</c:v>
                </c:pt>
                <c:pt idx="85">
                  <c:v>109.06412397921335</c:v>
                </c:pt>
                <c:pt idx="86">
                  <c:v>110.15451002227168</c:v>
                </c:pt>
                <c:pt idx="87">
                  <c:v>110.4120267260579</c:v>
                </c:pt>
                <c:pt idx="88">
                  <c:v>110.92474016332588</c:v>
                </c:pt>
                <c:pt idx="89">
                  <c:v>111.26809576837422</c:v>
                </c:pt>
                <c:pt idx="90">
                  <c:v>110.40970675575348</c:v>
                </c:pt>
                <c:pt idx="91">
                  <c:v>111.09641796585002</c:v>
                </c:pt>
                <c:pt idx="92">
                  <c:v>111.71121009651088</c:v>
                </c:pt>
                <c:pt idx="93">
                  <c:v>112.20536377134387</c:v>
                </c:pt>
                <c:pt idx="94">
                  <c:v>112.93615441722349</c:v>
                </c:pt>
                <c:pt idx="95">
                  <c:v>113.20759094283596</c:v>
                </c:pt>
                <c:pt idx="96">
                  <c:v>111.14049740163327</c:v>
                </c:pt>
                <c:pt idx="97">
                  <c:v>112.13344469190802</c:v>
                </c:pt>
                <c:pt idx="98">
                  <c:v>112.55103934669627</c:v>
                </c:pt>
                <c:pt idx="99">
                  <c:v>112.95471417965854</c:v>
                </c:pt>
                <c:pt idx="100">
                  <c:v>113.50222717149218</c:v>
                </c:pt>
                <c:pt idx="101">
                  <c:v>113.43030809205629</c:v>
                </c:pt>
                <c:pt idx="102">
                  <c:v>112.48840014847808</c:v>
                </c:pt>
                <c:pt idx="103">
                  <c:v>112.90831477357091</c:v>
                </c:pt>
                <c:pt idx="104">
                  <c:v>113.07303266518178</c:v>
                </c:pt>
                <c:pt idx="105">
                  <c:v>113.36998886414253</c:v>
                </c:pt>
                <c:pt idx="106">
                  <c:v>113.62286562731998</c:v>
                </c:pt>
                <c:pt idx="107">
                  <c:v>113.68318485523385</c:v>
                </c:pt>
                <c:pt idx="108">
                  <c:v>111.21705642167802</c:v>
                </c:pt>
                <c:pt idx="109">
                  <c:v>111.42585374907217</c:v>
                </c:pt>
                <c:pt idx="110">
                  <c:v>111.65321083890116</c:v>
                </c:pt>
                <c:pt idx="111">
                  <c:v>111.67177060133635</c:v>
                </c:pt>
                <c:pt idx="112">
                  <c:v>111.87128804751298</c:v>
                </c:pt>
                <c:pt idx="113">
                  <c:v>111.47689309576839</c:v>
                </c:pt>
                <c:pt idx="114">
                  <c:v>110.86210096510776</c:v>
                </c:pt>
                <c:pt idx="115">
                  <c:v>110.74842242019302</c:v>
                </c:pt>
                <c:pt idx="116">
                  <c:v>110.90386043058648</c:v>
                </c:pt>
                <c:pt idx="117">
                  <c:v>111.44209354120287</c:v>
                </c:pt>
                <c:pt idx="118">
                  <c:v>111.84344840386045</c:v>
                </c:pt>
                <c:pt idx="119">
                  <c:v>111.94320712694876</c:v>
                </c:pt>
              </c:numCache>
            </c:numRef>
          </c:val>
        </c:ser>
        <c:marker val="1"/>
        <c:axId val="64356352"/>
        <c:axId val="64357888"/>
      </c:lineChart>
      <c:catAx>
        <c:axId val="64356352"/>
        <c:scaling>
          <c:orientation val="minMax"/>
        </c:scaling>
        <c:axPos val="b"/>
        <c:numFmt formatCode="General" sourceLinked="1"/>
        <c:tickLblPos val="nextTo"/>
        <c:txPr>
          <a:bodyPr rot="0" vert="horz"/>
          <a:lstStyle/>
          <a:p>
            <a:pPr>
              <a:defRPr lang="es-MX" sz="1200" b="1"/>
            </a:pPr>
            <a:endParaRPr lang="en-US"/>
          </a:p>
        </c:txPr>
        <c:crossAx val="64357888"/>
        <c:crosses val="autoZero"/>
        <c:auto val="1"/>
        <c:lblAlgn val="ctr"/>
        <c:lblOffset val="100"/>
        <c:tickLblSkip val="1"/>
        <c:tickMarkSkip val="12"/>
      </c:catAx>
      <c:valAx>
        <c:axId val="64357888"/>
        <c:scaling>
          <c:orientation val="minMax"/>
          <c:max val="115"/>
          <c:min val="95"/>
        </c:scaling>
        <c:axPos val="l"/>
        <c:majorGridlines/>
        <c:numFmt formatCode="General" sourceLinked="1"/>
        <c:tickLblPos val="nextTo"/>
        <c:txPr>
          <a:bodyPr/>
          <a:lstStyle/>
          <a:p>
            <a:pPr>
              <a:defRPr lang="es-MX" sz="1200" b="1"/>
            </a:pPr>
            <a:endParaRPr lang="en-US"/>
          </a:p>
        </c:txPr>
        <c:crossAx val="64356352"/>
        <c:crosses val="autoZero"/>
        <c:crossBetween val="between"/>
        <c:majorUnit val="5"/>
      </c:valAx>
    </c:plotArea>
    <c:plotVisOnly val="1"/>
  </c:chart>
  <c:externalData r:id="rId1"/>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1"/>
          <c:order val="0"/>
          <c:tx>
            <c:strRef>
              <c:f>Sheet1!$B$1</c:f>
              <c:strCache>
                <c:ptCount val="1"/>
                <c:pt idx="0">
                  <c:v>Permits</c:v>
                </c:pt>
              </c:strCache>
            </c:strRef>
          </c:tx>
          <c:spPr>
            <a:ln w="57150">
              <a:solidFill>
                <a:srgbClr val="FF0000"/>
              </a:solidFill>
            </a:ln>
          </c:spPr>
          <c:marker>
            <c:symbol val="none"/>
          </c:marker>
          <c:val>
            <c:numRef>
              <c:f>Sheet1!$B$2:$B$125</c:f>
              <c:numCache>
                <c:formatCode>0</c:formatCode>
                <c:ptCount val="124"/>
                <c:pt idx="0">
                  <c:v>1276</c:v>
                </c:pt>
                <c:pt idx="1">
                  <c:v>1243</c:v>
                </c:pt>
                <c:pt idx="2">
                  <c:v>1198</c:v>
                </c:pt>
                <c:pt idx="3">
                  <c:v>1208</c:v>
                </c:pt>
                <c:pt idx="4">
                  <c:v>1233</c:v>
                </c:pt>
                <c:pt idx="5">
                  <c:v>1257</c:v>
                </c:pt>
                <c:pt idx="6">
                  <c:v>1277</c:v>
                </c:pt>
                <c:pt idx="7">
                  <c:v>1241</c:v>
                </c:pt>
                <c:pt idx="8">
                  <c:v>1253</c:v>
                </c:pt>
                <c:pt idx="9">
                  <c:v>1192</c:v>
                </c:pt>
                <c:pt idx="10">
                  <c:v>1182</c:v>
                </c:pt>
                <c:pt idx="11">
                  <c:v>1156</c:v>
                </c:pt>
                <c:pt idx="12">
                  <c:v>1152</c:v>
                </c:pt>
                <c:pt idx="13">
                  <c:v>1173</c:v>
                </c:pt>
                <c:pt idx="14">
                  <c:v>1189</c:v>
                </c:pt>
                <c:pt idx="15">
                  <c:v>1224</c:v>
                </c:pt>
                <c:pt idx="16">
                  <c:v>1208</c:v>
                </c:pt>
                <c:pt idx="17">
                  <c:v>1180</c:v>
                </c:pt>
                <c:pt idx="18">
                  <c:v>1251</c:v>
                </c:pt>
                <c:pt idx="19">
                  <c:v>1242</c:v>
                </c:pt>
                <c:pt idx="20">
                  <c:v>1232</c:v>
                </c:pt>
                <c:pt idx="21">
                  <c:v>1259</c:v>
                </c:pt>
                <c:pt idx="22">
                  <c:v>1240</c:v>
                </c:pt>
                <c:pt idx="23">
                  <c:v>1252</c:v>
                </c:pt>
                <c:pt idx="24">
                  <c:v>1235</c:v>
                </c:pt>
                <c:pt idx="25">
                  <c:v>1241</c:v>
                </c:pt>
                <c:pt idx="26">
                  <c:v>1192</c:v>
                </c:pt>
                <c:pt idx="27">
                  <c:v>1185</c:v>
                </c:pt>
                <c:pt idx="28">
                  <c:v>1229</c:v>
                </c:pt>
                <c:pt idx="29">
                  <c:v>1251</c:v>
                </c:pt>
                <c:pt idx="30">
                  <c:v>1285</c:v>
                </c:pt>
                <c:pt idx="31">
                  <c:v>1401</c:v>
                </c:pt>
                <c:pt idx="32">
                  <c:v>1289</c:v>
                </c:pt>
                <c:pt idx="33">
                  <c:v>1285</c:v>
                </c:pt>
                <c:pt idx="34">
                  <c:v>1289</c:v>
                </c:pt>
                <c:pt idx="35">
                  <c:v>1314</c:v>
                </c:pt>
                <c:pt idx="36">
                  <c:v>1307</c:v>
                </c:pt>
                <c:pt idx="37">
                  <c:v>1317</c:v>
                </c:pt>
                <c:pt idx="38">
                  <c:v>1366</c:v>
                </c:pt>
                <c:pt idx="39">
                  <c:v>1382</c:v>
                </c:pt>
                <c:pt idx="40">
                  <c:v>1382</c:v>
                </c:pt>
                <c:pt idx="41">
                  <c:v>1409</c:v>
                </c:pt>
                <c:pt idx="42">
                  <c:v>1416</c:v>
                </c:pt>
                <c:pt idx="43">
                  <c:v>1357</c:v>
                </c:pt>
                <c:pt idx="44">
                  <c:v>1359</c:v>
                </c:pt>
                <c:pt idx="45">
                  <c:v>1391</c:v>
                </c:pt>
                <c:pt idx="46">
                  <c:v>1389</c:v>
                </c:pt>
                <c:pt idx="47">
                  <c:v>1461</c:v>
                </c:pt>
                <c:pt idx="48">
                  <c:v>1478</c:v>
                </c:pt>
                <c:pt idx="49">
                  <c:v>1521</c:v>
                </c:pt>
                <c:pt idx="50">
                  <c:v>1533</c:v>
                </c:pt>
                <c:pt idx="51">
                  <c:v>1566</c:v>
                </c:pt>
                <c:pt idx="52">
                  <c:v>1513</c:v>
                </c:pt>
                <c:pt idx="53">
                  <c:v>1549</c:v>
                </c:pt>
                <c:pt idx="54">
                  <c:v>1539</c:v>
                </c:pt>
                <c:pt idx="55">
                  <c:v>1564</c:v>
                </c:pt>
                <c:pt idx="56">
                  <c:v>1648</c:v>
                </c:pt>
                <c:pt idx="57">
                  <c:v>1617</c:v>
                </c:pt>
                <c:pt idx="58">
                  <c:v>1675</c:v>
                </c:pt>
                <c:pt idx="59">
                  <c:v>1615</c:v>
                </c:pt>
                <c:pt idx="60">
                  <c:v>1620</c:v>
                </c:pt>
                <c:pt idx="61">
                  <c:v>1609</c:v>
                </c:pt>
                <c:pt idx="62">
                  <c:v>1586</c:v>
                </c:pt>
                <c:pt idx="63">
                  <c:v>1593</c:v>
                </c:pt>
                <c:pt idx="64">
                  <c:v>1572</c:v>
                </c:pt>
                <c:pt idx="65">
                  <c:v>1613</c:v>
                </c:pt>
                <c:pt idx="66">
                  <c:v>1654</c:v>
                </c:pt>
                <c:pt idx="67">
                  <c:v>1630</c:v>
                </c:pt>
                <c:pt idx="68">
                  <c:v>1580</c:v>
                </c:pt>
                <c:pt idx="69">
                  <c:v>1654</c:v>
                </c:pt>
                <c:pt idx="70">
                  <c:v>1644</c:v>
                </c:pt>
                <c:pt idx="71">
                  <c:v>1683</c:v>
                </c:pt>
                <c:pt idx="72">
                  <c:v>1722</c:v>
                </c:pt>
                <c:pt idx="73">
                  <c:v>1716</c:v>
                </c:pt>
                <c:pt idx="74">
                  <c:v>1798</c:v>
                </c:pt>
                <c:pt idx="75">
                  <c:v>1742</c:v>
                </c:pt>
                <c:pt idx="76">
                  <c:v>1730</c:v>
                </c:pt>
                <c:pt idx="77">
                  <c:v>1661</c:v>
                </c:pt>
                <c:pt idx="78">
                  <c:v>1689</c:v>
                </c:pt>
                <c:pt idx="79">
                  <c:v>1643</c:v>
                </c:pt>
                <c:pt idx="80">
                  <c:v>1551</c:v>
                </c:pt>
                <c:pt idx="81">
                  <c:v>1496</c:v>
                </c:pt>
                <c:pt idx="82">
                  <c:v>1450</c:v>
                </c:pt>
                <c:pt idx="83">
                  <c:v>1393</c:v>
                </c:pt>
                <c:pt idx="84">
                  <c:v>1307</c:v>
                </c:pt>
                <c:pt idx="85">
                  <c:v>1282</c:v>
                </c:pt>
                <c:pt idx="86">
                  <c:v>1218</c:v>
                </c:pt>
                <c:pt idx="87">
                  <c:v>1175</c:v>
                </c:pt>
                <c:pt idx="88">
                  <c:v>1163</c:v>
                </c:pt>
                <c:pt idx="89">
                  <c:v>1198</c:v>
                </c:pt>
                <c:pt idx="90">
                  <c:v>1174</c:v>
                </c:pt>
                <c:pt idx="91">
                  <c:v>1136</c:v>
                </c:pt>
                <c:pt idx="92">
                  <c:v>1147</c:v>
                </c:pt>
                <c:pt idx="93">
                  <c:v>1058</c:v>
                </c:pt>
                <c:pt idx="94">
                  <c:v>1042</c:v>
                </c:pt>
                <c:pt idx="95">
                  <c:v>995</c:v>
                </c:pt>
                <c:pt idx="96">
                  <c:v>978</c:v>
                </c:pt>
                <c:pt idx="97">
                  <c:v>916</c:v>
                </c:pt>
                <c:pt idx="98">
                  <c:v>855</c:v>
                </c:pt>
                <c:pt idx="99">
                  <c:v>821</c:v>
                </c:pt>
                <c:pt idx="100">
                  <c:v>795</c:v>
                </c:pt>
                <c:pt idx="101" formatCode="#,##0">
                  <c:v>742</c:v>
                </c:pt>
                <c:pt idx="102" formatCode="#,##0">
                  <c:v>711</c:v>
                </c:pt>
                <c:pt idx="103" formatCode="#,##0">
                  <c:v>665</c:v>
                </c:pt>
                <c:pt idx="104" formatCode="#,##0">
                  <c:v>634</c:v>
                </c:pt>
                <c:pt idx="105" formatCode="#,##0">
                  <c:v>647</c:v>
                </c:pt>
                <c:pt idx="106" formatCode="#,##0">
                  <c:v>629</c:v>
                </c:pt>
                <c:pt idx="107" formatCode="#,##0">
                  <c:v>605</c:v>
                </c:pt>
                <c:pt idx="108" formatCode="#,##0">
                  <c:v>575</c:v>
                </c:pt>
                <c:pt idx="109" formatCode="#,##0">
                  <c:v>548</c:v>
                </c:pt>
                <c:pt idx="110" formatCode="#,##0">
                  <c:v>529</c:v>
                </c:pt>
                <c:pt idx="111" formatCode="#,##0">
                  <c:v>470</c:v>
                </c:pt>
                <c:pt idx="112" formatCode="#,##0">
                  <c:v>422</c:v>
                </c:pt>
                <c:pt idx="113" formatCode="#,##0">
                  <c:v>370</c:v>
                </c:pt>
                <c:pt idx="114" formatCode="#,##0">
                  <c:v>342</c:v>
                </c:pt>
                <c:pt idx="115" formatCode="#,##0">
                  <c:v>381</c:v>
                </c:pt>
                <c:pt idx="116" formatCode="#,##0">
                  <c:v>360</c:v>
                </c:pt>
                <c:pt idx="117" formatCode="#,##0">
                  <c:v>378</c:v>
                </c:pt>
                <c:pt idx="118" formatCode="#,##0">
                  <c:v>406</c:v>
                </c:pt>
                <c:pt idx="119" formatCode="#,##0">
                  <c:v>433</c:v>
                </c:pt>
                <c:pt idx="120" formatCode="General">
                  <c:v>463</c:v>
                </c:pt>
                <c:pt idx="121" formatCode="General">
                  <c:v>464</c:v>
                </c:pt>
                <c:pt idx="122" formatCode="General">
                  <c:v>452</c:v>
                </c:pt>
                <c:pt idx="123" formatCode="General">
                  <c:v>449</c:v>
                </c:pt>
              </c:numCache>
            </c:numRef>
          </c:val>
        </c:ser>
        <c:ser>
          <c:idx val="2"/>
          <c:order val="1"/>
          <c:tx>
            <c:strRef>
              <c:f>Sheet1!$C$1</c:f>
              <c:strCache>
                <c:ptCount val="1"/>
                <c:pt idx="0">
                  <c:v>Starts</c:v>
                </c:pt>
              </c:strCache>
            </c:strRef>
          </c:tx>
          <c:spPr>
            <a:ln w="66675">
              <a:solidFill>
                <a:schemeClr val="tx2"/>
              </a:solidFill>
            </a:ln>
          </c:spPr>
          <c:marker>
            <c:symbol val="none"/>
          </c:marker>
          <c:val>
            <c:numRef>
              <c:f>Sheet1!$C$2:$C$125</c:f>
              <c:numCache>
                <c:formatCode>0</c:formatCode>
                <c:ptCount val="124"/>
                <c:pt idx="0">
                  <c:v>1308</c:v>
                </c:pt>
                <c:pt idx="1">
                  <c:v>1265</c:v>
                </c:pt>
                <c:pt idx="2">
                  <c:v>1286</c:v>
                </c:pt>
                <c:pt idx="3">
                  <c:v>1310</c:v>
                </c:pt>
                <c:pt idx="4">
                  <c:v>1321</c:v>
                </c:pt>
                <c:pt idx="5">
                  <c:v>1375</c:v>
                </c:pt>
                <c:pt idx="6">
                  <c:v>1268</c:v>
                </c:pt>
                <c:pt idx="7">
                  <c:v>1255</c:v>
                </c:pt>
                <c:pt idx="8">
                  <c:v>1313</c:v>
                </c:pt>
                <c:pt idx="9">
                  <c:v>1275</c:v>
                </c:pt>
                <c:pt idx="10">
                  <c:v>1230</c:v>
                </c:pt>
                <c:pt idx="11">
                  <c:v>1202</c:v>
                </c:pt>
                <c:pt idx="12">
                  <c:v>1142</c:v>
                </c:pt>
                <c:pt idx="13">
                  <c:v>1231</c:v>
                </c:pt>
                <c:pt idx="14">
                  <c:v>1195</c:v>
                </c:pt>
                <c:pt idx="15">
                  <c:v>1235</c:v>
                </c:pt>
                <c:pt idx="16">
                  <c:v>1212</c:v>
                </c:pt>
                <c:pt idx="17">
                  <c:v>1226</c:v>
                </c:pt>
                <c:pt idx="18">
                  <c:v>1275</c:v>
                </c:pt>
                <c:pt idx="19">
                  <c:v>1280</c:v>
                </c:pt>
                <c:pt idx="20">
                  <c:v>1218</c:v>
                </c:pt>
                <c:pt idx="21">
                  <c:v>1311</c:v>
                </c:pt>
                <c:pt idx="22">
                  <c:v>1285</c:v>
                </c:pt>
                <c:pt idx="23">
                  <c:v>1295</c:v>
                </c:pt>
                <c:pt idx="24">
                  <c:v>1298</c:v>
                </c:pt>
                <c:pt idx="25">
                  <c:v>1286</c:v>
                </c:pt>
                <c:pt idx="26">
                  <c:v>1243</c:v>
                </c:pt>
                <c:pt idx="27">
                  <c:v>1240</c:v>
                </c:pt>
                <c:pt idx="28">
                  <c:v>1244</c:v>
                </c:pt>
                <c:pt idx="29">
                  <c:v>1285</c:v>
                </c:pt>
                <c:pt idx="30">
                  <c:v>1318</c:v>
                </c:pt>
                <c:pt idx="31">
                  <c:v>1501</c:v>
                </c:pt>
                <c:pt idx="32">
                  <c:v>1292</c:v>
                </c:pt>
                <c:pt idx="33">
                  <c:v>1277</c:v>
                </c:pt>
                <c:pt idx="34">
                  <c:v>1402</c:v>
                </c:pt>
                <c:pt idx="35">
                  <c:v>1368</c:v>
                </c:pt>
                <c:pt idx="36">
                  <c:v>1323</c:v>
                </c:pt>
                <c:pt idx="37">
                  <c:v>1247</c:v>
                </c:pt>
                <c:pt idx="38">
                  <c:v>1446</c:v>
                </c:pt>
                <c:pt idx="39">
                  <c:v>1352</c:v>
                </c:pt>
                <c:pt idx="40">
                  <c:v>1394</c:v>
                </c:pt>
                <c:pt idx="41">
                  <c:v>1439</c:v>
                </c:pt>
                <c:pt idx="42">
                  <c:v>1537</c:v>
                </c:pt>
                <c:pt idx="43">
                  <c:v>1301</c:v>
                </c:pt>
                <c:pt idx="44">
                  <c:v>1399</c:v>
                </c:pt>
                <c:pt idx="45">
                  <c:v>1374</c:v>
                </c:pt>
                <c:pt idx="46">
                  <c:v>1391</c:v>
                </c:pt>
                <c:pt idx="47">
                  <c:v>1513</c:v>
                </c:pt>
                <c:pt idx="48">
                  <c:v>1535</c:v>
                </c:pt>
                <c:pt idx="49">
                  <c:v>1484</c:v>
                </c:pt>
                <c:pt idx="50">
                  <c:v>1555</c:v>
                </c:pt>
                <c:pt idx="51">
                  <c:v>1631</c:v>
                </c:pt>
                <c:pt idx="52">
                  <c:v>1694</c:v>
                </c:pt>
                <c:pt idx="53">
                  <c:v>1647</c:v>
                </c:pt>
                <c:pt idx="54">
                  <c:v>1560</c:v>
                </c:pt>
                <c:pt idx="55">
                  <c:v>1481</c:v>
                </c:pt>
                <c:pt idx="56">
                  <c:v>1632</c:v>
                </c:pt>
                <c:pt idx="57">
                  <c:v>1646</c:v>
                </c:pt>
                <c:pt idx="58">
                  <c:v>1652</c:v>
                </c:pt>
                <c:pt idx="59">
                  <c:v>1526</c:v>
                </c:pt>
                <c:pt idx="60">
                  <c:v>1675</c:v>
                </c:pt>
                <c:pt idx="61">
                  <c:v>1691</c:v>
                </c:pt>
                <c:pt idx="62">
                  <c:v>1555</c:v>
                </c:pt>
                <c:pt idx="63">
                  <c:v>1660</c:v>
                </c:pt>
                <c:pt idx="64">
                  <c:v>1458</c:v>
                </c:pt>
                <c:pt idx="65">
                  <c:v>1714</c:v>
                </c:pt>
                <c:pt idx="66">
                  <c:v>1739</c:v>
                </c:pt>
                <c:pt idx="67">
                  <c:v>1792</c:v>
                </c:pt>
                <c:pt idx="68">
                  <c:v>1583</c:v>
                </c:pt>
                <c:pt idx="69">
                  <c:v>1658</c:v>
                </c:pt>
                <c:pt idx="70">
                  <c:v>1714</c:v>
                </c:pt>
                <c:pt idx="71">
                  <c:v>1719</c:v>
                </c:pt>
                <c:pt idx="72">
                  <c:v>1724</c:v>
                </c:pt>
                <c:pt idx="73">
                  <c:v>1728</c:v>
                </c:pt>
                <c:pt idx="74">
                  <c:v>1789</c:v>
                </c:pt>
                <c:pt idx="75">
                  <c:v>1740</c:v>
                </c:pt>
                <c:pt idx="76">
                  <c:v>1808</c:v>
                </c:pt>
                <c:pt idx="77">
                  <c:v>1628</c:v>
                </c:pt>
                <c:pt idx="78">
                  <c:v>1823</c:v>
                </c:pt>
                <c:pt idx="79">
                  <c:v>1804</c:v>
                </c:pt>
                <c:pt idx="80">
                  <c:v>1601</c:v>
                </c:pt>
                <c:pt idx="81">
                  <c:v>1511</c:v>
                </c:pt>
                <c:pt idx="82">
                  <c:v>1570</c:v>
                </c:pt>
                <c:pt idx="83">
                  <c:v>1451</c:v>
                </c:pt>
                <c:pt idx="84">
                  <c:v>1424</c:v>
                </c:pt>
                <c:pt idx="85">
                  <c:v>1364</c:v>
                </c:pt>
                <c:pt idx="86">
                  <c:v>1384</c:v>
                </c:pt>
                <c:pt idx="87">
                  <c:v>1212</c:v>
                </c:pt>
                <c:pt idx="88">
                  <c:v>1290</c:v>
                </c:pt>
                <c:pt idx="89">
                  <c:v>1249</c:v>
                </c:pt>
                <c:pt idx="90">
                  <c:v>1130</c:v>
                </c:pt>
                <c:pt idx="91">
                  <c:v>1189</c:v>
                </c:pt>
                <c:pt idx="92">
                  <c:v>1202</c:v>
                </c:pt>
                <c:pt idx="93">
                  <c:v>1197</c:v>
                </c:pt>
                <c:pt idx="94">
                  <c:v>1130</c:v>
                </c:pt>
                <c:pt idx="95">
                  <c:v>1131</c:v>
                </c:pt>
                <c:pt idx="96">
                  <c:v>1042</c:v>
                </c:pt>
                <c:pt idx="97">
                  <c:v>957</c:v>
                </c:pt>
                <c:pt idx="98">
                  <c:v>935</c:v>
                </c:pt>
                <c:pt idx="99">
                  <c:v>878</c:v>
                </c:pt>
                <c:pt idx="100">
                  <c:v>833</c:v>
                </c:pt>
                <c:pt idx="101">
                  <c:v>805</c:v>
                </c:pt>
                <c:pt idx="102">
                  <c:v>764</c:v>
                </c:pt>
                <c:pt idx="103">
                  <c:v>722</c:v>
                </c:pt>
                <c:pt idx="104">
                  <c:v>717</c:v>
                </c:pt>
                <c:pt idx="105">
                  <c:v>676</c:v>
                </c:pt>
                <c:pt idx="106">
                  <c:v>679</c:v>
                </c:pt>
                <c:pt idx="107">
                  <c:v>655</c:v>
                </c:pt>
                <c:pt idx="108">
                  <c:v>632</c:v>
                </c:pt>
                <c:pt idx="109">
                  <c:v>612</c:v>
                </c:pt>
                <c:pt idx="110">
                  <c:v>549</c:v>
                </c:pt>
                <c:pt idx="111">
                  <c:v>534</c:v>
                </c:pt>
                <c:pt idx="112">
                  <c:v>457</c:v>
                </c:pt>
                <c:pt idx="113">
                  <c:v>393</c:v>
                </c:pt>
                <c:pt idx="114">
                  <c:v>357</c:v>
                </c:pt>
                <c:pt idx="115">
                  <c:v>357</c:v>
                </c:pt>
                <c:pt idx="116">
                  <c:v>361</c:v>
                </c:pt>
                <c:pt idx="117">
                  <c:v>388</c:v>
                </c:pt>
                <c:pt idx="118">
                  <c:v>409</c:v>
                </c:pt>
                <c:pt idx="119" formatCode="General">
                  <c:v>478</c:v>
                </c:pt>
                <c:pt idx="120" formatCode="General">
                  <c:v>506</c:v>
                </c:pt>
                <c:pt idx="121" formatCode="General">
                  <c:v>481</c:v>
                </c:pt>
                <c:pt idx="122" formatCode="General">
                  <c:v>508</c:v>
                </c:pt>
                <c:pt idx="123" formatCode="General">
                  <c:v>471</c:v>
                </c:pt>
              </c:numCache>
            </c:numRef>
          </c:val>
        </c:ser>
        <c:marker val="1"/>
        <c:axId val="98708864"/>
        <c:axId val="98714752"/>
      </c:lineChart>
      <c:catAx>
        <c:axId val="98708864"/>
        <c:scaling>
          <c:orientation val="minMax"/>
        </c:scaling>
        <c:axPos val="b"/>
        <c:tickLblPos val="nextTo"/>
        <c:crossAx val="98714752"/>
        <c:crosses val="autoZero"/>
        <c:auto val="1"/>
        <c:lblAlgn val="ctr"/>
        <c:lblOffset val="100"/>
        <c:tickLblSkip val="11"/>
        <c:tickMarkSkip val="12"/>
      </c:catAx>
      <c:valAx>
        <c:axId val="98714752"/>
        <c:scaling>
          <c:orientation val="minMax"/>
        </c:scaling>
        <c:axPos val="l"/>
        <c:majorGridlines/>
        <c:numFmt formatCode="0" sourceLinked="1"/>
        <c:tickLblPos val="nextTo"/>
        <c:crossAx val="98708864"/>
        <c:crosses val="autoZero"/>
        <c:crossBetween val="between"/>
      </c:valAx>
    </c:plotArea>
    <c:legend>
      <c:legendPos val="r"/>
    </c:legend>
    <c:plotVisOnly val="1"/>
  </c:chart>
  <c:txPr>
    <a:bodyPr/>
    <a:lstStyle/>
    <a:p>
      <a:pPr>
        <a:defRPr sz="1800"/>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27" b="1" i="0" u="none" strike="noStrike" baseline="0">
                <a:solidFill>
                  <a:schemeClr val="tx1"/>
                </a:solidFill>
                <a:latin typeface="Arial"/>
                <a:ea typeface="Arial"/>
                <a:cs typeface="Arial"/>
              </a:defRPr>
            </a:pPr>
            <a:r>
              <a:rPr lang="en-US" dirty="0"/>
              <a:t>Existing Home Sales in Houston: </a:t>
            </a:r>
            <a:r>
              <a:rPr lang="en-US" dirty="0" smtClean="0"/>
              <a:t>2003-2009</a:t>
            </a:r>
            <a:endParaRPr lang="en-US" dirty="0"/>
          </a:p>
        </c:rich>
      </c:tx>
      <c:layout>
        <c:manualLayout>
          <c:xMode val="edge"/>
          <c:yMode val="edge"/>
          <c:x val="0.13174602870874433"/>
          <c:y val="1.9184658369317337E-2"/>
        </c:manualLayout>
      </c:layout>
      <c:spPr>
        <a:noFill/>
        <a:ln w="32623">
          <a:noFill/>
        </a:ln>
      </c:spPr>
    </c:title>
    <c:plotArea>
      <c:layout>
        <c:manualLayout>
          <c:layoutTarget val="inner"/>
          <c:xMode val="edge"/>
          <c:yMode val="edge"/>
          <c:x val="0.23017206882753105"/>
          <c:y val="0.26605007707369932"/>
          <c:w val="0.62380952380954058"/>
          <c:h val="0.53237410071942448"/>
        </c:manualLayout>
      </c:layout>
      <c:lineChart>
        <c:grouping val="standard"/>
        <c:ser>
          <c:idx val="0"/>
          <c:order val="0"/>
          <c:tx>
            <c:strRef>
              <c:f>Sheet1!$B$1</c:f>
              <c:strCache>
                <c:ptCount val="1"/>
                <c:pt idx="0">
                  <c:v>Monthly Sales</c:v>
                </c:pt>
              </c:strCache>
            </c:strRef>
          </c:tx>
          <c:spPr>
            <a:ln w="16311">
              <a:solidFill>
                <a:srgbClr val="FF0000"/>
              </a:solidFill>
              <a:prstDash val="solid"/>
            </a:ln>
          </c:spPr>
          <c:marker>
            <c:symbol val="none"/>
          </c:marker>
          <c:cat>
            <c:numRef>
              <c:f>Sheet1!$A$2:$A$85</c:f>
              <c:numCache>
                <c:formatCode>General</c:formatCode>
                <c:ptCount val="84"/>
                <c:pt idx="0">
                  <c:v>2003</c:v>
                </c:pt>
                <c:pt idx="12">
                  <c:v>2004</c:v>
                </c:pt>
                <c:pt idx="24">
                  <c:v>2005</c:v>
                </c:pt>
                <c:pt idx="36">
                  <c:v>2006</c:v>
                </c:pt>
                <c:pt idx="48">
                  <c:v>2007</c:v>
                </c:pt>
                <c:pt idx="60">
                  <c:v>2008</c:v>
                </c:pt>
                <c:pt idx="72">
                  <c:v>2009</c:v>
                </c:pt>
              </c:numCache>
            </c:numRef>
          </c:cat>
          <c:val>
            <c:numRef>
              <c:f>Sheet1!$B$2:$B$85</c:f>
              <c:numCache>
                <c:formatCode>#,##0</c:formatCode>
                <c:ptCount val="84"/>
                <c:pt idx="0">
                  <c:v>3440</c:v>
                </c:pt>
                <c:pt idx="1">
                  <c:v>3846</c:v>
                </c:pt>
                <c:pt idx="2">
                  <c:v>4720</c:v>
                </c:pt>
                <c:pt idx="3">
                  <c:v>4905</c:v>
                </c:pt>
                <c:pt idx="4">
                  <c:v>5797</c:v>
                </c:pt>
                <c:pt idx="5">
                  <c:v>5986</c:v>
                </c:pt>
                <c:pt idx="6">
                  <c:v>6127</c:v>
                </c:pt>
                <c:pt idx="7">
                  <c:v>5950</c:v>
                </c:pt>
                <c:pt idx="8">
                  <c:v>5334</c:v>
                </c:pt>
                <c:pt idx="9">
                  <c:v>5141</c:v>
                </c:pt>
                <c:pt idx="10">
                  <c:v>4003</c:v>
                </c:pt>
                <c:pt idx="11">
                  <c:v>5483</c:v>
                </c:pt>
                <c:pt idx="12">
                  <c:v>3442</c:v>
                </c:pt>
                <c:pt idx="13">
                  <c:v>4321</c:v>
                </c:pt>
                <c:pt idx="14">
                  <c:v>5724</c:v>
                </c:pt>
                <c:pt idx="15">
                  <c:v>5901</c:v>
                </c:pt>
                <c:pt idx="16">
                  <c:v>6048</c:v>
                </c:pt>
                <c:pt idx="17">
                  <c:v>7033</c:v>
                </c:pt>
                <c:pt idx="18">
                  <c:v>6530</c:v>
                </c:pt>
                <c:pt idx="19">
                  <c:v>6428</c:v>
                </c:pt>
                <c:pt idx="20">
                  <c:v>5537</c:v>
                </c:pt>
                <c:pt idx="21">
                  <c:v>5241</c:v>
                </c:pt>
                <c:pt idx="22">
                  <c:v>4847</c:v>
                </c:pt>
                <c:pt idx="23">
                  <c:v>5927</c:v>
                </c:pt>
                <c:pt idx="24">
                  <c:v>3605</c:v>
                </c:pt>
                <c:pt idx="25">
                  <c:v>4555</c:v>
                </c:pt>
                <c:pt idx="26">
                  <c:v>5995</c:v>
                </c:pt>
                <c:pt idx="27">
                  <c:v>6176</c:v>
                </c:pt>
                <c:pt idx="28">
                  <c:v>7162</c:v>
                </c:pt>
                <c:pt idx="29">
                  <c:v>7466</c:v>
                </c:pt>
                <c:pt idx="30">
                  <c:v>7190</c:v>
                </c:pt>
                <c:pt idx="31">
                  <c:v>7424</c:v>
                </c:pt>
                <c:pt idx="32">
                  <c:v>5597</c:v>
                </c:pt>
                <c:pt idx="33">
                  <c:v>5837</c:v>
                </c:pt>
                <c:pt idx="34">
                  <c:v>5299</c:v>
                </c:pt>
                <c:pt idx="35">
                  <c:v>6494</c:v>
                </c:pt>
                <c:pt idx="36">
                  <c:v>4122</c:v>
                </c:pt>
                <c:pt idx="37">
                  <c:v>5313</c:v>
                </c:pt>
                <c:pt idx="38">
                  <c:v>7348</c:v>
                </c:pt>
                <c:pt idx="39">
                  <c:v>6498</c:v>
                </c:pt>
                <c:pt idx="40">
                  <c:v>8040</c:v>
                </c:pt>
                <c:pt idx="41">
                  <c:v>8628</c:v>
                </c:pt>
                <c:pt idx="42">
                  <c:v>7479</c:v>
                </c:pt>
                <c:pt idx="43">
                  <c:v>7811</c:v>
                </c:pt>
                <c:pt idx="44">
                  <c:v>6648</c:v>
                </c:pt>
                <c:pt idx="45">
                  <c:v>6301</c:v>
                </c:pt>
                <c:pt idx="46">
                  <c:v>5953</c:v>
                </c:pt>
                <c:pt idx="47">
                  <c:v>6853</c:v>
                </c:pt>
                <c:pt idx="48">
                  <c:v>4645</c:v>
                </c:pt>
                <c:pt idx="49">
                  <c:v>5525</c:v>
                </c:pt>
                <c:pt idx="50">
                  <c:v>6775</c:v>
                </c:pt>
                <c:pt idx="51">
                  <c:v>6809</c:v>
                </c:pt>
                <c:pt idx="52">
                  <c:v>7925</c:v>
                </c:pt>
                <c:pt idx="53">
                  <c:v>7947</c:v>
                </c:pt>
                <c:pt idx="54">
                  <c:v>7551</c:v>
                </c:pt>
                <c:pt idx="55">
                  <c:v>7856</c:v>
                </c:pt>
                <c:pt idx="56">
                  <c:v>5581</c:v>
                </c:pt>
                <c:pt idx="57">
                  <c:v>5848</c:v>
                </c:pt>
                <c:pt idx="58">
                  <c:v>5515</c:v>
                </c:pt>
                <c:pt idx="59">
                  <c:v>5691</c:v>
                </c:pt>
                <c:pt idx="60">
                  <c:v>4061</c:v>
                </c:pt>
                <c:pt idx="61">
                  <c:v>5036</c:v>
                </c:pt>
                <c:pt idx="62">
                  <c:v>5802</c:v>
                </c:pt>
                <c:pt idx="63">
                  <c:v>6049</c:v>
                </c:pt>
                <c:pt idx="64">
                  <c:v>6781</c:v>
                </c:pt>
                <c:pt idx="65">
                  <c:v>6981</c:v>
                </c:pt>
                <c:pt idx="66">
                  <c:v>6717</c:v>
                </c:pt>
                <c:pt idx="67">
                  <c:v>6249</c:v>
                </c:pt>
                <c:pt idx="68">
                  <c:v>4068</c:v>
                </c:pt>
                <c:pt idx="69">
                  <c:v>4710</c:v>
                </c:pt>
                <c:pt idx="70">
                  <c:v>3731</c:v>
                </c:pt>
                <c:pt idx="71">
                  <c:v>4981</c:v>
                </c:pt>
                <c:pt idx="72">
                  <c:v>3108</c:v>
                </c:pt>
                <c:pt idx="73">
                  <c:v>3785</c:v>
                </c:pt>
                <c:pt idx="74">
                  <c:v>4750</c:v>
                </c:pt>
                <c:pt idx="75">
                  <c:v>4615</c:v>
                </c:pt>
                <c:pt idx="76">
                  <c:v>5226</c:v>
                </c:pt>
                <c:pt idx="77">
                  <c:v>5989</c:v>
                </c:pt>
                <c:pt idx="78">
                  <c:v>6326</c:v>
                </c:pt>
                <c:pt idx="79">
                  <c:v>5511</c:v>
                </c:pt>
                <c:pt idx="80">
                  <c:v>5309</c:v>
                </c:pt>
                <c:pt idx="81">
                  <c:v>5407</c:v>
                </c:pt>
                <c:pt idx="82">
                  <c:v>5027</c:v>
                </c:pt>
                <c:pt idx="83">
                  <c:v>4931</c:v>
                </c:pt>
              </c:numCache>
            </c:numRef>
          </c:val>
        </c:ser>
        <c:ser>
          <c:idx val="1"/>
          <c:order val="1"/>
          <c:tx>
            <c:strRef>
              <c:f>Sheet1!$C$1</c:f>
              <c:strCache>
                <c:ptCount val="1"/>
                <c:pt idx="0">
                  <c:v>Moving Average</c:v>
                </c:pt>
              </c:strCache>
            </c:strRef>
          </c:tx>
          <c:spPr>
            <a:ln w="48937">
              <a:solidFill>
                <a:srgbClr val="0000FF"/>
              </a:solidFill>
              <a:prstDash val="solid"/>
            </a:ln>
          </c:spPr>
          <c:marker>
            <c:symbol val="none"/>
          </c:marker>
          <c:cat>
            <c:numRef>
              <c:f>Sheet1!$A$2:$A$85</c:f>
              <c:numCache>
                <c:formatCode>General</c:formatCode>
                <c:ptCount val="84"/>
                <c:pt idx="0">
                  <c:v>2003</c:v>
                </c:pt>
                <c:pt idx="12">
                  <c:v>2004</c:v>
                </c:pt>
                <c:pt idx="24">
                  <c:v>2005</c:v>
                </c:pt>
                <c:pt idx="36">
                  <c:v>2006</c:v>
                </c:pt>
                <c:pt idx="48">
                  <c:v>2007</c:v>
                </c:pt>
                <c:pt idx="60">
                  <c:v>2008</c:v>
                </c:pt>
                <c:pt idx="72">
                  <c:v>2009</c:v>
                </c:pt>
              </c:numCache>
            </c:numRef>
          </c:cat>
          <c:val>
            <c:numRef>
              <c:f>Sheet1!$C$2:$C$85</c:f>
              <c:numCache>
                <c:formatCode>#,##0</c:formatCode>
                <c:ptCount val="84"/>
                <c:pt idx="0">
                  <c:v>3956</c:v>
                </c:pt>
                <c:pt idx="1">
                  <c:v>3991</c:v>
                </c:pt>
                <c:pt idx="2">
                  <c:v>4002</c:v>
                </c:pt>
                <c:pt idx="3">
                  <c:v>4490.3333333333294</c:v>
                </c:pt>
                <c:pt idx="4">
                  <c:v>5140.6666666666761</c:v>
                </c:pt>
                <c:pt idx="5">
                  <c:v>5562.6666666666761</c:v>
                </c:pt>
                <c:pt idx="6">
                  <c:v>5970</c:v>
                </c:pt>
                <c:pt idx="7">
                  <c:v>6021</c:v>
                </c:pt>
                <c:pt idx="8">
                  <c:v>5803.6666666666761</c:v>
                </c:pt>
                <c:pt idx="9">
                  <c:v>5475</c:v>
                </c:pt>
                <c:pt idx="10">
                  <c:v>4826</c:v>
                </c:pt>
                <c:pt idx="11">
                  <c:v>4875.6666666666761</c:v>
                </c:pt>
                <c:pt idx="12">
                  <c:v>4309.3333333333294</c:v>
                </c:pt>
                <c:pt idx="13">
                  <c:v>4415.3333333333294</c:v>
                </c:pt>
                <c:pt idx="14">
                  <c:v>4495.6666666666761</c:v>
                </c:pt>
                <c:pt idx="15">
                  <c:v>5315.3333333333294</c:v>
                </c:pt>
                <c:pt idx="16">
                  <c:v>5891</c:v>
                </c:pt>
                <c:pt idx="17">
                  <c:v>6327.3333333333294</c:v>
                </c:pt>
                <c:pt idx="18">
                  <c:v>6537</c:v>
                </c:pt>
                <c:pt idx="19">
                  <c:v>6663.6666666666761</c:v>
                </c:pt>
                <c:pt idx="20">
                  <c:v>6165</c:v>
                </c:pt>
                <c:pt idx="21">
                  <c:v>5735.3333333333294</c:v>
                </c:pt>
                <c:pt idx="22">
                  <c:v>5208.3333333333294</c:v>
                </c:pt>
                <c:pt idx="23">
                  <c:v>5338.3333333333294</c:v>
                </c:pt>
                <c:pt idx="24">
                  <c:v>4793</c:v>
                </c:pt>
                <c:pt idx="25">
                  <c:v>4695.6666666666761</c:v>
                </c:pt>
                <c:pt idx="26">
                  <c:v>4718.3333333333294</c:v>
                </c:pt>
                <c:pt idx="27">
                  <c:v>5575.3333333333294</c:v>
                </c:pt>
                <c:pt idx="28">
                  <c:v>6444.3333333333294</c:v>
                </c:pt>
                <c:pt idx="29">
                  <c:v>6934.6666666666761</c:v>
                </c:pt>
                <c:pt idx="30">
                  <c:v>7272.6666666666761</c:v>
                </c:pt>
                <c:pt idx="31">
                  <c:v>7360</c:v>
                </c:pt>
                <c:pt idx="32">
                  <c:v>6737</c:v>
                </c:pt>
                <c:pt idx="33">
                  <c:v>6286</c:v>
                </c:pt>
                <c:pt idx="34">
                  <c:v>5577.6666666666761</c:v>
                </c:pt>
                <c:pt idx="35">
                  <c:v>5876.6666666666761</c:v>
                </c:pt>
                <c:pt idx="36">
                  <c:v>5305</c:v>
                </c:pt>
                <c:pt idx="37">
                  <c:v>5309.6666666666761</c:v>
                </c:pt>
                <c:pt idx="38">
                  <c:v>5594.3333333333294</c:v>
                </c:pt>
                <c:pt idx="39">
                  <c:v>6386.3333333333294</c:v>
                </c:pt>
                <c:pt idx="40">
                  <c:v>7295.3333333333294</c:v>
                </c:pt>
                <c:pt idx="41">
                  <c:v>7722</c:v>
                </c:pt>
                <c:pt idx="42">
                  <c:v>8049</c:v>
                </c:pt>
                <c:pt idx="43">
                  <c:v>7972.6666666666761</c:v>
                </c:pt>
                <c:pt idx="44">
                  <c:v>7312.6666666666761</c:v>
                </c:pt>
                <c:pt idx="45">
                  <c:v>6920</c:v>
                </c:pt>
                <c:pt idx="46">
                  <c:v>6300.6666666666761</c:v>
                </c:pt>
                <c:pt idx="47">
                  <c:v>6369</c:v>
                </c:pt>
                <c:pt idx="48">
                  <c:v>5817</c:v>
                </c:pt>
                <c:pt idx="49">
                  <c:v>5674.3333333333294</c:v>
                </c:pt>
                <c:pt idx="50">
                  <c:v>5648.3333333333294</c:v>
                </c:pt>
                <c:pt idx="51">
                  <c:v>6369.6666666666761</c:v>
                </c:pt>
                <c:pt idx="52">
                  <c:v>7169.6666666666761</c:v>
                </c:pt>
                <c:pt idx="53">
                  <c:v>7560.3333333333294</c:v>
                </c:pt>
                <c:pt idx="54">
                  <c:v>7807.6666666666761</c:v>
                </c:pt>
                <c:pt idx="55">
                  <c:v>7784.6666666666761</c:v>
                </c:pt>
                <c:pt idx="56">
                  <c:v>6996</c:v>
                </c:pt>
                <c:pt idx="57">
                  <c:v>6428.3333333333294</c:v>
                </c:pt>
                <c:pt idx="58">
                  <c:v>5648</c:v>
                </c:pt>
                <c:pt idx="59">
                  <c:v>5684.6666666666761</c:v>
                </c:pt>
                <c:pt idx="60">
                  <c:v>5089</c:v>
                </c:pt>
                <c:pt idx="61">
                  <c:v>4929.3333333333294</c:v>
                </c:pt>
                <c:pt idx="62">
                  <c:v>4966.3333333333294</c:v>
                </c:pt>
                <c:pt idx="63">
                  <c:v>5629</c:v>
                </c:pt>
                <c:pt idx="64">
                  <c:v>6210.6666666666761</c:v>
                </c:pt>
                <c:pt idx="65">
                  <c:v>6603.6666666666761</c:v>
                </c:pt>
                <c:pt idx="66">
                  <c:v>6826.3333333333294</c:v>
                </c:pt>
                <c:pt idx="67">
                  <c:v>6649</c:v>
                </c:pt>
                <c:pt idx="68">
                  <c:v>5678</c:v>
                </c:pt>
                <c:pt idx="69">
                  <c:v>5009</c:v>
                </c:pt>
                <c:pt idx="70">
                  <c:v>4169.6666666666761</c:v>
                </c:pt>
                <c:pt idx="71">
                  <c:v>4474</c:v>
                </c:pt>
                <c:pt idx="72">
                  <c:v>3940</c:v>
                </c:pt>
                <c:pt idx="73">
                  <c:v>3958</c:v>
                </c:pt>
                <c:pt idx="74">
                  <c:v>3881</c:v>
                </c:pt>
                <c:pt idx="75">
                  <c:v>4383.3333333333294</c:v>
                </c:pt>
                <c:pt idx="76">
                  <c:v>4863.6666666666761</c:v>
                </c:pt>
                <c:pt idx="77">
                  <c:v>5276.6666666666761</c:v>
                </c:pt>
                <c:pt idx="78">
                  <c:v>5847</c:v>
                </c:pt>
                <c:pt idx="79">
                  <c:v>5942</c:v>
                </c:pt>
                <c:pt idx="80">
                  <c:v>5715.3333333333294</c:v>
                </c:pt>
                <c:pt idx="81">
                  <c:v>5409</c:v>
                </c:pt>
                <c:pt idx="82">
                  <c:v>5247.6666666666761</c:v>
                </c:pt>
                <c:pt idx="83">
                  <c:v>5121.6666666666761</c:v>
                </c:pt>
              </c:numCache>
            </c:numRef>
          </c:val>
        </c:ser>
        <c:marker val="1"/>
        <c:axId val="98938240"/>
        <c:axId val="98940032"/>
      </c:lineChart>
      <c:catAx>
        <c:axId val="98938240"/>
        <c:scaling>
          <c:orientation val="minMax"/>
        </c:scaling>
        <c:axPos val="b"/>
        <c:numFmt formatCode="General" sourceLinked="1"/>
        <c:tickLblPos val="nextTo"/>
        <c:spPr>
          <a:ln w="4078">
            <a:solidFill>
              <a:schemeClr val="tx1"/>
            </a:solidFill>
            <a:prstDash val="solid"/>
          </a:ln>
        </c:spPr>
        <c:txPr>
          <a:bodyPr rot="0" vert="horz"/>
          <a:lstStyle/>
          <a:p>
            <a:pPr>
              <a:defRPr sz="1540" b="1" i="0" u="none" strike="noStrike" baseline="0">
                <a:solidFill>
                  <a:schemeClr val="tx1"/>
                </a:solidFill>
                <a:latin typeface="Arial"/>
                <a:ea typeface="Arial"/>
                <a:cs typeface="Arial"/>
              </a:defRPr>
            </a:pPr>
            <a:endParaRPr lang="en-US"/>
          </a:p>
        </c:txPr>
        <c:crossAx val="98940032"/>
        <c:crosses val="autoZero"/>
        <c:auto val="1"/>
        <c:lblAlgn val="ctr"/>
        <c:lblOffset val="100"/>
        <c:tickLblSkip val="12"/>
        <c:tickMarkSkip val="1"/>
      </c:catAx>
      <c:valAx>
        <c:axId val="98940032"/>
        <c:scaling>
          <c:orientation val="minMax"/>
          <c:max val="9000"/>
          <c:min val="3000"/>
        </c:scaling>
        <c:axPos val="l"/>
        <c:majorGridlines>
          <c:spPr>
            <a:ln w="4078">
              <a:solidFill>
                <a:schemeClr val="tx1"/>
              </a:solidFill>
              <a:prstDash val="solid"/>
            </a:ln>
          </c:spPr>
        </c:majorGridlines>
        <c:numFmt formatCode="#,##0" sourceLinked="1"/>
        <c:tickLblPos val="nextTo"/>
        <c:spPr>
          <a:ln w="4078">
            <a:solidFill>
              <a:schemeClr val="tx1"/>
            </a:solidFill>
            <a:prstDash val="solid"/>
          </a:ln>
        </c:spPr>
        <c:txPr>
          <a:bodyPr rot="0" vert="horz"/>
          <a:lstStyle/>
          <a:p>
            <a:pPr>
              <a:defRPr sz="2667" b="1" i="0" u="none" strike="noStrike" baseline="0">
                <a:solidFill>
                  <a:schemeClr val="tx1"/>
                </a:solidFill>
                <a:latin typeface="Arial"/>
                <a:ea typeface="Arial"/>
                <a:cs typeface="Arial"/>
              </a:defRPr>
            </a:pPr>
            <a:endParaRPr lang="en-US"/>
          </a:p>
        </c:txPr>
        <c:crossAx val="98938240"/>
        <c:crosses val="autoZero"/>
        <c:crossBetween val="between"/>
      </c:valAx>
      <c:spPr>
        <a:noFill/>
        <a:ln w="16311">
          <a:solidFill>
            <a:schemeClr val="tx1"/>
          </a:solidFill>
          <a:prstDash val="solid"/>
        </a:ln>
      </c:spPr>
    </c:plotArea>
    <c:legend>
      <c:legendPos val="b"/>
      <c:layout>
        <c:manualLayout>
          <c:xMode val="edge"/>
          <c:yMode val="edge"/>
          <c:x val="0.1460317703300453"/>
          <c:y val="0.89928050122765013"/>
          <c:w val="0.70158736840760905"/>
          <c:h val="9.1127084920836751E-2"/>
        </c:manualLayout>
      </c:layout>
      <c:spPr>
        <a:solidFill>
          <a:schemeClr val="bg1"/>
        </a:solidFill>
        <a:ln w="4078">
          <a:solidFill>
            <a:schemeClr val="tx1"/>
          </a:solidFill>
          <a:prstDash val="solid"/>
        </a:ln>
      </c:spPr>
      <c:txPr>
        <a:bodyPr/>
        <a:lstStyle/>
        <a:p>
          <a:pPr>
            <a:defRPr sz="2126"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2312" b="1" i="0" u="none" strike="noStrike" baseline="0">
          <a:solidFill>
            <a:schemeClr val="tx1"/>
          </a:solidFill>
          <a:latin typeface="Arial"/>
          <a:ea typeface="Arial"/>
          <a:cs typeface="Arial"/>
        </a:defRPr>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53" b="1" i="0" u="none" strike="noStrike" baseline="0">
                <a:solidFill>
                  <a:schemeClr val="tx1"/>
                </a:solidFill>
                <a:latin typeface="Arial"/>
                <a:ea typeface="Arial"/>
                <a:cs typeface="Arial"/>
              </a:defRPr>
            </a:pPr>
            <a:r>
              <a:rPr lang="en-US"/>
              <a:t>Single-Family Permits Issued: Houston 2003-2009 </a:t>
            </a:r>
          </a:p>
        </c:rich>
      </c:tx>
      <c:layout>
        <c:manualLayout>
          <c:xMode val="edge"/>
          <c:yMode val="edge"/>
          <c:x val="0.16666673044970229"/>
          <c:y val="1.918465836931733E-2"/>
        </c:manualLayout>
      </c:layout>
      <c:spPr>
        <a:noFill/>
        <a:ln w="32925">
          <a:noFill/>
        </a:ln>
      </c:spPr>
    </c:title>
    <c:plotArea>
      <c:layout>
        <c:manualLayout>
          <c:layoutTarget val="inner"/>
          <c:xMode val="edge"/>
          <c:yMode val="edge"/>
          <c:x val="0.21717791411042944"/>
          <c:y val="0.32835820895523354"/>
          <c:w val="0.62576687116564422"/>
          <c:h val="0.40961857379769046"/>
        </c:manualLayout>
      </c:layout>
      <c:lineChart>
        <c:grouping val="standard"/>
        <c:ser>
          <c:idx val="0"/>
          <c:order val="0"/>
          <c:tx>
            <c:strRef>
              <c:f>Sheet1!$B$1</c:f>
              <c:strCache>
                <c:ptCount val="1"/>
                <c:pt idx="0">
                  <c:v>Monthly Permits</c:v>
                </c:pt>
              </c:strCache>
            </c:strRef>
          </c:tx>
          <c:spPr>
            <a:ln w="16461">
              <a:solidFill>
                <a:srgbClr val="FF0000"/>
              </a:solidFill>
              <a:prstDash val="solid"/>
            </a:ln>
          </c:spPr>
          <c:marker>
            <c:symbol val="none"/>
          </c:marker>
          <c:cat>
            <c:numRef>
              <c:f>Sheet1!$A$2:$A$86</c:f>
              <c:numCache>
                <c:formatCode>General</c:formatCode>
                <c:ptCount val="85"/>
                <c:pt idx="0">
                  <c:v>2003</c:v>
                </c:pt>
                <c:pt idx="12">
                  <c:v>2004</c:v>
                </c:pt>
                <c:pt idx="24">
                  <c:v>2005</c:v>
                </c:pt>
                <c:pt idx="36">
                  <c:v>2006</c:v>
                </c:pt>
                <c:pt idx="48">
                  <c:v>2007</c:v>
                </c:pt>
                <c:pt idx="60">
                  <c:v>2008</c:v>
                </c:pt>
                <c:pt idx="72">
                  <c:v>2009</c:v>
                </c:pt>
                <c:pt idx="73">
                  <c:v>2009</c:v>
                </c:pt>
                <c:pt idx="74">
                  <c:v>2009</c:v>
                </c:pt>
              </c:numCache>
            </c:numRef>
          </c:cat>
          <c:val>
            <c:numRef>
              <c:f>Sheet1!$B$2:$B$86</c:f>
              <c:numCache>
                <c:formatCode>General</c:formatCode>
                <c:ptCount val="85"/>
                <c:pt idx="0">
                  <c:v>2517</c:v>
                </c:pt>
                <c:pt idx="1">
                  <c:v>2716</c:v>
                </c:pt>
                <c:pt idx="2">
                  <c:v>2864</c:v>
                </c:pt>
                <c:pt idx="3">
                  <c:v>3229</c:v>
                </c:pt>
                <c:pt idx="4">
                  <c:v>3112</c:v>
                </c:pt>
                <c:pt idx="5">
                  <c:v>3141</c:v>
                </c:pt>
                <c:pt idx="6">
                  <c:v>3414</c:v>
                </c:pt>
                <c:pt idx="7">
                  <c:v>3247</c:v>
                </c:pt>
                <c:pt idx="8">
                  <c:v>2572</c:v>
                </c:pt>
                <c:pt idx="9">
                  <c:v>2663</c:v>
                </c:pt>
                <c:pt idx="10">
                  <c:v>2105</c:v>
                </c:pt>
                <c:pt idx="11">
                  <c:v>2394</c:v>
                </c:pt>
                <c:pt idx="12">
                  <c:v>2691</c:v>
                </c:pt>
                <c:pt idx="13">
                  <c:v>2985</c:v>
                </c:pt>
                <c:pt idx="14">
                  <c:v>4045</c:v>
                </c:pt>
                <c:pt idx="15">
                  <c:v>3756</c:v>
                </c:pt>
                <c:pt idx="16">
                  <c:v>3525</c:v>
                </c:pt>
                <c:pt idx="17">
                  <c:v>3914</c:v>
                </c:pt>
                <c:pt idx="18">
                  <c:v>3586</c:v>
                </c:pt>
                <c:pt idx="19">
                  <c:v>3344</c:v>
                </c:pt>
                <c:pt idx="20">
                  <c:v>3032</c:v>
                </c:pt>
                <c:pt idx="21">
                  <c:v>2798</c:v>
                </c:pt>
                <c:pt idx="22">
                  <c:v>2435</c:v>
                </c:pt>
                <c:pt idx="23">
                  <c:v>2661</c:v>
                </c:pt>
                <c:pt idx="24">
                  <c:v>3060</c:v>
                </c:pt>
                <c:pt idx="25">
                  <c:v>3354</c:v>
                </c:pt>
                <c:pt idx="26">
                  <c:v>4176</c:v>
                </c:pt>
                <c:pt idx="27">
                  <c:v>4134</c:v>
                </c:pt>
                <c:pt idx="28">
                  <c:v>3991</c:v>
                </c:pt>
                <c:pt idx="29">
                  <c:v>4407</c:v>
                </c:pt>
                <c:pt idx="30">
                  <c:v>4082</c:v>
                </c:pt>
                <c:pt idx="31">
                  <c:v>4258</c:v>
                </c:pt>
                <c:pt idx="32">
                  <c:v>3132</c:v>
                </c:pt>
                <c:pt idx="33">
                  <c:v>3701</c:v>
                </c:pt>
                <c:pt idx="34">
                  <c:v>2862</c:v>
                </c:pt>
                <c:pt idx="35">
                  <c:v>2847</c:v>
                </c:pt>
                <c:pt idx="36">
                  <c:v>3592</c:v>
                </c:pt>
                <c:pt idx="37">
                  <c:v>3792</c:v>
                </c:pt>
                <c:pt idx="38">
                  <c:v>4959</c:v>
                </c:pt>
                <c:pt idx="39">
                  <c:v>4124</c:v>
                </c:pt>
                <c:pt idx="40">
                  <c:v>5794</c:v>
                </c:pt>
                <c:pt idx="41">
                  <c:v>5218</c:v>
                </c:pt>
                <c:pt idx="42">
                  <c:v>4159</c:v>
                </c:pt>
                <c:pt idx="43">
                  <c:v>4590</c:v>
                </c:pt>
                <c:pt idx="44">
                  <c:v>3593</c:v>
                </c:pt>
                <c:pt idx="45">
                  <c:v>3466</c:v>
                </c:pt>
                <c:pt idx="46">
                  <c:v>2932</c:v>
                </c:pt>
                <c:pt idx="47">
                  <c:v>2906</c:v>
                </c:pt>
                <c:pt idx="48">
                  <c:v>3180</c:v>
                </c:pt>
                <c:pt idx="49">
                  <c:v>3467</c:v>
                </c:pt>
                <c:pt idx="50">
                  <c:v>4376</c:v>
                </c:pt>
                <c:pt idx="51">
                  <c:v>3491</c:v>
                </c:pt>
                <c:pt idx="52">
                  <c:v>3770</c:v>
                </c:pt>
                <c:pt idx="53">
                  <c:v>3332</c:v>
                </c:pt>
                <c:pt idx="54">
                  <c:v>3053</c:v>
                </c:pt>
                <c:pt idx="55">
                  <c:v>3238</c:v>
                </c:pt>
                <c:pt idx="56">
                  <c:v>2639</c:v>
                </c:pt>
                <c:pt idx="57">
                  <c:v>2576</c:v>
                </c:pt>
                <c:pt idx="58">
                  <c:v>2121</c:v>
                </c:pt>
                <c:pt idx="59">
                  <c:v>1563</c:v>
                </c:pt>
                <c:pt idx="60">
                  <c:v>2132</c:v>
                </c:pt>
                <c:pt idx="61">
                  <c:v>2380</c:v>
                </c:pt>
                <c:pt idx="62">
                  <c:v>2641</c:v>
                </c:pt>
                <c:pt idx="63">
                  <c:v>2902</c:v>
                </c:pt>
                <c:pt idx="64">
                  <c:v>2641</c:v>
                </c:pt>
                <c:pt idx="65">
                  <c:v>2902</c:v>
                </c:pt>
                <c:pt idx="66">
                  <c:v>2723</c:v>
                </c:pt>
                <c:pt idx="67">
                  <c:v>2453</c:v>
                </c:pt>
                <c:pt idx="68">
                  <c:v>2170</c:v>
                </c:pt>
                <c:pt idx="69">
                  <c:v>997</c:v>
                </c:pt>
                <c:pt idx="70">
                  <c:v>1677</c:v>
                </c:pt>
                <c:pt idx="71">
                  <c:v>1088</c:v>
                </c:pt>
                <c:pt idx="72">
                  <c:v>953</c:v>
                </c:pt>
                <c:pt idx="73">
                  <c:v>1168</c:v>
                </c:pt>
                <c:pt idx="74">
                  <c:v>1226</c:v>
                </c:pt>
                <c:pt idx="75">
                  <c:v>1534</c:v>
                </c:pt>
                <c:pt idx="76">
                  <c:v>1669</c:v>
                </c:pt>
                <c:pt idx="77">
                  <c:v>1837</c:v>
                </c:pt>
                <c:pt idx="78">
                  <c:v>2004</c:v>
                </c:pt>
                <c:pt idx="79">
                  <c:v>2195</c:v>
                </c:pt>
                <c:pt idx="80">
                  <c:v>1800</c:v>
                </c:pt>
                <c:pt idx="81">
                  <c:v>1650</c:v>
                </c:pt>
                <c:pt idx="82">
                  <c:v>1438</c:v>
                </c:pt>
                <c:pt idx="83">
                  <c:v>1465</c:v>
                </c:pt>
                <c:pt idx="84">
                  <c:v>1711</c:v>
                </c:pt>
              </c:numCache>
            </c:numRef>
          </c:val>
        </c:ser>
        <c:ser>
          <c:idx val="1"/>
          <c:order val="1"/>
          <c:tx>
            <c:strRef>
              <c:f>Sheet1!$C$1</c:f>
              <c:strCache>
                <c:ptCount val="1"/>
                <c:pt idx="0">
                  <c:v>Moving Average</c:v>
                </c:pt>
              </c:strCache>
            </c:strRef>
          </c:tx>
          <c:spPr>
            <a:ln w="49390">
              <a:solidFill>
                <a:srgbClr val="0000FF"/>
              </a:solidFill>
              <a:prstDash val="solid"/>
            </a:ln>
          </c:spPr>
          <c:marker>
            <c:symbol val="none"/>
          </c:marker>
          <c:cat>
            <c:numRef>
              <c:f>Sheet1!$A$2:$A$86</c:f>
              <c:numCache>
                <c:formatCode>General</c:formatCode>
                <c:ptCount val="85"/>
                <c:pt idx="0">
                  <c:v>2003</c:v>
                </c:pt>
                <c:pt idx="12">
                  <c:v>2004</c:v>
                </c:pt>
                <c:pt idx="24">
                  <c:v>2005</c:v>
                </c:pt>
                <c:pt idx="36">
                  <c:v>2006</c:v>
                </c:pt>
                <c:pt idx="48">
                  <c:v>2007</c:v>
                </c:pt>
                <c:pt idx="60">
                  <c:v>2008</c:v>
                </c:pt>
                <c:pt idx="72">
                  <c:v>2009</c:v>
                </c:pt>
                <c:pt idx="73">
                  <c:v>2009</c:v>
                </c:pt>
                <c:pt idx="74">
                  <c:v>2009</c:v>
                </c:pt>
              </c:numCache>
            </c:numRef>
          </c:cat>
          <c:val>
            <c:numRef>
              <c:f>Sheet1!$C$2:$C$86</c:f>
              <c:numCache>
                <c:formatCode>General</c:formatCode>
                <c:ptCount val="85"/>
                <c:pt idx="0">
                  <c:v>2178</c:v>
                </c:pt>
                <c:pt idx="1">
                  <c:v>2454.3333330000037</c:v>
                </c:pt>
                <c:pt idx="2">
                  <c:v>2699</c:v>
                </c:pt>
                <c:pt idx="3">
                  <c:v>2936.333333333338</c:v>
                </c:pt>
                <c:pt idx="4">
                  <c:v>3068.333333333338</c:v>
                </c:pt>
                <c:pt idx="5">
                  <c:v>3160.6666666666633</c:v>
                </c:pt>
                <c:pt idx="6">
                  <c:v>3222.333333333338</c:v>
                </c:pt>
                <c:pt idx="7">
                  <c:v>3267.333333333338</c:v>
                </c:pt>
                <c:pt idx="8">
                  <c:v>3077.6666666666633</c:v>
                </c:pt>
                <c:pt idx="9">
                  <c:v>2827.333333333338</c:v>
                </c:pt>
                <c:pt idx="10">
                  <c:v>2446.6666666666633</c:v>
                </c:pt>
                <c:pt idx="11">
                  <c:v>2387.333333333338</c:v>
                </c:pt>
                <c:pt idx="12">
                  <c:v>2396.6666666666633</c:v>
                </c:pt>
                <c:pt idx="13">
                  <c:v>2690</c:v>
                </c:pt>
                <c:pt idx="14">
                  <c:v>3240.333333333338</c:v>
                </c:pt>
                <c:pt idx="15">
                  <c:v>3595.333333333338</c:v>
                </c:pt>
                <c:pt idx="16">
                  <c:v>3775.333333333338</c:v>
                </c:pt>
                <c:pt idx="17">
                  <c:v>3731.6666666666633</c:v>
                </c:pt>
                <c:pt idx="18">
                  <c:v>3675</c:v>
                </c:pt>
                <c:pt idx="19">
                  <c:v>3614.6666666666633</c:v>
                </c:pt>
                <c:pt idx="20">
                  <c:v>3320.6666666666633</c:v>
                </c:pt>
                <c:pt idx="21">
                  <c:v>3058</c:v>
                </c:pt>
                <c:pt idx="22">
                  <c:v>2755</c:v>
                </c:pt>
                <c:pt idx="23">
                  <c:v>2631.333333333338</c:v>
                </c:pt>
                <c:pt idx="24">
                  <c:v>2718.6666666666633</c:v>
                </c:pt>
                <c:pt idx="25">
                  <c:v>3025</c:v>
                </c:pt>
                <c:pt idx="26">
                  <c:v>3530</c:v>
                </c:pt>
                <c:pt idx="27">
                  <c:v>3888</c:v>
                </c:pt>
                <c:pt idx="28">
                  <c:v>4100.3333333333294</c:v>
                </c:pt>
                <c:pt idx="29">
                  <c:v>4177.3333333333294</c:v>
                </c:pt>
                <c:pt idx="30">
                  <c:v>4160</c:v>
                </c:pt>
                <c:pt idx="31">
                  <c:v>4249</c:v>
                </c:pt>
                <c:pt idx="32">
                  <c:v>3824</c:v>
                </c:pt>
                <c:pt idx="33">
                  <c:v>3697</c:v>
                </c:pt>
                <c:pt idx="34">
                  <c:v>3231.6666666666633</c:v>
                </c:pt>
                <c:pt idx="35">
                  <c:v>3136.6666666666633</c:v>
                </c:pt>
                <c:pt idx="36">
                  <c:v>3100.333333333338</c:v>
                </c:pt>
                <c:pt idx="37">
                  <c:v>3410.333333333338</c:v>
                </c:pt>
                <c:pt idx="38">
                  <c:v>4114.3333333333294</c:v>
                </c:pt>
                <c:pt idx="39">
                  <c:v>4291.6666666666761</c:v>
                </c:pt>
                <c:pt idx="40">
                  <c:v>4959</c:v>
                </c:pt>
                <c:pt idx="41">
                  <c:v>5045.3333333333294</c:v>
                </c:pt>
                <c:pt idx="42">
                  <c:v>5057</c:v>
                </c:pt>
                <c:pt idx="43">
                  <c:v>4655.6666666666761</c:v>
                </c:pt>
                <c:pt idx="44">
                  <c:v>4114</c:v>
                </c:pt>
                <c:pt idx="45">
                  <c:v>3883</c:v>
                </c:pt>
                <c:pt idx="46">
                  <c:v>3330.333333333338</c:v>
                </c:pt>
                <c:pt idx="47">
                  <c:v>3101.333333333338</c:v>
                </c:pt>
                <c:pt idx="48">
                  <c:v>3006</c:v>
                </c:pt>
                <c:pt idx="49">
                  <c:v>3184.333333333338</c:v>
                </c:pt>
                <c:pt idx="50">
                  <c:v>3674.333333333338</c:v>
                </c:pt>
                <c:pt idx="51">
                  <c:v>3778</c:v>
                </c:pt>
                <c:pt idx="52">
                  <c:v>3879</c:v>
                </c:pt>
                <c:pt idx="53">
                  <c:v>3531</c:v>
                </c:pt>
                <c:pt idx="54">
                  <c:v>3385</c:v>
                </c:pt>
                <c:pt idx="55">
                  <c:v>3207.6666666666633</c:v>
                </c:pt>
                <c:pt idx="56">
                  <c:v>2976.6666666666633</c:v>
                </c:pt>
                <c:pt idx="57">
                  <c:v>2817.6666666666633</c:v>
                </c:pt>
                <c:pt idx="58">
                  <c:v>2445.333333333338</c:v>
                </c:pt>
                <c:pt idx="59">
                  <c:v>2086.6666666666633</c:v>
                </c:pt>
                <c:pt idx="60">
                  <c:v>1938.6666666666667</c:v>
                </c:pt>
                <c:pt idx="61">
                  <c:v>2025</c:v>
                </c:pt>
                <c:pt idx="62">
                  <c:v>2384.333333333338</c:v>
                </c:pt>
                <c:pt idx="63">
                  <c:v>2641</c:v>
                </c:pt>
                <c:pt idx="64">
                  <c:v>2728</c:v>
                </c:pt>
                <c:pt idx="65">
                  <c:v>2815</c:v>
                </c:pt>
                <c:pt idx="66">
                  <c:v>2755.333333333338</c:v>
                </c:pt>
                <c:pt idx="67">
                  <c:v>2692.6666666666633</c:v>
                </c:pt>
                <c:pt idx="68">
                  <c:v>2448.6666666666633</c:v>
                </c:pt>
                <c:pt idx="69">
                  <c:v>1873.3333333333319</c:v>
                </c:pt>
                <c:pt idx="70">
                  <c:v>1614.6666666666667</c:v>
                </c:pt>
                <c:pt idx="71">
                  <c:v>1254</c:v>
                </c:pt>
                <c:pt idx="72">
                  <c:v>1239.3333333333319</c:v>
                </c:pt>
                <c:pt idx="73">
                  <c:v>1069.6666666666667</c:v>
                </c:pt>
                <c:pt idx="74">
                  <c:v>1115.6666666666667</c:v>
                </c:pt>
                <c:pt idx="75">
                  <c:v>1309.3333333333319</c:v>
                </c:pt>
                <c:pt idx="76">
                  <c:v>1476.3333333333319</c:v>
                </c:pt>
                <c:pt idx="77">
                  <c:v>1680</c:v>
                </c:pt>
                <c:pt idx="78">
                  <c:v>1836.6666666666667</c:v>
                </c:pt>
                <c:pt idx="79">
                  <c:v>2012</c:v>
                </c:pt>
                <c:pt idx="80">
                  <c:v>1999.6666666666667</c:v>
                </c:pt>
                <c:pt idx="81">
                  <c:v>1881.6666666666667</c:v>
                </c:pt>
                <c:pt idx="82">
                  <c:v>1629.3333333333319</c:v>
                </c:pt>
                <c:pt idx="83">
                  <c:v>1517.6666666666667</c:v>
                </c:pt>
                <c:pt idx="84">
                  <c:v>1538</c:v>
                </c:pt>
              </c:numCache>
            </c:numRef>
          </c:val>
        </c:ser>
        <c:marker val="1"/>
        <c:axId val="99147136"/>
        <c:axId val="99157120"/>
      </c:lineChart>
      <c:catAx>
        <c:axId val="99147136"/>
        <c:scaling>
          <c:orientation val="minMax"/>
        </c:scaling>
        <c:axPos val="b"/>
        <c:numFmt formatCode="General" sourceLinked="1"/>
        <c:tickLblPos val="nextTo"/>
        <c:spPr>
          <a:ln w="4116">
            <a:solidFill>
              <a:schemeClr val="tx1"/>
            </a:solidFill>
            <a:prstDash val="solid"/>
          </a:ln>
        </c:spPr>
        <c:txPr>
          <a:bodyPr rot="0" vert="horz"/>
          <a:lstStyle/>
          <a:p>
            <a:pPr>
              <a:defRPr sz="1554" b="1" i="0" u="none" strike="noStrike" baseline="0">
                <a:solidFill>
                  <a:schemeClr val="tx1"/>
                </a:solidFill>
                <a:latin typeface="Arial"/>
                <a:ea typeface="Arial"/>
                <a:cs typeface="Arial"/>
              </a:defRPr>
            </a:pPr>
            <a:endParaRPr lang="en-US"/>
          </a:p>
        </c:txPr>
        <c:crossAx val="99157120"/>
        <c:crosses val="autoZero"/>
        <c:auto val="1"/>
        <c:lblAlgn val="ctr"/>
        <c:lblOffset val="100"/>
        <c:tickLblSkip val="12"/>
        <c:tickMarkSkip val="1"/>
      </c:catAx>
      <c:valAx>
        <c:axId val="99157120"/>
        <c:scaling>
          <c:orientation val="minMax"/>
          <c:max val="6000"/>
          <c:min val="900"/>
        </c:scaling>
        <c:axPos val="l"/>
        <c:majorGridlines>
          <c:spPr>
            <a:ln w="4116">
              <a:solidFill>
                <a:schemeClr val="tx1"/>
              </a:solidFill>
              <a:prstDash val="solid"/>
            </a:ln>
          </c:spPr>
        </c:majorGridlines>
        <c:numFmt formatCode="General" sourceLinked="1"/>
        <c:tickLblPos val="nextTo"/>
        <c:spPr>
          <a:ln w="4116">
            <a:solidFill>
              <a:schemeClr val="tx1"/>
            </a:solidFill>
            <a:prstDash val="solid"/>
          </a:ln>
        </c:spPr>
        <c:txPr>
          <a:bodyPr rot="0" vert="horz"/>
          <a:lstStyle/>
          <a:p>
            <a:pPr>
              <a:defRPr sz="2692" b="1" i="0" u="none" strike="noStrike" baseline="0">
                <a:solidFill>
                  <a:schemeClr val="tx1"/>
                </a:solidFill>
                <a:latin typeface="Arial"/>
                <a:ea typeface="Arial"/>
                <a:cs typeface="Arial"/>
              </a:defRPr>
            </a:pPr>
            <a:endParaRPr lang="en-US"/>
          </a:p>
        </c:txPr>
        <c:crossAx val="99147136"/>
        <c:crosses val="autoZero"/>
        <c:crossBetween val="between"/>
      </c:valAx>
      <c:spPr>
        <a:noFill/>
        <a:ln w="16461">
          <a:solidFill>
            <a:schemeClr val="tx1"/>
          </a:solidFill>
          <a:prstDash val="solid"/>
        </a:ln>
      </c:spPr>
    </c:plotArea>
    <c:legend>
      <c:legendPos val="b"/>
      <c:layout>
        <c:manualLayout>
          <c:xMode val="edge"/>
          <c:yMode val="edge"/>
          <c:x val="0.12539681021038832"/>
          <c:y val="0.89928050122765035"/>
          <c:w val="0.74126985645629384"/>
          <c:h val="9.1126915587165028E-2"/>
        </c:manualLayout>
      </c:layout>
      <c:spPr>
        <a:solidFill>
          <a:schemeClr val="bg1"/>
        </a:solidFill>
        <a:ln w="4116">
          <a:solidFill>
            <a:schemeClr val="tx1"/>
          </a:solidFill>
          <a:prstDash val="solid"/>
        </a:ln>
      </c:spPr>
      <c:txPr>
        <a:bodyPr/>
        <a:lstStyle/>
        <a:p>
          <a:pPr>
            <a:defRPr sz="2146"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2333" b="1" i="0" u="none" strike="noStrike" baseline="0">
          <a:solidFill>
            <a:schemeClr val="tx1"/>
          </a:solidFill>
          <a:latin typeface="Arial"/>
          <a:ea typeface="Arial"/>
          <a:cs typeface="Arial"/>
        </a:defRPr>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s-MX"/>
            </a:pPr>
            <a:r>
              <a:rPr lang="en-US"/>
              <a:t>Building Permits, SA</a:t>
            </a:r>
          </a:p>
          <a:p>
            <a:pPr>
              <a:defRPr lang="es-MX"/>
            </a:pPr>
            <a:r>
              <a:rPr lang="en-US"/>
              <a:t>Beaumont-Port Arthur, TX</a:t>
            </a:r>
          </a:p>
        </c:rich>
      </c:tx>
    </c:title>
    <c:plotArea>
      <c:layout>
        <c:manualLayout>
          <c:layoutTarget val="inner"/>
          <c:xMode val="edge"/>
          <c:yMode val="edge"/>
          <c:x val="5.0487415610786832E-2"/>
          <c:y val="0.12917257441459865"/>
          <c:w val="0.93194452689878349"/>
          <c:h val="0.74647801889029064"/>
        </c:manualLayout>
      </c:layout>
      <c:lineChart>
        <c:grouping val="standard"/>
        <c:ser>
          <c:idx val="0"/>
          <c:order val="0"/>
          <c:tx>
            <c:strRef>
              <c:f>Sheet1!$B$4</c:f>
              <c:strCache>
                <c:ptCount val="1"/>
                <c:pt idx="0">
                  <c:v>Building Permits, SA</c:v>
                </c:pt>
              </c:strCache>
            </c:strRef>
          </c:tx>
          <c:spPr>
            <a:ln w="15875">
              <a:solidFill>
                <a:schemeClr val="bg1">
                  <a:lumMod val="65000"/>
                </a:schemeClr>
              </a:solidFill>
            </a:ln>
          </c:spPr>
          <c:marker>
            <c:symbol val="none"/>
          </c:marker>
          <c:trendline>
            <c:spPr>
              <a:ln w="44450">
                <a:solidFill>
                  <a:schemeClr val="tx2"/>
                </a:solidFill>
              </a:ln>
            </c:spPr>
            <c:trendlineType val="movingAvg"/>
            <c:period val="3"/>
          </c:trendline>
          <c:cat>
            <c:strRef>
              <c:f>Sheet1!$A$149:$A$268</c:f>
              <c:strCache>
                <c:ptCount val="120"/>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strCache>
            </c:strRef>
          </c:cat>
          <c:val>
            <c:numRef>
              <c:f>Sheet1!$B$149:$B$268</c:f>
              <c:numCache>
                <c:formatCode>General</c:formatCode>
                <c:ptCount val="120"/>
                <c:pt idx="0">
                  <c:v>46</c:v>
                </c:pt>
                <c:pt idx="1">
                  <c:v>67</c:v>
                </c:pt>
                <c:pt idx="2">
                  <c:v>34</c:v>
                </c:pt>
                <c:pt idx="3">
                  <c:v>28</c:v>
                </c:pt>
                <c:pt idx="4">
                  <c:v>58</c:v>
                </c:pt>
                <c:pt idx="5">
                  <c:v>43</c:v>
                </c:pt>
                <c:pt idx="6">
                  <c:v>30</c:v>
                </c:pt>
                <c:pt idx="7">
                  <c:v>49</c:v>
                </c:pt>
                <c:pt idx="8">
                  <c:v>38</c:v>
                </c:pt>
                <c:pt idx="9">
                  <c:v>44</c:v>
                </c:pt>
                <c:pt idx="10">
                  <c:v>39</c:v>
                </c:pt>
                <c:pt idx="11">
                  <c:v>44</c:v>
                </c:pt>
                <c:pt idx="12">
                  <c:v>36</c:v>
                </c:pt>
                <c:pt idx="13">
                  <c:v>43</c:v>
                </c:pt>
                <c:pt idx="14">
                  <c:v>57</c:v>
                </c:pt>
                <c:pt idx="15">
                  <c:v>35</c:v>
                </c:pt>
                <c:pt idx="16">
                  <c:v>51</c:v>
                </c:pt>
                <c:pt idx="17">
                  <c:v>39</c:v>
                </c:pt>
                <c:pt idx="18">
                  <c:v>34</c:v>
                </c:pt>
                <c:pt idx="19">
                  <c:v>40</c:v>
                </c:pt>
                <c:pt idx="20">
                  <c:v>28</c:v>
                </c:pt>
                <c:pt idx="21">
                  <c:v>156</c:v>
                </c:pt>
                <c:pt idx="22">
                  <c:v>254</c:v>
                </c:pt>
                <c:pt idx="23">
                  <c:v>50</c:v>
                </c:pt>
                <c:pt idx="24">
                  <c:v>51</c:v>
                </c:pt>
                <c:pt idx="25">
                  <c:v>75</c:v>
                </c:pt>
                <c:pt idx="26">
                  <c:v>46</c:v>
                </c:pt>
                <c:pt idx="27">
                  <c:v>40</c:v>
                </c:pt>
                <c:pt idx="28">
                  <c:v>47</c:v>
                </c:pt>
                <c:pt idx="29">
                  <c:v>44</c:v>
                </c:pt>
                <c:pt idx="30">
                  <c:v>44</c:v>
                </c:pt>
                <c:pt idx="31">
                  <c:v>29</c:v>
                </c:pt>
                <c:pt idx="32">
                  <c:v>35</c:v>
                </c:pt>
                <c:pt idx="33">
                  <c:v>30</c:v>
                </c:pt>
                <c:pt idx="34">
                  <c:v>35</c:v>
                </c:pt>
                <c:pt idx="35">
                  <c:v>51</c:v>
                </c:pt>
                <c:pt idx="36">
                  <c:v>41</c:v>
                </c:pt>
                <c:pt idx="37">
                  <c:v>39</c:v>
                </c:pt>
                <c:pt idx="38">
                  <c:v>65</c:v>
                </c:pt>
                <c:pt idx="39">
                  <c:v>206</c:v>
                </c:pt>
                <c:pt idx="40">
                  <c:v>66</c:v>
                </c:pt>
                <c:pt idx="41">
                  <c:v>43</c:v>
                </c:pt>
                <c:pt idx="42">
                  <c:v>192</c:v>
                </c:pt>
                <c:pt idx="43">
                  <c:v>43</c:v>
                </c:pt>
                <c:pt idx="44">
                  <c:v>40</c:v>
                </c:pt>
                <c:pt idx="45">
                  <c:v>55</c:v>
                </c:pt>
                <c:pt idx="46">
                  <c:v>55</c:v>
                </c:pt>
                <c:pt idx="47">
                  <c:v>52</c:v>
                </c:pt>
                <c:pt idx="48">
                  <c:v>66</c:v>
                </c:pt>
                <c:pt idx="49">
                  <c:v>44</c:v>
                </c:pt>
                <c:pt idx="50">
                  <c:v>85</c:v>
                </c:pt>
                <c:pt idx="51">
                  <c:v>49</c:v>
                </c:pt>
                <c:pt idx="52">
                  <c:v>63</c:v>
                </c:pt>
                <c:pt idx="53">
                  <c:v>38</c:v>
                </c:pt>
                <c:pt idx="54">
                  <c:v>78</c:v>
                </c:pt>
                <c:pt idx="55">
                  <c:v>51</c:v>
                </c:pt>
                <c:pt idx="56">
                  <c:v>50</c:v>
                </c:pt>
                <c:pt idx="57">
                  <c:v>59</c:v>
                </c:pt>
                <c:pt idx="58">
                  <c:v>68</c:v>
                </c:pt>
                <c:pt idx="59">
                  <c:v>92</c:v>
                </c:pt>
                <c:pt idx="60">
                  <c:v>41</c:v>
                </c:pt>
                <c:pt idx="61">
                  <c:v>29</c:v>
                </c:pt>
                <c:pt idx="62">
                  <c:v>42</c:v>
                </c:pt>
                <c:pt idx="63">
                  <c:v>101</c:v>
                </c:pt>
                <c:pt idx="64">
                  <c:v>34</c:v>
                </c:pt>
                <c:pt idx="65">
                  <c:v>109</c:v>
                </c:pt>
                <c:pt idx="66">
                  <c:v>45</c:v>
                </c:pt>
                <c:pt idx="67">
                  <c:v>24</c:v>
                </c:pt>
                <c:pt idx="68">
                  <c:v>53</c:v>
                </c:pt>
                <c:pt idx="69">
                  <c:v>9</c:v>
                </c:pt>
                <c:pt idx="70">
                  <c:v>44</c:v>
                </c:pt>
                <c:pt idx="71">
                  <c:v>47</c:v>
                </c:pt>
                <c:pt idx="72">
                  <c:v>54</c:v>
                </c:pt>
                <c:pt idx="73">
                  <c:v>109</c:v>
                </c:pt>
                <c:pt idx="74">
                  <c:v>39</c:v>
                </c:pt>
                <c:pt idx="75">
                  <c:v>62</c:v>
                </c:pt>
                <c:pt idx="76">
                  <c:v>64</c:v>
                </c:pt>
                <c:pt idx="77">
                  <c:v>406</c:v>
                </c:pt>
                <c:pt idx="78">
                  <c:v>23</c:v>
                </c:pt>
                <c:pt idx="79">
                  <c:v>86</c:v>
                </c:pt>
                <c:pt idx="80">
                  <c:v>213</c:v>
                </c:pt>
                <c:pt idx="81">
                  <c:v>77</c:v>
                </c:pt>
                <c:pt idx="82">
                  <c:v>262</c:v>
                </c:pt>
                <c:pt idx="83">
                  <c:v>60</c:v>
                </c:pt>
                <c:pt idx="84">
                  <c:v>43</c:v>
                </c:pt>
                <c:pt idx="85">
                  <c:v>105</c:v>
                </c:pt>
                <c:pt idx="86">
                  <c:v>75</c:v>
                </c:pt>
                <c:pt idx="87">
                  <c:v>114</c:v>
                </c:pt>
                <c:pt idx="88">
                  <c:v>512</c:v>
                </c:pt>
                <c:pt idx="89">
                  <c:v>58</c:v>
                </c:pt>
                <c:pt idx="90">
                  <c:v>406</c:v>
                </c:pt>
                <c:pt idx="91">
                  <c:v>118</c:v>
                </c:pt>
                <c:pt idx="92">
                  <c:v>23</c:v>
                </c:pt>
                <c:pt idx="93">
                  <c:v>65</c:v>
                </c:pt>
                <c:pt idx="94">
                  <c:v>51</c:v>
                </c:pt>
                <c:pt idx="95">
                  <c:v>43</c:v>
                </c:pt>
                <c:pt idx="96">
                  <c:v>169</c:v>
                </c:pt>
                <c:pt idx="97">
                  <c:v>46</c:v>
                </c:pt>
                <c:pt idx="98">
                  <c:v>272</c:v>
                </c:pt>
                <c:pt idx="99">
                  <c:v>37</c:v>
                </c:pt>
                <c:pt idx="100">
                  <c:v>48</c:v>
                </c:pt>
                <c:pt idx="101">
                  <c:v>43</c:v>
                </c:pt>
                <c:pt idx="102">
                  <c:v>54</c:v>
                </c:pt>
                <c:pt idx="103">
                  <c:v>136</c:v>
                </c:pt>
                <c:pt idx="104">
                  <c:v>91</c:v>
                </c:pt>
                <c:pt idx="105">
                  <c:v>522</c:v>
                </c:pt>
                <c:pt idx="106">
                  <c:v>54</c:v>
                </c:pt>
                <c:pt idx="107">
                  <c:v>72</c:v>
                </c:pt>
                <c:pt idx="108">
                  <c:v>23</c:v>
                </c:pt>
                <c:pt idx="109">
                  <c:v>54</c:v>
                </c:pt>
                <c:pt idx="110">
                  <c:v>315</c:v>
                </c:pt>
                <c:pt idx="111">
                  <c:v>320</c:v>
                </c:pt>
                <c:pt idx="112">
                  <c:v>148</c:v>
                </c:pt>
                <c:pt idx="113">
                  <c:v>76</c:v>
                </c:pt>
                <c:pt idx="114">
                  <c:v>124</c:v>
                </c:pt>
                <c:pt idx="115">
                  <c:v>60</c:v>
                </c:pt>
                <c:pt idx="116">
                  <c:v>83</c:v>
                </c:pt>
                <c:pt idx="117">
                  <c:v>183</c:v>
                </c:pt>
                <c:pt idx="118">
                  <c:v>148</c:v>
                </c:pt>
                <c:pt idx="119">
                  <c:v>120</c:v>
                </c:pt>
              </c:numCache>
            </c:numRef>
          </c:val>
        </c:ser>
        <c:marker val="1"/>
        <c:axId val="64643072"/>
        <c:axId val="64644608"/>
      </c:lineChart>
      <c:catAx>
        <c:axId val="64643072"/>
        <c:scaling>
          <c:orientation val="minMax"/>
        </c:scaling>
        <c:axPos val="b"/>
        <c:tickLblPos val="nextTo"/>
        <c:txPr>
          <a:bodyPr/>
          <a:lstStyle/>
          <a:p>
            <a:pPr>
              <a:defRPr lang="es-MX" sz="1200" b="1"/>
            </a:pPr>
            <a:endParaRPr lang="en-US"/>
          </a:p>
        </c:txPr>
        <c:crossAx val="64644608"/>
        <c:crosses val="autoZero"/>
        <c:auto val="1"/>
        <c:lblAlgn val="ctr"/>
        <c:lblOffset val="100"/>
        <c:tickLblSkip val="12"/>
        <c:tickMarkSkip val="12"/>
      </c:catAx>
      <c:valAx>
        <c:axId val="64644608"/>
        <c:scaling>
          <c:orientation val="minMax"/>
          <c:max val="550"/>
          <c:min val="0"/>
        </c:scaling>
        <c:axPos val="l"/>
        <c:majorGridlines/>
        <c:numFmt formatCode="General" sourceLinked="1"/>
        <c:tickLblPos val="nextTo"/>
        <c:txPr>
          <a:bodyPr/>
          <a:lstStyle/>
          <a:p>
            <a:pPr>
              <a:defRPr lang="es-MX" sz="1200" b="1"/>
            </a:pPr>
            <a:endParaRPr lang="en-US"/>
          </a:p>
        </c:txPr>
        <c:crossAx val="64643072"/>
        <c:crosses val="autoZero"/>
        <c:crossBetween val="between"/>
        <c:majorUnit val="50"/>
      </c:valAx>
    </c:plotArea>
    <c:legend>
      <c:legendPos val="b"/>
      <c:layout>
        <c:manualLayout>
          <c:xMode val="edge"/>
          <c:yMode val="edge"/>
          <c:x val="0.21796818037461263"/>
          <c:y val="0.94251785742358096"/>
          <c:w val="0.59334361979219197"/>
          <c:h val="4.134881011115326E-2"/>
        </c:manualLayout>
      </c:layout>
      <c:txPr>
        <a:bodyPr/>
        <a:lstStyle/>
        <a:p>
          <a:pPr>
            <a:defRPr lang="es-MX" sz="1200" b="1"/>
          </a:pPr>
          <a:endParaRPr lang="en-US"/>
        </a:p>
      </c:txPr>
    </c:legend>
    <c:plotVisOnly val="1"/>
  </c:chart>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s-MX"/>
            </a:pPr>
            <a:r>
              <a:rPr lang="en-US" dirty="0" smtClean="0"/>
              <a:t>Existing Home</a:t>
            </a:r>
            <a:r>
              <a:rPr lang="en-US" baseline="0" dirty="0" smtClean="0"/>
              <a:t> Sales, </a:t>
            </a:r>
            <a:r>
              <a:rPr lang="en-US" dirty="0" smtClean="0"/>
              <a:t>Beaumont-Port </a:t>
            </a:r>
            <a:r>
              <a:rPr lang="en-US" dirty="0"/>
              <a:t>Arthur, TX</a:t>
            </a:r>
          </a:p>
        </c:rich>
      </c:tx>
    </c:title>
    <c:plotArea>
      <c:layout>
        <c:manualLayout>
          <c:layoutTarget val="inner"/>
          <c:xMode val="edge"/>
          <c:yMode val="edge"/>
          <c:x val="5.0487415610786832E-2"/>
          <c:y val="0.12917257441459862"/>
          <c:w val="0.93194452689878371"/>
          <c:h val="0.73236135298318294"/>
        </c:manualLayout>
      </c:layout>
      <c:lineChart>
        <c:grouping val="standard"/>
        <c:ser>
          <c:idx val="1"/>
          <c:order val="0"/>
          <c:tx>
            <c:strRef>
              <c:f>Sheet1!$P$4</c:f>
              <c:strCache>
                <c:ptCount val="1"/>
                <c:pt idx="0">
                  <c:v>Home Sales</c:v>
                </c:pt>
              </c:strCache>
            </c:strRef>
          </c:tx>
          <c:spPr>
            <a:ln w="15875">
              <a:solidFill>
                <a:schemeClr val="tx1">
                  <a:lumMod val="50000"/>
                  <a:lumOff val="50000"/>
                </a:schemeClr>
              </a:solidFill>
            </a:ln>
          </c:spPr>
          <c:marker>
            <c:symbol val="none"/>
          </c:marker>
          <c:trendline>
            <c:spPr>
              <a:ln w="44450">
                <a:solidFill>
                  <a:schemeClr val="tx2"/>
                </a:solidFill>
              </a:ln>
            </c:spPr>
            <c:trendlineType val="movingAvg"/>
            <c:period val="3"/>
          </c:trendline>
          <c:cat>
            <c:strRef>
              <c:f>Sheet1!$A$149:$A$268</c:f>
              <c:strCache>
                <c:ptCount val="120"/>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strCache>
            </c:strRef>
          </c:cat>
          <c:val>
            <c:numRef>
              <c:f>Sheet1!$P$5:$P$124</c:f>
              <c:numCache>
                <c:formatCode>General</c:formatCode>
                <c:ptCount val="120"/>
                <c:pt idx="0">
                  <c:v>97</c:v>
                </c:pt>
                <c:pt idx="1">
                  <c:v>134</c:v>
                </c:pt>
                <c:pt idx="2">
                  <c:v>159</c:v>
                </c:pt>
                <c:pt idx="3">
                  <c:v>153</c:v>
                </c:pt>
                <c:pt idx="4">
                  <c:v>170</c:v>
                </c:pt>
                <c:pt idx="5">
                  <c:v>162</c:v>
                </c:pt>
                <c:pt idx="6">
                  <c:v>173</c:v>
                </c:pt>
                <c:pt idx="7">
                  <c:v>180</c:v>
                </c:pt>
                <c:pt idx="8">
                  <c:v>152</c:v>
                </c:pt>
                <c:pt idx="9">
                  <c:v>117</c:v>
                </c:pt>
                <c:pt idx="10">
                  <c:v>140</c:v>
                </c:pt>
                <c:pt idx="11">
                  <c:v>144</c:v>
                </c:pt>
                <c:pt idx="12">
                  <c:v>87</c:v>
                </c:pt>
                <c:pt idx="13">
                  <c:v>122</c:v>
                </c:pt>
                <c:pt idx="14">
                  <c:v>166</c:v>
                </c:pt>
                <c:pt idx="15">
                  <c:v>170</c:v>
                </c:pt>
                <c:pt idx="16">
                  <c:v>196</c:v>
                </c:pt>
                <c:pt idx="17">
                  <c:v>138</c:v>
                </c:pt>
                <c:pt idx="18">
                  <c:v>204</c:v>
                </c:pt>
                <c:pt idx="19">
                  <c:v>169</c:v>
                </c:pt>
                <c:pt idx="20">
                  <c:v>143</c:v>
                </c:pt>
                <c:pt idx="21">
                  <c:v>129</c:v>
                </c:pt>
                <c:pt idx="22">
                  <c:v>143</c:v>
                </c:pt>
                <c:pt idx="23">
                  <c:v>131</c:v>
                </c:pt>
                <c:pt idx="24">
                  <c:v>101</c:v>
                </c:pt>
                <c:pt idx="25">
                  <c:v>145</c:v>
                </c:pt>
                <c:pt idx="26">
                  <c:v>150</c:v>
                </c:pt>
                <c:pt idx="27">
                  <c:v>192</c:v>
                </c:pt>
                <c:pt idx="28">
                  <c:v>215</c:v>
                </c:pt>
                <c:pt idx="29">
                  <c:v>187</c:v>
                </c:pt>
                <c:pt idx="30">
                  <c:v>174</c:v>
                </c:pt>
                <c:pt idx="31">
                  <c:v>185</c:v>
                </c:pt>
                <c:pt idx="32">
                  <c:v>160</c:v>
                </c:pt>
                <c:pt idx="33">
                  <c:v>176</c:v>
                </c:pt>
                <c:pt idx="34">
                  <c:v>122</c:v>
                </c:pt>
                <c:pt idx="35">
                  <c:v>120</c:v>
                </c:pt>
                <c:pt idx="36">
                  <c:v>111</c:v>
                </c:pt>
                <c:pt idx="37">
                  <c:v>151</c:v>
                </c:pt>
                <c:pt idx="38">
                  <c:v>153</c:v>
                </c:pt>
                <c:pt idx="39">
                  <c:v>167</c:v>
                </c:pt>
                <c:pt idx="40">
                  <c:v>193</c:v>
                </c:pt>
                <c:pt idx="41">
                  <c:v>173</c:v>
                </c:pt>
                <c:pt idx="42">
                  <c:v>204</c:v>
                </c:pt>
                <c:pt idx="43">
                  <c:v>205</c:v>
                </c:pt>
                <c:pt idx="44">
                  <c:v>199</c:v>
                </c:pt>
                <c:pt idx="45">
                  <c:v>185</c:v>
                </c:pt>
                <c:pt idx="46">
                  <c:v>141</c:v>
                </c:pt>
                <c:pt idx="47">
                  <c:v>181</c:v>
                </c:pt>
                <c:pt idx="48">
                  <c:v>105</c:v>
                </c:pt>
                <c:pt idx="49">
                  <c:v>170</c:v>
                </c:pt>
                <c:pt idx="50">
                  <c:v>186</c:v>
                </c:pt>
                <c:pt idx="51">
                  <c:v>186</c:v>
                </c:pt>
                <c:pt idx="52">
                  <c:v>180</c:v>
                </c:pt>
                <c:pt idx="53">
                  <c:v>216</c:v>
                </c:pt>
                <c:pt idx="54">
                  <c:v>199</c:v>
                </c:pt>
                <c:pt idx="55">
                  <c:v>232</c:v>
                </c:pt>
                <c:pt idx="56">
                  <c:v>167</c:v>
                </c:pt>
                <c:pt idx="57">
                  <c:v>154</c:v>
                </c:pt>
                <c:pt idx="58">
                  <c:v>171</c:v>
                </c:pt>
                <c:pt idx="59">
                  <c:v>153</c:v>
                </c:pt>
                <c:pt idx="60">
                  <c:v>127</c:v>
                </c:pt>
                <c:pt idx="61">
                  <c:v>167</c:v>
                </c:pt>
                <c:pt idx="62">
                  <c:v>196</c:v>
                </c:pt>
                <c:pt idx="63">
                  <c:v>177</c:v>
                </c:pt>
                <c:pt idx="64">
                  <c:v>225</c:v>
                </c:pt>
                <c:pt idx="65">
                  <c:v>185</c:v>
                </c:pt>
                <c:pt idx="66">
                  <c:v>173</c:v>
                </c:pt>
                <c:pt idx="67">
                  <c:v>228</c:v>
                </c:pt>
                <c:pt idx="68">
                  <c:v>114</c:v>
                </c:pt>
                <c:pt idx="69">
                  <c:v>86</c:v>
                </c:pt>
                <c:pt idx="70">
                  <c:v>213</c:v>
                </c:pt>
                <c:pt idx="71">
                  <c:v>168</c:v>
                </c:pt>
                <c:pt idx="72">
                  <c:v>159</c:v>
                </c:pt>
                <c:pt idx="73">
                  <c:v>176</c:v>
                </c:pt>
                <c:pt idx="74">
                  <c:v>218</c:v>
                </c:pt>
                <c:pt idx="75">
                  <c:v>199</c:v>
                </c:pt>
                <c:pt idx="76">
                  <c:v>188</c:v>
                </c:pt>
                <c:pt idx="77">
                  <c:v>205</c:v>
                </c:pt>
                <c:pt idx="78">
                  <c:v>192</c:v>
                </c:pt>
                <c:pt idx="79">
                  <c:v>235</c:v>
                </c:pt>
                <c:pt idx="80">
                  <c:v>228</c:v>
                </c:pt>
                <c:pt idx="81">
                  <c:v>183</c:v>
                </c:pt>
                <c:pt idx="82">
                  <c:v>178</c:v>
                </c:pt>
                <c:pt idx="83">
                  <c:v>184</c:v>
                </c:pt>
                <c:pt idx="84">
                  <c:v>139</c:v>
                </c:pt>
                <c:pt idx="85">
                  <c:v>179</c:v>
                </c:pt>
                <c:pt idx="86">
                  <c:v>250</c:v>
                </c:pt>
                <c:pt idx="87">
                  <c:v>204</c:v>
                </c:pt>
                <c:pt idx="88">
                  <c:v>270</c:v>
                </c:pt>
                <c:pt idx="89">
                  <c:v>231</c:v>
                </c:pt>
                <c:pt idx="90">
                  <c:v>233</c:v>
                </c:pt>
                <c:pt idx="91">
                  <c:v>256</c:v>
                </c:pt>
                <c:pt idx="92">
                  <c:v>194</c:v>
                </c:pt>
                <c:pt idx="93">
                  <c:v>185</c:v>
                </c:pt>
                <c:pt idx="94">
                  <c:v>176</c:v>
                </c:pt>
                <c:pt idx="95">
                  <c:v>174</c:v>
                </c:pt>
                <c:pt idx="96">
                  <c:v>122</c:v>
                </c:pt>
                <c:pt idx="97">
                  <c:v>153</c:v>
                </c:pt>
                <c:pt idx="98">
                  <c:v>178</c:v>
                </c:pt>
                <c:pt idx="99">
                  <c:v>210</c:v>
                </c:pt>
                <c:pt idx="100">
                  <c:v>211</c:v>
                </c:pt>
                <c:pt idx="101">
                  <c:v>215</c:v>
                </c:pt>
                <c:pt idx="102">
                  <c:v>239</c:v>
                </c:pt>
                <c:pt idx="103">
                  <c:v>190</c:v>
                </c:pt>
                <c:pt idx="104">
                  <c:v>83</c:v>
                </c:pt>
                <c:pt idx="105">
                  <c:v>178</c:v>
                </c:pt>
                <c:pt idx="106">
                  <c:v>153</c:v>
                </c:pt>
                <c:pt idx="107">
                  <c:v>175</c:v>
                </c:pt>
                <c:pt idx="108">
                  <c:v>129</c:v>
                </c:pt>
                <c:pt idx="109">
                  <c:v>139</c:v>
                </c:pt>
                <c:pt idx="110">
                  <c:v>183</c:v>
                </c:pt>
                <c:pt idx="111">
                  <c:v>175</c:v>
                </c:pt>
                <c:pt idx="112">
                  <c:v>182</c:v>
                </c:pt>
                <c:pt idx="113">
                  <c:v>191</c:v>
                </c:pt>
                <c:pt idx="114">
                  <c:v>207</c:v>
                </c:pt>
                <c:pt idx="115">
                  <c:v>187</c:v>
                </c:pt>
                <c:pt idx="116">
                  <c:v>146</c:v>
                </c:pt>
                <c:pt idx="117">
                  <c:v>165</c:v>
                </c:pt>
                <c:pt idx="118">
                  <c:v>137</c:v>
                </c:pt>
                <c:pt idx="119">
                  <c:v>148</c:v>
                </c:pt>
              </c:numCache>
            </c:numRef>
          </c:val>
        </c:ser>
        <c:marker val="1"/>
        <c:axId val="64682240"/>
        <c:axId val="64700416"/>
      </c:lineChart>
      <c:catAx>
        <c:axId val="64682240"/>
        <c:scaling>
          <c:orientation val="minMax"/>
        </c:scaling>
        <c:axPos val="b"/>
        <c:tickLblPos val="nextTo"/>
        <c:txPr>
          <a:bodyPr/>
          <a:lstStyle/>
          <a:p>
            <a:pPr>
              <a:defRPr lang="es-MX" sz="1200" b="1"/>
            </a:pPr>
            <a:endParaRPr lang="en-US"/>
          </a:p>
        </c:txPr>
        <c:crossAx val="64700416"/>
        <c:crosses val="autoZero"/>
        <c:auto val="1"/>
        <c:lblAlgn val="ctr"/>
        <c:lblOffset val="100"/>
        <c:tickLblSkip val="12"/>
        <c:tickMarkSkip val="12"/>
      </c:catAx>
      <c:valAx>
        <c:axId val="64700416"/>
        <c:scaling>
          <c:orientation val="minMax"/>
          <c:max val="300"/>
          <c:min val="50"/>
        </c:scaling>
        <c:axPos val="l"/>
        <c:majorGridlines/>
        <c:numFmt formatCode="General" sourceLinked="1"/>
        <c:tickLblPos val="nextTo"/>
        <c:txPr>
          <a:bodyPr/>
          <a:lstStyle/>
          <a:p>
            <a:pPr>
              <a:defRPr lang="es-MX" sz="1200" b="1"/>
            </a:pPr>
            <a:endParaRPr lang="en-US"/>
          </a:p>
        </c:txPr>
        <c:crossAx val="64682240"/>
        <c:crosses val="autoZero"/>
        <c:crossBetween val="between"/>
      </c:valAx>
    </c:plotArea>
    <c:legend>
      <c:legendPos val="b"/>
      <c:txPr>
        <a:bodyPr/>
        <a:lstStyle/>
        <a:p>
          <a:pPr>
            <a:defRPr lang="es-MX" sz="1200" b="1"/>
          </a:pPr>
          <a:endParaRPr lang="en-US"/>
        </a:p>
      </c:txPr>
    </c:legend>
    <c:plotVisOnly val="1"/>
  </c:chart>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s-MX"/>
            </a:pPr>
            <a:r>
              <a:rPr lang="en-US" dirty="0" smtClean="0"/>
              <a:t>Median Price of Home Sale</a:t>
            </a:r>
            <a:endParaRPr lang="en-US" dirty="0"/>
          </a:p>
          <a:p>
            <a:pPr>
              <a:defRPr lang="es-MX"/>
            </a:pPr>
            <a:r>
              <a:rPr lang="en-US" dirty="0"/>
              <a:t>Beaumont-Port Arthur, TX</a:t>
            </a:r>
          </a:p>
        </c:rich>
      </c:tx>
    </c:title>
    <c:plotArea>
      <c:layout>
        <c:manualLayout>
          <c:layoutTarget val="inner"/>
          <c:xMode val="edge"/>
          <c:yMode val="edge"/>
          <c:x val="5.0487415610786832E-2"/>
          <c:y val="0.12917257441459859"/>
          <c:w val="0.93194452689878382"/>
          <c:h val="0.73236135298318294"/>
        </c:manualLayout>
      </c:layout>
      <c:lineChart>
        <c:grouping val="standard"/>
        <c:ser>
          <c:idx val="0"/>
          <c:order val="0"/>
          <c:tx>
            <c:strRef>
              <c:f>Sheet1!$Q$4</c:f>
              <c:strCache>
                <c:ptCount val="1"/>
                <c:pt idx="0">
                  <c:v>Median Price</c:v>
                </c:pt>
              </c:strCache>
            </c:strRef>
          </c:tx>
          <c:spPr>
            <a:ln w="15875">
              <a:solidFill>
                <a:schemeClr val="tx1">
                  <a:lumMod val="50000"/>
                  <a:lumOff val="50000"/>
                </a:schemeClr>
              </a:solidFill>
            </a:ln>
          </c:spPr>
          <c:marker>
            <c:symbol val="none"/>
          </c:marker>
          <c:trendline>
            <c:spPr>
              <a:ln w="44450">
                <a:solidFill>
                  <a:schemeClr val="tx2"/>
                </a:solidFill>
              </a:ln>
            </c:spPr>
            <c:trendlineType val="movingAvg"/>
            <c:period val="3"/>
          </c:trendline>
          <c:cat>
            <c:strRef>
              <c:f>Sheet1!$A$149:$A$268</c:f>
              <c:strCache>
                <c:ptCount val="120"/>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strCache>
            </c:strRef>
          </c:cat>
          <c:val>
            <c:numRef>
              <c:f>Sheet1!$Q$5:$Q$124</c:f>
              <c:numCache>
                <c:formatCode>#,##0</c:formatCode>
                <c:ptCount val="120"/>
                <c:pt idx="0">
                  <c:v>82100</c:v>
                </c:pt>
                <c:pt idx="1">
                  <c:v>81500</c:v>
                </c:pt>
                <c:pt idx="2">
                  <c:v>82700</c:v>
                </c:pt>
                <c:pt idx="3">
                  <c:v>83800</c:v>
                </c:pt>
                <c:pt idx="4">
                  <c:v>94400</c:v>
                </c:pt>
                <c:pt idx="5">
                  <c:v>87800</c:v>
                </c:pt>
                <c:pt idx="6">
                  <c:v>85000</c:v>
                </c:pt>
                <c:pt idx="7">
                  <c:v>78800</c:v>
                </c:pt>
                <c:pt idx="8">
                  <c:v>94400</c:v>
                </c:pt>
                <c:pt idx="9">
                  <c:v>89500</c:v>
                </c:pt>
                <c:pt idx="10">
                  <c:v>85300</c:v>
                </c:pt>
                <c:pt idx="11">
                  <c:v>79300</c:v>
                </c:pt>
                <c:pt idx="12">
                  <c:v>86500</c:v>
                </c:pt>
                <c:pt idx="13">
                  <c:v>83800</c:v>
                </c:pt>
                <c:pt idx="14">
                  <c:v>89400</c:v>
                </c:pt>
                <c:pt idx="15">
                  <c:v>88400</c:v>
                </c:pt>
                <c:pt idx="16">
                  <c:v>87000</c:v>
                </c:pt>
                <c:pt idx="17">
                  <c:v>90000</c:v>
                </c:pt>
                <c:pt idx="18">
                  <c:v>88500</c:v>
                </c:pt>
                <c:pt idx="19">
                  <c:v>89700</c:v>
                </c:pt>
                <c:pt idx="20">
                  <c:v>91700</c:v>
                </c:pt>
                <c:pt idx="21">
                  <c:v>74600</c:v>
                </c:pt>
                <c:pt idx="22">
                  <c:v>92100</c:v>
                </c:pt>
                <c:pt idx="23">
                  <c:v>87500</c:v>
                </c:pt>
                <c:pt idx="24">
                  <c:v>82100</c:v>
                </c:pt>
                <c:pt idx="25">
                  <c:v>79600</c:v>
                </c:pt>
                <c:pt idx="26">
                  <c:v>85600</c:v>
                </c:pt>
                <c:pt idx="27">
                  <c:v>87000</c:v>
                </c:pt>
                <c:pt idx="28">
                  <c:v>91900</c:v>
                </c:pt>
                <c:pt idx="29">
                  <c:v>99600</c:v>
                </c:pt>
                <c:pt idx="30">
                  <c:v>97000</c:v>
                </c:pt>
                <c:pt idx="31">
                  <c:v>98300</c:v>
                </c:pt>
                <c:pt idx="32">
                  <c:v>94100</c:v>
                </c:pt>
                <c:pt idx="33">
                  <c:v>81500</c:v>
                </c:pt>
                <c:pt idx="34">
                  <c:v>92700</c:v>
                </c:pt>
                <c:pt idx="35">
                  <c:v>88000</c:v>
                </c:pt>
                <c:pt idx="36">
                  <c:v>83100</c:v>
                </c:pt>
                <c:pt idx="37">
                  <c:v>93200</c:v>
                </c:pt>
                <c:pt idx="38">
                  <c:v>89000</c:v>
                </c:pt>
                <c:pt idx="39">
                  <c:v>91600</c:v>
                </c:pt>
                <c:pt idx="40">
                  <c:v>87800</c:v>
                </c:pt>
                <c:pt idx="41">
                  <c:v>100400</c:v>
                </c:pt>
                <c:pt idx="42">
                  <c:v>101000</c:v>
                </c:pt>
                <c:pt idx="43">
                  <c:v>103200</c:v>
                </c:pt>
                <c:pt idx="44">
                  <c:v>101400</c:v>
                </c:pt>
                <c:pt idx="45">
                  <c:v>95000</c:v>
                </c:pt>
                <c:pt idx="46">
                  <c:v>86100</c:v>
                </c:pt>
                <c:pt idx="47">
                  <c:v>116300</c:v>
                </c:pt>
                <c:pt idx="48">
                  <c:v>99400</c:v>
                </c:pt>
                <c:pt idx="49">
                  <c:v>112000</c:v>
                </c:pt>
                <c:pt idx="50">
                  <c:v>97400</c:v>
                </c:pt>
                <c:pt idx="51">
                  <c:v>103700</c:v>
                </c:pt>
                <c:pt idx="52">
                  <c:v>103100</c:v>
                </c:pt>
                <c:pt idx="53">
                  <c:v>106000</c:v>
                </c:pt>
                <c:pt idx="54">
                  <c:v>100300</c:v>
                </c:pt>
                <c:pt idx="55">
                  <c:v>103200</c:v>
                </c:pt>
                <c:pt idx="56">
                  <c:v>97000</c:v>
                </c:pt>
                <c:pt idx="57">
                  <c:v>90000</c:v>
                </c:pt>
                <c:pt idx="58">
                  <c:v>92900</c:v>
                </c:pt>
                <c:pt idx="59">
                  <c:v>95400</c:v>
                </c:pt>
                <c:pt idx="60">
                  <c:v>97700</c:v>
                </c:pt>
                <c:pt idx="61">
                  <c:v>106200</c:v>
                </c:pt>
                <c:pt idx="62">
                  <c:v>90900</c:v>
                </c:pt>
                <c:pt idx="63">
                  <c:v>93000</c:v>
                </c:pt>
                <c:pt idx="64">
                  <c:v>103300</c:v>
                </c:pt>
                <c:pt idx="65">
                  <c:v>111200</c:v>
                </c:pt>
                <c:pt idx="66">
                  <c:v>105800</c:v>
                </c:pt>
                <c:pt idx="67">
                  <c:v>104800</c:v>
                </c:pt>
                <c:pt idx="68">
                  <c:v>116700</c:v>
                </c:pt>
                <c:pt idx="69">
                  <c:v>120000</c:v>
                </c:pt>
                <c:pt idx="70">
                  <c:v>109700</c:v>
                </c:pt>
                <c:pt idx="71">
                  <c:v>106700</c:v>
                </c:pt>
                <c:pt idx="72">
                  <c:v>98300</c:v>
                </c:pt>
                <c:pt idx="73">
                  <c:v>116900</c:v>
                </c:pt>
                <c:pt idx="74">
                  <c:v>105800</c:v>
                </c:pt>
                <c:pt idx="75">
                  <c:v>108600</c:v>
                </c:pt>
                <c:pt idx="76">
                  <c:v>117100</c:v>
                </c:pt>
                <c:pt idx="77">
                  <c:v>121400</c:v>
                </c:pt>
                <c:pt idx="78">
                  <c:v>122000</c:v>
                </c:pt>
                <c:pt idx="79">
                  <c:v>109700</c:v>
                </c:pt>
                <c:pt idx="80">
                  <c:v>124000</c:v>
                </c:pt>
                <c:pt idx="81">
                  <c:v>123900</c:v>
                </c:pt>
                <c:pt idx="82">
                  <c:v>122500</c:v>
                </c:pt>
                <c:pt idx="83">
                  <c:v>124800</c:v>
                </c:pt>
                <c:pt idx="84">
                  <c:v>119400</c:v>
                </c:pt>
                <c:pt idx="85">
                  <c:v>122200</c:v>
                </c:pt>
                <c:pt idx="86">
                  <c:v>122100</c:v>
                </c:pt>
                <c:pt idx="87">
                  <c:v>117800</c:v>
                </c:pt>
                <c:pt idx="88">
                  <c:v>137200</c:v>
                </c:pt>
                <c:pt idx="89">
                  <c:v>131700</c:v>
                </c:pt>
                <c:pt idx="90">
                  <c:v>128900</c:v>
                </c:pt>
                <c:pt idx="91">
                  <c:v>130900</c:v>
                </c:pt>
                <c:pt idx="92">
                  <c:v>133300</c:v>
                </c:pt>
                <c:pt idx="93">
                  <c:v>112400</c:v>
                </c:pt>
                <c:pt idx="94">
                  <c:v>119100</c:v>
                </c:pt>
                <c:pt idx="95">
                  <c:v>123500</c:v>
                </c:pt>
                <c:pt idx="96">
                  <c:v>134300</c:v>
                </c:pt>
                <c:pt idx="97">
                  <c:v>120600</c:v>
                </c:pt>
                <c:pt idx="98">
                  <c:v>121100</c:v>
                </c:pt>
                <c:pt idx="99">
                  <c:v>126700</c:v>
                </c:pt>
                <c:pt idx="100">
                  <c:v>127600</c:v>
                </c:pt>
                <c:pt idx="101">
                  <c:v>127700</c:v>
                </c:pt>
                <c:pt idx="102">
                  <c:v>138600</c:v>
                </c:pt>
                <c:pt idx="103">
                  <c:v>121900</c:v>
                </c:pt>
                <c:pt idx="104">
                  <c:v>135500</c:v>
                </c:pt>
                <c:pt idx="105">
                  <c:v>139000</c:v>
                </c:pt>
                <c:pt idx="106">
                  <c:v>134400</c:v>
                </c:pt>
                <c:pt idx="107">
                  <c:v>128100</c:v>
                </c:pt>
                <c:pt idx="108">
                  <c:v>126000</c:v>
                </c:pt>
                <c:pt idx="109">
                  <c:v>132800</c:v>
                </c:pt>
                <c:pt idx="110">
                  <c:v>137400</c:v>
                </c:pt>
                <c:pt idx="111">
                  <c:v>131200</c:v>
                </c:pt>
                <c:pt idx="112">
                  <c:v>139200</c:v>
                </c:pt>
                <c:pt idx="113">
                  <c:v>144800</c:v>
                </c:pt>
                <c:pt idx="114">
                  <c:v>126500</c:v>
                </c:pt>
                <c:pt idx="115">
                  <c:v>138100</c:v>
                </c:pt>
                <c:pt idx="116">
                  <c:v>131400</c:v>
                </c:pt>
                <c:pt idx="117">
                  <c:v>130900</c:v>
                </c:pt>
                <c:pt idx="118">
                  <c:v>124700</c:v>
                </c:pt>
                <c:pt idx="119">
                  <c:v>121100</c:v>
                </c:pt>
              </c:numCache>
            </c:numRef>
          </c:val>
        </c:ser>
        <c:marker val="1"/>
        <c:axId val="64738048"/>
        <c:axId val="64739584"/>
      </c:lineChart>
      <c:catAx>
        <c:axId val="64738048"/>
        <c:scaling>
          <c:orientation val="minMax"/>
        </c:scaling>
        <c:axPos val="b"/>
        <c:tickLblPos val="nextTo"/>
        <c:txPr>
          <a:bodyPr/>
          <a:lstStyle/>
          <a:p>
            <a:pPr>
              <a:defRPr lang="es-MX" sz="1200" b="1"/>
            </a:pPr>
            <a:endParaRPr lang="en-US"/>
          </a:p>
        </c:txPr>
        <c:crossAx val="64739584"/>
        <c:crosses val="autoZero"/>
        <c:auto val="1"/>
        <c:lblAlgn val="ctr"/>
        <c:lblOffset val="100"/>
        <c:tickLblSkip val="12"/>
        <c:tickMarkSkip val="12"/>
      </c:catAx>
      <c:valAx>
        <c:axId val="64739584"/>
        <c:scaling>
          <c:orientation val="minMax"/>
          <c:max val="150000"/>
          <c:min val="70000"/>
        </c:scaling>
        <c:axPos val="l"/>
        <c:majorGridlines/>
        <c:numFmt formatCode="#,##0" sourceLinked="1"/>
        <c:tickLblPos val="nextTo"/>
        <c:txPr>
          <a:bodyPr/>
          <a:lstStyle/>
          <a:p>
            <a:pPr>
              <a:defRPr lang="es-MX" sz="1200" b="1"/>
            </a:pPr>
            <a:endParaRPr lang="en-US"/>
          </a:p>
        </c:txPr>
        <c:crossAx val="64738048"/>
        <c:crosses val="autoZero"/>
        <c:crossBetween val="between"/>
      </c:valAx>
    </c:plotArea>
    <c:legend>
      <c:legendPos val="b"/>
      <c:layout>
        <c:manualLayout>
          <c:xMode val="edge"/>
          <c:yMode val="edge"/>
          <c:x val="0.29808590019291487"/>
          <c:y val="0.92924946181203649"/>
          <c:w val="0.47252795009933907"/>
          <c:h val="4.134881011115326E-2"/>
        </c:manualLayout>
      </c:layout>
      <c:txPr>
        <a:bodyPr/>
        <a:lstStyle/>
        <a:p>
          <a:pPr>
            <a:defRPr lang="es-MX" sz="1200" b="1"/>
          </a:pPr>
          <a:endParaRPr lang="en-US"/>
        </a:p>
      </c:txPr>
    </c:legend>
    <c:plotVisOnly val="1"/>
  </c:chart>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chart>
    <c:title>
      <c:txPr>
        <a:bodyPr/>
        <a:lstStyle/>
        <a:p>
          <a:pPr>
            <a:defRPr sz="1400" b="1" i="0" u="none" strike="noStrike" baseline="0">
              <a:solidFill>
                <a:srgbClr val="000000"/>
              </a:solidFill>
              <a:latin typeface="Arial"/>
              <a:ea typeface="Arial"/>
              <a:cs typeface="Arial"/>
            </a:defRPr>
          </a:pPr>
          <a:endParaRPr lang="en-US"/>
        </a:p>
      </c:txPr>
    </c:title>
    <c:plotArea>
      <c:layout>
        <c:manualLayout>
          <c:layoutTarget val="inner"/>
          <c:xMode val="edge"/>
          <c:yMode val="edge"/>
          <c:x val="5.5555555555555455E-2"/>
          <c:y val="4.7846889952153131E-2"/>
          <c:w val="0.9285714285714286"/>
          <c:h val="0.81339712918660256"/>
        </c:manualLayout>
      </c:layout>
      <c:barChart>
        <c:barDir val="col"/>
        <c:grouping val="clustered"/>
        <c:ser>
          <c:idx val="0"/>
          <c:order val="0"/>
          <c:tx>
            <c:strRef>
              <c:f>Sheet1!$B$1</c:f>
              <c:strCache>
                <c:ptCount val="1"/>
                <c:pt idx="0">
                  <c:v> </c:v>
                </c:pt>
              </c:strCache>
            </c:strRef>
          </c:tx>
          <c:spPr>
            <a:solidFill>
              <a:schemeClr val="accent1"/>
            </a:solidFill>
            <a:ln w="8230">
              <a:solidFill>
                <a:schemeClr val="tx1"/>
              </a:solidFill>
              <a:prstDash val="solid"/>
            </a:ln>
          </c:spPr>
          <c:dLbls>
            <c:spPr>
              <a:noFill/>
              <a:ln w="16454">
                <a:noFill/>
              </a:ln>
            </c:spPr>
            <c:txPr>
              <a:bodyPr/>
              <a:lstStyle/>
              <a:p>
                <a:pPr>
                  <a:defRPr sz="1167" b="1" i="0" u="none" strike="noStrike" baseline="0">
                    <a:solidFill>
                      <a:srgbClr val="000000"/>
                    </a:solidFill>
                    <a:latin typeface="Arial"/>
                    <a:ea typeface="Arial"/>
                    <a:cs typeface="Arial"/>
                  </a:defRPr>
                </a:pPr>
                <a:endParaRPr lang="en-US"/>
              </a:p>
            </c:txPr>
            <c:showVal val="1"/>
          </c:dLbls>
          <c:cat>
            <c:numRef>
              <c:f>Sheet1!$A$2:$A$8</c:f>
              <c:numCache>
                <c:formatCode>General</c:formatCode>
                <c:ptCount val="7"/>
                <c:pt idx="0">
                  <c:v>2004</c:v>
                </c:pt>
                <c:pt idx="1">
                  <c:v>2005</c:v>
                </c:pt>
                <c:pt idx="2">
                  <c:v>2006</c:v>
                </c:pt>
                <c:pt idx="3">
                  <c:v>2007</c:v>
                </c:pt>
                <c:pt idx="4">
                  <c:v>2008</c:v>
                </c:pt>
                <c:pt idx="5">
                  <c:v>2009</c:v>
                </c:pt>
                <c:pt idx="6">
                  <c:v>2010</c:v>
                </c:pt>
              </c:numCache>
            </c:numRef>
          </c:cat>
          <c:val>
            <c:numRef>
              <c:f>Sheet1!$B$2:$B$8</c:f>
              <c:numCache>
                <c:formatCode>General</c:formatCode>
                <c:ptCount val="7"/>
                <c:pt idx="0">
                  <c:v>6.2</c:v>
                </c:pt>
                <c:pt idx="1">
                  <c:v>6.1</c:v>
                </c:pt>
                <c:pt idx="2">
                  <c:v>8</c:v>
                </c:pt>
                <c:pt idx="3">
                  <c:v>3.1</c:v>
                </c:pt>
                <c:pt idx="4">
                  <c:v>2.6</c:v>
                </c:pt>
                <c:pt idx="5">
                  <c:v>-1.6</c:v>
                </c:pt>
                <c:pt idx="6">
                  <c:v>1.4</c:v>
                </c:pt>
              </c:numCache>
            </c:numRef>
          </c:val>
        </c:ser>
        <c:dLbls>
          <c:showVal val="1"/>
        </c:dLbls>
        <c:axId val="99381248"/>
        <c:axId val="99382784"/>
      </c:barChart>
      <c:catAx>
        <c:axId val="99381248"/>
        <c:scaling>
          <c:orientation val="minMax"/>
        </c:scaling>
        <c:axPos val="b"/>
        <c:numFmt formatCode="General" sourceLinked="1"/>
        <c:tickLblPos val="low"/>
        <c:spPr>
          <a:ln w="2059">
            <a:solidFill>
              <a:schemeClr val="tx1"/>
            </a:solidFill>
            <a:prstDash val="solid"/>
          </a:ln>
        </c:spPr>
        <c:txPr>
          <a:bodyPr rot="0" vert="horz"/>
          <a:lstStyle/>
          <a:p>
            <a:pPr>
              <a:defRPr sz="1167" b="1" i="0" u="none" strike="noStrike" baseline="0">
                <a:solidFill>
                  <a:srgbClr val="000000"/>
                </a:solidFill>
                <a:latin typeface="Arial"/>
                <a:ea typeface="Arial"/>
                <a:cs typeface="Arial"/>
              </a:defRPr>
            </a:pPr>
            <a:endParaRPr lang="en-US"/>
          </a:p>
        </c:txPr>
        <c:crossAx val="99382784"/>
        <c:crosses val="autoZero"/>
        <c:auto val="1"/>
        <c:lblAlgn val="ctr"/>
        <c:lblOffset val="100"/>
        <c:tickLblSkip val="1"/>
        <c:tickMarkSkip val="1"/>
      </c:catAx>
      <c:valAx>
        <c:axId val="99382784"/>
        <c:scaling>
          <c:orientation val="minMax"/>
          <c:max val="9"/>
        </c:scaling>
        <c:axPos val="l"/>
        <c:majorGridlines>
          <c:spPr>
            <a:ln w="2059">
              <a:solidFill>
                <a:schemeClr val="tx1"/>
              </a:solidFill>
              <a:prstDash val="solid"/>
            </a:ln>
          </c:spPr>
        </c:majorGridlines>
        <c:numFmt formatCode="General" sourceLinked="1"/>
        <c:tickLblPos val="nextTo"/>
        <c:spPr>
          <a:ln w="2059">
            <a:solidFill>
              <a:schemeClr val="tx1"/>
            </a:solidFill>
            <a:prstDash val="solid"/>
          </a:ln>
        </c:spPr>
        <c:txPr>
          <a:bodyPr rot="0" vert="horz"/>
          <a:lstStyle/>
          <a:p>
            <a:pPr>
              <a:defRPr sz="1167" b="1" i="0" u="none" strike="noStrike" baseline="0">
                <a:solidFill>
                  <a:srgbClr val="000000"/>
                </a:solidFill>
                <a:latin typeface="Arial"/>
                <a:ea typeface="Arial"/>
                <a:cs typeface="Arial"/>
              </a:defRPr>
            </a:pPr>
            <a:endParaRPr lang="en-US"/>
          </a:p>
        </c:txPr>
        <c:crossAx val="99381248"/>
        <c:crosses val="autoZero"/>
        <c:crossBetween val="between"/>
        <c:majorUnit val="1"/>
      </c:valAx>
      <c:spPr>
        <a:noFill/>
        <a:ln w="11854">
          <a:solidFill>
            <a:schemeClr val="tx1"/>
          </a:solidFill>
          <a:prstDash val="solid"/>
        </a:ln>
      </c:spPr>
    </c:plotArea>
    <c:plotVisOnly val="1"/>
    <c:dispBlanksAs val="gap"/>
  </c:chart>
  <c:spPr>
    <a:noFill/>
    <a:ln>
      <a:noFill/>
    </a:ln>
  </c:spPr>
  <c:txPr>
    <a:bodyPr/>
    <a:lstStyle/>
    <a:p>
      <a:pPr>
        <a:defRPr sz="1167" b="1" i="0" u="none" strike="noStrike" baseline="0">
          <a:solidFill>
            <a:srgbClr val="000000"/>
          </a:solidFill>
          <a:latin typeface="Arial"/>
          <a:ea typeface="Arial"/>
          <a:cs typeface="Arial"/>
        </a:defRPr>
      </a:pPr>
      <a:endParaRPr lang="en-US"/>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6470063883524E-2"/>
          <c:y val="5.1666666666666673E-2"/>
          <c:w val="0.91466201158817884"/>
          <c:h val="0.80687410784178293"/>
        </c:manualLayout>
      </c:layout>
      <c:lineChart>
        <c:grouping val="standard"/>
        <c:ser>
          <c:idx val="0"/>
          <c:order val="0"/>
          <c:spPr>
            <a:ln w="50763"/>
          </c:spPr>
          <c:marker>
            <c:symbol val="none"/>
          </c:marker>
          <c:cat>
            <c:strRef>
              <c:f>Sheet1!$A$1:$L$1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Sheet1!$A$2:$L$2</c:f>
              <c:numCache>
                <c:formatCode>General</c:formatCode>
                <c:ptCount val="12"/>
                <c:pt idx="0">
                  <c:v>2.9888129183701637</c:v>
                </c:pt>
                <c:pt idx="1">
                  <c:v>1.3278760372315457</c:v>
                </c:pt>
                <c:pt idx="2">
                  <c:v>13.581347120177911</c:v>
                </c:pt>
                <c:pt idx="3">
                  <c:v>-11.957374572963809</c:v>
                </c:pt>
                <c:pt idx="4">
                  <c:v>8.7109143784085852</c:v>
                </c:pt>
                <c:pt idx="5">
                  <c:v>-2.7834472953400802</c:v>
                </c:pt>
                <c:pt idx="6">
                  <c:v>8.2099282787398309</c:v>
                </c:pt>
                <c:pt idx="7">
                  <c:v>-2.2715339368497447</c:v>
                </c:pt>
                <c:pt idx="8">
                  <c:v>6.196738409114233</c:v>
                </c:pt>
                <c:pt idx="9">
                  <c:v>3.0115774280912597</c:v>
                </c:pt>
                <c:pt idx="10">
                  <c:v>15.026304910869426</c:v>
                </c:pt>
                <c:pt idx="11">
                  <c:v>-4.7186002962602895</c:v>
                </c:pt>
              </c:numCache>
            </c:numRef>
          </c:val>
        </c:ser>
        <c:ser>
          <c:idx val="1"/>
          <c:order val="1"/>
          <c:spPr>
            <a:ln w="53975">
              <a:solidFill>
                <a:srgbClr val="C00000"/>
              </a:solidFill>
            </a:ln>
          </c:spPr>
          <c:marker>
            <c:symbol val="none"/>
          </c:marker>
          <c:cat>
            <c:strRef>
              <c:f>Sheet1!$A$1:$L$1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Sheet1!$A$3:$L$3</c:f>
              <c:numCache>
                <c:formatCode>General</c:formatCode>
                <c:ptCount val="12"/>
                <c:pt idx="0">
                  <c:v>-1.8379115147415546E-2</c:v>
                </c:pt>
                <c:pt idx="1">
                  <c:v>-4.9568272985794586</c:v>
                </c:pt>
                <c:pt idx="2">
                  <c:v>6.6505316668139667</c:v>
                </c:pt>
                <c:pt idx="3">
                  <c:v>13.235013732405468</c:v>
                </c:pt>
                <c:pt idx="4">
                  <c:v>2.8158658753669727</c:v>
                </c:pt>
                <c:pt idx="5">
                  <c:v>2.8185722254019385</c:v>
                </c:pt>
                <c:pt idx="6">
                  <c:v>5.3305163859487026</c:v>
                </c:pt>
                <c:pt idx="7">
                  <c:v>-10.737358660883972</c:v>
                </c:pt>
                <c:pt idx="8">
                  <c:v>-11.13650043235357</c:v>
                </c:pt>
                <c:pt idx="9">
                  <c:v>-7.7176938858008972</c:v>
                </c:pt>
                <c:pt idx="10">
                  <c:v>-7.9348224210138838</c:v>
                </c:pt>
                <c:pt idx="11">
                  <c:v>-17.6807860460539</c:v>
                </c:pt>
              </c:numCache>
            </c:numRef>
          </c:val>
        </c:ser>
        <c:ser>
          <c:idx val="2"/>
          <c:order val="2"/>
          <c:spPr>
            <a:ln w="88835">
              <a:solidFill>
                <a:srgbClr val="0000FF"/>
              </a:solidFill>
            </a:ln>
          </c:spPr>
          <c:marker>
            <c:symbol val="none"/>
          </c:marker>
          <c:cat>
            <c:strRef>
              <c:f>Sheet1!$A$1:$L$1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Sheet1!$A$4:$L$4</c:f>
              <c:numCache>
                <c:formatCode>General</c:formatCode>
                <c:ptCount val="12"/>
                <c:pt idx="0">
                  <c:v>16.722020392557059</c:v>
                </c:pt>
                <c:pt idx="1">
                  <c:v>9.5333143249438184</c:v>
                </c:pt>
                <c:pt idx="2">
                  <c:v>-10.435736010855559</c:v>
                </c:pt>
                <c:pt idx="3">
                  <c:v>-3.8441506670152341</c:v>
                </c:pt>
                <c:pt idx="4">
                  <c:v>-2.338829901267403</c:v>
                </c:pt>
                <c:pt idx="5">
                  <c:v>0.85881618173095775</c:v>
                </c:pt>
                <c:pt idx="6">
                  <c:v>-4.0694693409746581</c:v>
                </c:pt>
                <c:pt idx="7">
                  <c:v>4.295971248785329</c:v>
                </c:pt>
                <c:pt idx="8">
                  <c:v>7.3673182155841621</c:v>
                </c:pt>
                <c:pt idx="9">
                  <c:v>1.07</c:v>
                </c:pt>
                <c:pt idx="10">
                  <c:v>13.450000000000006</c:v>
                </c:pt>
                <c:pt idx="11">
                  <c:v>-3.4699999999999998</c:v>
                </c:pt>
              </c:numCache>
            </c:numRef>
          </c:val>
        </c:ser>
        <c:ser>
          <c:idx val="3"/>
          <c:order val="3"/>
          <c:spPr>
            <a:ln w="88835">
              <a:solidFill>
                <a:srgbClr val="FF0000"/>
              </a:solidFill>
            </a:ln>
          </c:spPr>
          <c:marker>
            <c:symbol val="none"/>
          </c:marker>
          <c:cat>
            <c:strRef>
              <c:f>Sheet1!$A$1:$L$1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Sheet1!$A$5:$L$5</c:f>
              <c:numCache>
                <c:formatCode>General</c:formatCode>
                <c:ptCount val="12"/>
                <c:pt idx="0" formatCode="0.0000">
                  <c:v>7.39</c:v>
                </c:pt>
              </c:numCache>
            </c:numRef>
          </c:val>
        </c:ser>
        <c:marker val="1"/>
        <c:axId val="99408896"/>
        <c:axId val="99414784"/>
      </c:lineChart>
      <c:catAx>
        <c:axId val="99408896"/>
        <c:scaling>
          <c:orientation val="minMax"/>
        </c:scaling>
        <c:axPos val="b"/>
        <c:numFmt formatCode="General" sourceLinked="1"/>
        <c:tickLblPos val="nextTo"/>
        <c:txPr>
          <a:bodyPr rot="-2700000" vert="horz"/>
          <a:lstStyle/>
          <a:p>
            <a:pPr>
              <a:defRPr sz="1399" b="0" i="0" u="none" strike="noStrike" baseline="0">
                <a:solidFill>
                  <a:srgbClr val="000000"/>
                </a:solidFill>
                <a:latin typeface="Calibri"/>
                <a:ea typeface="Calibri"/>
                <a:cs typeface="Calibri"/>
              </a:defRPr>
            </a:pPr>
            <a:endParaRPr lang="en-US"/>
          </a:p>
        </c:txPr>
        <c:crossAx val="99414784"/>
        <c:crosses val="autoZero"/>
        <c:auto val="1"/>
        <c:lblAlgn val="ctr"/>
        <c:lblOffset val="100"/>
      </c:catAx>
      <c:valAx>
        <c:axId val="99414784"/>
        <c:scaling>
          <c:orientation val="minMax"/>
        </c:scaling>
        <c:axPos val="l"/>
        <c:majorGridlines/>
        <c:numFmt formatCode="0" sourceLinked="0"/>
        <c:tickLblPos val="nextTo"/>
        <c:txPr>
          <a:bodyPr rot="0" vert="horz"/>
          <a:lstStyle/>
          <a:p>
            <a:pPr>
              <a:defRPr sz="1399" b="0" i="0" u="none" strike="noStrike" baseline="0">
                <a:solidFill>
                  <a:srgbClr val="000000"/>
                </a:solidFill>
                <a:latin typeface="Calibri"/>
                <a:ea typeface="Calibri"/>
                <a:cs typeface="Calibri"/>
              </a:defRPr>
            </a:pPr>
            <a:endParaRPr lang="en-US"/>
          </a:p>
        </c:txPr>
        <c:crossAx val="99408896"/>
        <c:crosses val="autoZero"/>
        <c:crossBetween val="between"/>
      </c:valAx>
    </c:plotArea>
    <c:plotVisOnly val="1"/>
    <c:dispBlanksAs val="gap"/>
  </c:chart>
  <c:txPr>
    <a:bodyPr/>
    <a:lstStyle/>
    <a:p>
      <a:pPr>
        <a:defRPr sz="1799" b="0" i="0" u="none" strike="noStrike" baseline="0">
          <a:solidFill>
            <a:srgbClr val="000000"/>
          </a:solidFill>
          <a:latin typeface="Calibri"/>
          <a:ea typeface="Calibri"/>
          <a:cs typeface="Calibri"/>
        </a:defRPr>
      </a:pPr>
      <a:endParaRPr lang="en-US"/>
    </a:p>
  </c:txPr>
  <c:externalData r:id="rId1"/>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586" b="1" i="0" u="none" strike="noStrike" baseline="0">
                <a:solidFill>
                  <a:schemeClr val="tx1"/>
                </a:solidFill>
                <a:latin typeface="Arial"/>
                <a:ea typeface="Arial"/>
                <a:cs typeface="Arial"/>
              </a:defRPr>
            </a:pPr>
            <a:r>
              <a:rPr lang="en-US"/>
              <a:t>University of Michigan Consumer Sentiment Survey</a:t>
            </a:r>
          </a:p>
        </c:rich>
      </c:tx>
      <c:layout>
        <c:manualLayout>
          <c:xMode val="edge"/>
          <c:yMode val="edge"/>
          <c:x val="0.12539672163621057"/>
          <c:y val="2.0080169717347426E-2"/>
        </c:manualLayout>
      </c:layout>
      <c:spPr>
        <a:noFill/>
        <a:ln w="29855">
          <a:noFill/>
        </a:ln>
      </c:spPr>
    </c:title>
    <c:plotArea>
      <c:layout>
        <c:manualLayout>
          <c:layoutTarget val="inner"/>
          <c:xMode val="edge"/>
          <c:yMode val="edge"/>
          <c:x val="0.13722998729351968"/>
          <c:y val="0.22621381834312959"/>
          <c:w val="0.84879288437102962"/>
          <c:h val="0.6701170012199178"/>
        </c:manualLayout>
      </c:layout>
      <c:lineChart>
        <c:grouping val="standard"/>
        <c:ser>
          <c:idx val="0"/>
          <c:order val="0"/>
          <c:tx>
            <c:strRef>
              <c:f>Sheet1!$B$1</c:f>
              <c:strCache>
                <c:ptCount val="1"/>
              </c:strCache>
            </c:strRef>
          </c:tx>
          <c:spPr>
            <a:ln w="44774">
              <a:solidFill>
                <a:srgbClr val="FF0000"/>
              </a:solidFill>
              <a:prstDash val="solid"/>
            </a:ln>
          </c:spPr>
          <c:marker>
            <c:symbol val="none"/>
          </c:marker>
          <c:cat>
            <c:strRef>
              <c:f>Sheet1!$A$2:$A$53</c:f>
              <c:strCache>
                <c:ptCount val="49"/>
                <c:pt idx="0">
                  <c:v>jan '06</c:v>
                </c:pt>
                <c:pt idx="6">
                  <c:v>jul</c:v>
                </c:pt>
                <c:pt idx="12">
                  <c:v>jan '07</c:v>
                </c:pt>
                <c:pt idx="18">
                  <c:v>jul</c:v>
                </c:pt>
                <c:pt idx="24">
                  <c:v>jan '08</c:v>
                </c:pt>
                <c:pt idx="30">
                  <c:v>jul</c:v>
                </c:pt>
                <c:pt idx="36">
                  <c:v>jan '09</c:v>
                </c:pt>
                <c:pt idx="42">
                  <c:v>jul</c:v>
                </c:pt>
                <c:pt idx="48">
                  <c:v>jan '10</c:v>
                </c:pt>
              </c:strCache>
            </c:strRef>
          </c:cat>
          <c:val>
            <c:numRef>
              <c:f>Sheet1!$B$2:$B$53</c:f>
              <c:numCache>
                <c:formatCode>General</c:formatCode>
                <c:ptCount val="52"/>
                <c:pt idx="0">
                  <c:v>91.2</c:v>
                </c:pt>
                <c:pt idx="1">
                  <c:v>86.4</c:v>
                </c:pt>
                <c:pt idx="2">
                  <c:v>88.6</c:v>
                </c:pt>
                <c:pt idx="3">
                  <c:v>87.5</c:v>
                </c:pt>
                <c:pt idx="4">
                  <c:v>79.099999999999994</c:v>
                </c:pt>
                <c:pt idx="5">
                  <c:v>84.9</c:v>
                </c:pt>
                <c:pt idx="6">
                  <c:v>84.7</c:v>
                </c:pt>
                <c:pt idx="7">
                  <c:v>82</c:v>
                </c:pt>
                <c:pt idx="8">
                  <c:v>85.4</c:v>
                </c:pt>
                <c:pt idx="9">
                  <c:v>93.6</c:v>
                </c:pt>
                <c:pt idx="10">
                  <c:v>92.1</c:v>
                </c:pt>
                <c:pt idx="11">
                  <c:v>91.7</c:v>
                </c:pt>
                <c:pt idx="12">
                  <c:v>96.9</c:v>
                </c:pt>
                <c:pt idx="13">
                  <c:v>91.3</c:v>
                </c:pt>
                <c:pt idx="14">
                  <c:v>88.4</c:v>
                </c:pt>
                <c:pt idx="15">
                  <c:v>87.1</c:v>
                </c:pt>
                <c:pt idx="16">
                  <c:v>88.3</c:v>
                </c:pt>
                <c:pt idx="17">
                  <c:v>85.3</c:v>
                </c:pt>
                <c:pt idx="18">
                  <c:v>90.4</c:v>
                </c:pt>
                <c:pt idx="19">
                  <c:v>83.4</c:v>
                </c:pt>
                <c:pt idx="20">
                  <c:v>83.4</c:v>
                </c:pt>
                <c:pt idx="21">
                  <c:v>80.900000000000006</c:v>
                </c:pt>
                <c:pt idx="22">
                  <c:v>76.099999999999994</c:v>
                </c:pt>
                <c:pt idx="23">
                  <c:v>75.5</c:v>
                </c:pt>
                <c:pt idx="24">
                  <c:v>78.400000000000006</c:v>
                </c:pt>
                <c:pt idx="25">
                  <c:v>70.8</c:v>
                </c:pt>
                <c:pt idx="26">
                  <c:v>69.5</c:v>
                </c:pt>
                <c:pt idx="27">
                  <c:v>62.6</c:v>
                </c:pt>
                <c:pt idx="28">
                  <c:v>59.8</c:v>
                </c:pt>
                <c:pt idx="29">
                  <c:v>56.4</c:v>
                </c:pt>
                <c:pt idx="30">
                  <c:v>61.2</c:v>
                </c:pt>
                <c:pt idx="31">
                  <c:v>63</c:v>
                </c:pt>
                <c:pt idx="32">
                  <c:v>70.3</c:v>
                </c:pt>
                <c:pt idx="33">
                  <c:v>57.6</c:v>
                </c:pt>
                <c:pt idx="34">
                  <c:v>55.3</c:v>
                </c:pt>
                <c:pt idx="35">
                  <c:v>60.1</c:v>
                </c:pt>
                <c:pt idx="36">
                  <c:v>61.2</c:v>
                </c:pt>
                <c:pt idx="37">
                  <c:v>56.3</c:v>
                </c:pt>
                <c:pt idx="38">
                  <c:v>57.3</c:v>
                </c:pt>
                <c:pt idx="39">
                  <c:v>65.099999999999994</c:v>
                </c:pt>
                <c:pt idx="40">
                  <c:v>68.7</c:v>
                </c:pt>
                <c:pt idx="41">
                  <c:v>70.8</c:v>
                </c:pt>
                <c:pt idx="42">
                  <c:v>66</c:v>
                </c:pt>
                <c:pt idx="43">
                  <c:v>65.7</c:v>
                </c:pt>
                <c:pt idx="44">
                  <c:v>73.5</c:v>
                </c:pt>
                <c:pt idx="45">
                  <c:v>70.8</c:v>
                </c:pt>
                <c:pt idx="46">
                  <c:v>67.400000000000006</c:v>
                </c:pt>
                <c:pt idx="47">
                  <c:v>72.5</c:v>
                </c:pt>
                <c:pt idx="48">
                  <c:v>74.400000000000006</c:v>
                </c:pt>
                <c:pt idx="49">
                  <c:v>73.7</c:v>
                </c:pt>
              </c:numCache>
            </c:numRef>
          </c:val>
        </c:ser>
        <c:marker val="1"/>
        <c:axId val="99288960"/>
        <c:axId val="99290496"/>
      </c:lineChart>
      <c:catAx>
        <c:axId val="99288960"/>
        <c:scaling>
          <c:orientation val="minMax"/>
        </c:scaling>
        <c:axPos val="b"/>
        <c:numFmt formatCode="General" sourceLinked="1"/>
        <c:tickLblPos val="nextTo"/>
        <c:spPr>
          <a:ln w="3733">
            <a:solidFill>
              <a:schemeClr val="tx1"/>
            </a:solidFill>
            <a:prstDash val="solid"/>
          </a:ln>
        </c:spPr>
        <c:txPr>
          <a:bodyPr rot="0" vert="horz"/>
          <a:lstStyle/>
          <a:p>
            <a:pPr>
              <a:defRPr sz="1294" b="1" i="0" u="none" strike="noStrike" baseline="0">
                <a:solidFill>
                  <a:schemeClr val="tx1"/>
                </a:solidFill>
                <a:latin typeface="Arial"/>
                <a:ea typeface="Arial"/>
                <a:cs typeface="Arial"/>
              </a:defRPr>
            </a:pPr>
            <a:endParaRPr lang="en-US"/>
          </a:p>
        </c:txPr>
        <c:crossAx val="99290496"/>
        <c:crossesAt val="56"/>
        <c:auto val="1"/>
        <c:lblAlgn val="ctr"/>
        <c:lblOffset val="100"/>
        <c:tickLblSkip val="6"/>
        <c:tickMarkSkip val="1"/>
      </c:catAx>
      <c:valAx>
        <c:axId val="99290496"/>
        <c:scaling>
          <c:orientation val="minMax"/>
          <c:max val="98"/>
          <c:min val="55"/>
        </c:scaling>
        <c:axPos val="l"/>
        <c:majorGridlines>
          <c:spPr>
            <a:ln w="3733">
              <a:solidFill>
                <a:schemeClr val="tx1"/>
              </a:solidFill>
              <a:prstDash val="solid"/>
            </a:ln>
          </c:spPr>
        </c:majorGridlines>
        <c:title>
          <c:tx>
            <c:rich>
              <a:bodyPr/>
              <a:lstStyle/>
              <a:p>
                <a:pPr>
                  <a:defRPr sz="2111" b="1" i="0" u="none" strike="noStrike" baseline="0">
                    <a:solidFill>
                      <a:srgbClr val="000000"/>
                    </a:solidFill>
                    <a:latin typeface="Arial"/>
                    <a:ea typeface="Arial"/>
                    <a:cs typeface="Arial"/>
                  </a:defRPr>
                </a:pPr>
                <a:r>
                  <a:rPr lang="en-US"/>
                  <a:t>Index</a:t>
                </a:r>
              </a:p>
            </c:rich>
          </c:tx>
          <c:layout>
            <c:manualLayout>
              <c:xMode val="edge"/>
              <c:yMode val="edge"/>
              <c:x val="1.7460308027534295E-2"/>
              <c:y val="0.52008028408213658"/>
            </c:manualLayout>
          </c:layout>
          <c:spPr>
            <a:noFill/>
            <a:ln w="29855">
              <a:noFill/>
            </a:ln>
          </c:spPr>
        </c:title>
        <c:numFmt formatCode="General" sourceLinked="1"/>
        <c:tickLblPos val="nextTo"/>
        <c:spPr>
          <a:ln w="3733">
            <a:solidFill>
              <a:schemeClr val="tx1"/>
            </a:solidFill>
            <a:prstDash val="solid"/>
          </a:ln>
        </c:spPr>
        <c:txPr>
          <a:bodyPr rot="0" vert="horz"/>
          <a:lstStyle/>
          <a:p>
            <a:pPr>
              <a:defRPr sz="2116" b="1" i="0" u="none" strike="noStrike" baseline="0">
                <a:solidFill>
                  <a:schemeClr val="tx1"/>
                </a:solidFill>
                <a:latin typeface="Arial"/>
                <a:ea typeface="Arial"/>
                <a:cs typeface="Arial"/>
              </a:defRPr>
            </a:pPr>
            <a:endParaRPr lang="en-US"/>
          </a:p>
        </c:txPr>
        <c:crossAx val="99288960"/>
        <c:crosses val="autoZero"/>
        <c:crossBetween val="between"/>
        <c:majorUnit val="4"/>
      </c:valAx>
      <c:spPr>
        <a:noFill/>
        <a:ln w="14926">
          <a:solidFill>
            <a:schemeClr val="tx1"/>
          </a:solidFill>
          <a:prstDash val="solid"/>
        </a:ln>
      </c:spPr>
    </c:plotArea>
    <c:plotVisOnly val="1"/>
    <c:dispBlanksAs val="gap"/>
  </c:chart>
  <c:spPr>
    <a:noFill/>
    <a:ln>
      <a:noFill/>
    </a:ln>
  </c:spPr>
  <c:txPr>
    <a:bodyPr/>
    <a:lstStyle/>
    <a:p>
      <a:pPr>
        <a:defRPr sz="2116" b="1" i="0" u="none" strike="noStrike" baseline="0">
          <a:solidFill>
            <a:schemeClr val="tx1"/>
          </a:solidFill>
          <a:latin typeface="Arial"/>
          <a:ea typeface="Arial"/>
          <a:cs typeface="Arial"/>
        </a:defRPr>
      </a:pPr>
      <a:endParaRPr lang="en-U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Real Net Worth</c:v>
                </c:pt>
              </c:strCache>
            </c:strRef>
          </c:tx>
          <c:spPr>
            <a:ln w="57150"/>
          </c:spPr>
          <c:marker>
            <c:symbol val="none"/>
          </c:marker>
          <c:cat>
            <c:strRef>
              <c:f>Sheet1!$A$2:$A$198</c:f>
              <c:strCache>
                <c:ptCount val="195"/>
                <c:pt idx="2">
                  <c:v>'60</c:v>
                </c:pt>
                <c:pt idx="6">
                  <c:v>'61</c:v>
                </c:pt>
                <c:pt idx="10">
                  <c:v>'62</c:v>
                </c:pt>
                <c:pt idx="14">
                  <c:v>'63</c:v>
                </c:pt>
                <c:pt idx="18">
                  <c:v>'64</c:v>
                </c:pt>
                <c:pt idx="22">
                  <c:v>'65</c:v>
                </c:pt>
                <c:pt idx="26">
                  <c:v>'66</c:v>
                </c:pt>
                <c:pt idx="30">
                  <c:v>'67</c:v>
                </c:pt>
                <c:pt idx="34">
                  <c:v>'68</c:v>
                </c:pt>
                <c:pt idx="38">
                  <c:v>'69</c:v>
                </c:pt>
                <c:pt idx="42">
                  <c:v>'70</c:v>
                </c:pt>
                <c:pt idx="46">
                  <c:v>'71</c:v>
                </c:pt>
                <c:pt idx="50">
                  <c:v>'72</c:v>
                </c:pt>
                <c:pt idx="54">
                  <c:v>'73</c:v>
                </c:pt>
                <c:pt idx="58">
                  <c:v>'74</c:v>
                </c:pt>
                <c:pt idx="62">
                  <c:v>'75</c:v>
                </c:pt>
                <c:pt idx="66">
                  <c:v>'76</c:v>
                </c:pt>
                <c:pt idx="70">
                  <c:v>'77</c:v>
                </c:pt>
                <c:pt idx="74">
                  <c:v>'78</c:v>
                </c:pt>
                <c:pt idx="78">
                  <c:v>'79</c:v>
                </c:pt>
                <c:pt idx="82">
                  <c:v>'80</c:v>
                </c:pt>
                <c:pt idx="86">
                  <c:v>'81</c:v>
                </c:pt>
                <c:pt idx="90">
                  <c:v>'82</c:v>
                </c:pt>
                <c:pt idx="94">
                  <c:v>'83</c:v>
                </c:pt>
                <c:pt idx="98">
                  <c:v>'84</c:v>
                </c:pt>
                <c:pt idx="102">
                  <c:v>'85</c:v>
                </c:pt>
                <c:pt idx="106">
                  <c:v>'86</c:v>
                </c:pt>
                <c:pt idx="110">
                  <c:v>'87</c:v>
                </c:pt>
                <c:pt idx="114">
                  <c:v>'88</c:v>
                </c:pt>
                <c:pt idx="118">
                  <c:v>'89</c:v>
                </c:pt>
                <c:pt idx="122">
                  <c:v>'90</c:v>
                </c:pt>
                <c:pt idx="126">
                  <c:v>'91</c:v>
                </c:pt>
                <c:pt idx="130">
                  <c:v>'92</c:v>
                </c:pt>
                <c:pt idx="134">
                  <c:v>'93</c:v>
                </c:pt>
                <c:pt idx="138">
                  <c:v>'94</c:v>
                </c:pt>
                <c:pt idx="142">
                  <c:v>'95</c:v>
                </c:pt>
                <c:pt idx="146">
                  <c:v>'96</c:v>
                </c:pt>
                <c:pt idx="150">
                  <c:v>'97</c:v>
                </c:pt>
                <c:pt idx="154">
                  <c:v>'98</c:v>
                </c:pt>
                <c:pt idx="158">
                  <c:v>'99</c:v>
                </c:pt>
                <c:pt idx="162">
                  <c:v>'00</c:v>
                </c:pt>
                <c:pt idx="166">
                  <c:v>'01</c:v>
                </c:pt>
                <c:pt idx="170">
                  <c:v>'02</c:v>
                </c:pt>
                <c:pt idx="174">
                  <c:v>'03</c:v>
                </c:pt>
                <c:pt idx="178">
                  <c:v>'04</c:v>
                </c:pt>
                <c:pt idx="182">
                  <c:v>'05</c:v>
                </c:pt>
                <c:pt idx="186">
                  <c:v>06</c:v>
                </c:pt>
                <c:pt idx="190">
                  <c:v>07</c:v>
                </c:pt>
                <c:pt idx="194">
                  <c:v>08</c:v>
                </c:pt>
              </c:strCache>
            </c:strRef>
          </c:cat>
          <c:val>
            <c:numRef>
              <c:f>Sheet1!$B$2:$B$198</c:f>
              <c:numCache>
                <c:formatCode>General</c:formatCode>
                <c:ptCount val="197"/>
                <c:pt idx="0">
                  <c:v>8.684953434225843</c:v>
                </c:pt>
                <c:pt idx="1">
                  <c:v>8.7175590931017855</c:v>
                </c:pt>
                <c:pt idx="2">
                  <c:v>8.6253123198154906</c:v>
                </c:pt>
                <c:pt idx="3">
                  <c:v>8.8417427901860446</c:v>
                </c:pt>
                <c:pt idx="4">
                  <c:v>9.0827922077923589</c:v>
                </c:pt>
                <c:pt idx="5">
                  <c:v>9.1688634192932188</c:v>
                </c:pt>
                <c:pt idx="6">
                  <c:v>9.2992957746478879</c:v>
                </c:pt>
                <c:pt idx="7">
                  <c:v>9.5369551784780633</c:v>
                </c:pt>
                <c:pt idx="8">
                  <c:v>9.5532629785623246</c:v>
                </c:pt>
                <c:pt idx="9">
                  <c:v>9.0397472770993748</c:v>
                </c:pt>
                <c:pt idx="10">
                  <c:v>9.1954190574734262</c:v>
                </c:pt>
                <c:pt idx="11">
                  <c:v>9.6581946072684648</c:v>
                </c:pt>
                <c:pt idx="12">
                  <c:v>9.8391471055830948</c:v>
                </c:pt>
                <c:pt idx="13">
                  <c:v>9.9609170713485238</c:v>
                </c:pt>
                <c:pt idx="14">
                  <c:v>10.092155404777396</c:v>
                </c:pt>
                <c:pt idx="15">
                  <c:v>10.021948508983145</c:v>
                </c:pt>
                <c:pt idx="16">
                  <c:v>10.175277688159655</c:v>
                </c:pt>
                <c:pt idx="17">
                  <c:v>10.351177336276676</c:v>
                </c:pt>
                <c:pt idx="18">
                  <c:v>10.511712124684848</c:v>
                </c:pt>
                <c:pt idx="19">
                  <c:v>10.662159075334674</c:v>
                </c:pt>
                <c:pt idx="20">
                  <c:v>10.80886035605336</c:v>
                </c:pt>
                <c:pt idx="21">
                  <c:v>10.715839072127586</c:v>
                </c:pt>
                <c:pt idx="22">
                  <c:v>11.015436696005677</c:v>
                </c:pt>
                <c:pt idx="23">
                  <c:v>11.322098726544571</c:v>
                </c:pt>
                <c:pt idx="24">
                  <c:v>11.239774959814254</c:v>
                </c:pt>
                <c:pt idx="25">
                  <c:v>11.255271084337348</c:v>
                </c:pt>
                <c:pt idx="26">
                  <c:v>11.004351648351648</c:v>
                </c:pt>
                <c:pt idx="27">
                  <c:v>11.291228682339346</c:v>
                </c:pt>
                <c:pt idx="28">
                  <c:v>11.719697299178026</c:v>
                </c:pt>
                <c:pt idx="29">
                  <c:v>11.803963995153193</c:v>
                </c:pt>
                <c:pt idx="30">
                  <c:v>12.050252980018865</c:v>
                </c:pt>
                <c:pt idx="31">
                  <c:v>12.255345377258276</c:v>
                </c:pt>
                <c:pt idx="32">
                  <c:v>12.121761440107509</c:v>
                </c:pt>
                <c:pt idx="33">
                  <c:v>12.567134351971372</c:v>
                </c:pt>
                <c:pt idx="34">
                  <c:v>12.658988833491287</c:v>
                </c:pt>
                <c:pt idx="35">
                  <c:v>13.183359139434438</c:v>
                </c:pt>
                <c:pt idx="36">
                  <c:v>13.086228463059348</c:v>
                </c:pt>
                <c:pt idx="37">
                  <c:v>12.900131458391423</c:v>
                </c:pt>
                <c:pt idx="38">
                  <c:v>12.794830435124716</c:v>
                </c:pt>
                <c:pt idx="39">
                  <c:v>12.6702830922383</c:v>
                </c:pt>
                <c:pt idx="40">
                  <c:v>12.577984472288422</c:v>
                </c:pt>
                <c:pt idx="41">
                  <c:v>12.096677311435521</c:v>
                </c:pt>
                <c:pt idx="42">
                  <c:v>12.426624501167106</c:v>
                </c:pt>
                <c:pt idx="43">
                  <c:v>12.693794128576737</c:v>
                </c:pt>
                <c:pt idx="44">
                  <c:v>13.148394934472091</c:v>
                </c:pt>
                <c:pt idx="45">
                  <c:v>13.207229178800233</c:v>
                </c:pt>
                <c:pt idx="46">
                  <c:v>13.242367444039918</c:v>
                </c:pt>
                <c:pt idx="47">
                  <c:v>13.542145799749274</c:v>
                </c:pt>
                <c:pt idx="48">
                  <c:v>13.926100517473596</c:v>
                </c:pt>
                <c:pt idx="49">
                  <c:v>14.000352311161222</c:v>
                </c:pt>
                <c:pt idx="50">
                  <c:v>14.254251492823968</c:v>
                </c:pt>
                <c:pt idx="51">
                  <c:v>14.9633605762571</c:v>
                </c:pt>
                <c:pt idx="52">
                  <c:v>14.80585015395142</c:v>
                </c:pt>
                <c:pt idx="53">
                  <c:v>14.608390669575398</c:v>
                </c:pt>
                <c:pt idx="54">
                  <c:v>14.979496983881228</c:v>
                </c:pt>
                <c:pt idx="55">
                  <c:v>14.490391137237168</c:v>
                </c:pt>
                <c:pt idx="56">
                  <c:v>14.133952379458542</c:v>
                </c:pt>
                <c:pt idx="57">
                  <c:v>13.629440849713102</c:v>
                </c:pt>
                <c:pt idx="58">
                  <c:v>13.029312087520067</c:v>
                </c:pt>
                <c:pt idx="59">
                  <c:v>13.100652457590257</c:v>
                </c:pt>
                <c:pt idx="60">
                  <c:v>13.617129682340751</c:v>
                </c:pt>
                <c:pt idx="61">
                  <c:v>14.120720670077013</c:v>
                </c:pt>
                <c:pt idx="62">
                  <c:v>13.747234253869324</c:v>
                </c:pt>
                <c:pt idx="63">
                  <c:v>13.94807661005914</c:v>
                </c:pt>
                <c:pt idx="64">
                  <c:v>14.349449959753176</c:v>
                </c:pt>
                <c:pt idx="65">
                  <c:v>14.687273888061291</c:v>
                </c:pt>
                <c:pt idx="66">
                  <c:v>14.735759576586506</c:v>
                </c:pt>
                <c:pt idx="67">
                  <c:v>14.926015735844189</c:v>
                </c:pt>
                <c:pt idx="68">
                  <c:v>14.899143262698979</c:v>
                </c:pt>
                <c:pt idx="69">
                  <c:v>15.09419386992275</c:v>
                </c:pt>
                <c:pt idx="70">
                  <c:v>15.187401806755696</c:v>
                </c:pt>
                <c:pt idx="71">
                  <c:v>15.323201277800656</c:v>
                </c:pt>
                <c:pt idx="72">
                  <c:v>15.421914417630518</c:v>
                </c:pt>
                <c:pt idx="73">
                  <c:v>15.715308382884448</c:v>
                </c:pt>
                <c:pt idx="74">
                  <c:v>16.027821702761546</c:v>
                </c:pt>
                <c:pt idx="75">
                  <c:v>16.089931617779289</c:v>
                </c:pt>
                <c:pt idx="76">
                  <c:v>16.473147248476089</c:v>
                </c:pt>
                <c:pt idx="77">
                  <c:v>16.607430819841319</c:v>
                </c:pt>
                <c:pt idx="78">
                  <c:v>16.816621196222531</c:v>
                </c:pt>
                <c:pt idx="79">
                  <c:v>16.904392023445986</c:v>
                </c:pt>
                <c:pt idx="80">
                  <c:v>16.761851689686935</c:v>
                </c:pt>
                <c:pt idx="81">
                  <c:v>17.020191616300988</c:v>
                </c:pt>
                <c:pt idx="82">
                  <c:v>17.38456278963762</c:v>
                </c:pt>
                <c:pt idx="83">
                  <c:v>17.555796497080902</c:v>
                </c:pt>
                <c:pt idx="84">
                  <c:v>17.424542448824589</c:v>
                </c:pt>
                <c:pt idx="85">
                  <c:v>17.570798898071622</c:v>
                </c:pt>
                <c:pt idx="86">
                  <c:v>17.372956623599141</c:v>
                </c:pt>
                <c:pt idx="87">
                  <c:v>17.590101260591027</c:v>
                </c:pt>
                <c:pt idx="88">
                  <c:v>17.532540856758889</c:v>
                </c:pt>
                <c:pt idx="89">
                  <c:v>17.544495915101493</c:v>
                </c:pt>
                <c:pt idx="90">
                  <c:v>17.661790559591289</c:v>
                </c:pt>
                <c:pt idx="91">
                  <c:v>17.972725185330667</c:v>
                </c:pt>
                <c:pt idx="92">
                  <c:v>18.396484438518328</c:v>
                </c:pt>
                <c:pt idx="93">
                  <c:v>18.720977071685223</c:v>
                </c:pt>
                <c:pt idx="94">
                  <c:v>18.669545165394435</c:v>
                </c:pt>
                <c:pt idx="95">
                  <c:v>18.673633161145602</c:v>
                </c:pt>
                <c:pt idx="96">
                  <c:v>18.704554690674918</c:v>
                </c:pt>
                <c:pt idx="97">
                  <c:v>18.779764392637656</c:v>
                </c:pt>
                <c:pt idx="98">
                  <c:v>19.184782942640322</c:v>
                </c:pt>
                <c:pt idx="99">
                  <c:v>19.478505785729489</c:v>
                </c:pt>
                <c:pt idx="100">
                  <c:v>19.840074306772184</c:v>
                </c:pt>
                <c:pt idx="101">
                  <c:v>20.170339059267889</c:v>
                </c:pt>
                <c:pt idx="102">
                  <c:v>20.232544977957502</c:v>
                </c:pt>
                <c:pt idx="103">
                  <c:v>21.024337983213126</c:v>
                </c:pt>
                <c:pt idx="104">
                  <c:v>21.642629733417429</c:v>
                </c:pt>
                <c:pt idx="105">
                  <c:v>22.141392961876832</c:v>
                </c:pt>
                <c:pt idx="106">
                  <c:v>22.055448022935789</c:v>
                </c:pt>
                <c:pt idx="107">
                  <c:v>22.667788968686331</c:v>
                </c:pt>
                <c:pt idx="108">
                  <c:v>23.492069615912186</c:v>
                </c:pt>
                <c:pt idx="109">
                  <c:v>23.677173943841591</c:v>
                </c:pt>
                <c:pt idx="110">
                  <c:v>24.035200403893093</c:v>
                </c:pt>
                <c:pt idx="111">
                  <c:v>23.234678978181329</c:v>
                </c:pt>
                <c:pt idx="112">
                  <c:v>23.636928888521229</c:v>
                </c:pt>
                <c:pt idx="113">
                  <c:v>23.920353982300789</c:v>
                </c:pt>
                <c:pt idx="114">
                  <c:v>23.982509802864154</c:v>
                </c:pt>
                <c:pt idx="115">
                  <c:v>24.292068109637302</c:v>
                </c:pt>
                <c:pt idx="116">
                  <c:v>24.546230234612889</c:v>
                </c:pt>
                <c:pt idx="117">
                  <c:v>24.756570982230027</c:v>
                </c:pt>
                <c:pt idx="118">
                  <c:v>25.34804149849943</c:v>
                </c:pt>
                <c:pt idx="119">
                  <c:v>25.523408131583189</c:v>
                </c:pt>
                <c:pt idx="120">
                  <c:v>25.141498937999387</c:v>
                </c:pt>
                <c:pt idx="121">
                  <c:v>25.169850025641995</c:v>
                </c:pt>
                <c:pt idx="122">
                  <c:v>24.390895614576898</c:v>
                </c:pt>
                <c:pt idx="123">
                  <c:v>24.676150637820431</c:v>
                </c:pt>
                <c:pt idx="124">
                  <c:v>25.383385382622787</c:v>
                </c:pt>
                <c:pt idx="125">
                  <c:v>25.207049306625489</c:v>
                </c:pt>
                <c:pt idx="126">
                  <c:v>25.354004303131724</c:v>
                </c:pt>
                <c:pt idx="127">
                  <c:v>25.865643677070068</c:v>
                </c:pt>
                <c:pt idx="128">
                  <c:v>25.774646395706981</c:v>
                </c:pt>
                <c:pt idx="129">
                  <c:v>25.605371465986991</c:v>
                </c:pt>
                <c:pt idx="130">
                  <c:v>25.743692161211289</c:v>
                </c:pt>
                <c:pt idx="131">
                  <c:v>26.324137214856865</c:v>
                </c:pt>
                <c:pt idx="132">
                  <c:v>26.540463290325125</c:v>
                </c:pt>
                <c:pt idx="133">
                  <c:v>26.615627637491727</c:v>
                </c:pt>
                <c:pt idx="134">
                  <c:v>26.957182964116438</c:v>
                </c:pt>
                <c:pt idx="135">
                  <c:v>27.346924007552893</c:v>
                </c:pt>
                <c:pt idx="136">
                  <c:v>27.218933711737282</c:v>
                </c:pt>
                <c:pt idx="137">
                  <c:v>27.236508434328723</c:v>
                </c:pt>
                <c:pt idx="138">
                  <c:v>27.433185300321789</c:v>
                </c:pt>
                <c:pt idx="139">
                  <c:v>27.587883544079929</c:v>
                </c:pt>
                <c:pt idx="140">
                  <c:v>28.209275209275209</c:v>
                </c:pt>
                <c:pt idx="141">
                  <c:v>28.753478755524437</c:v>
                </c:pt>
                <c:pt idx="142">
                  <c:v>29.452402479275488</c:v>
                </c:pt>
                <c:pt idx="143">
                  <c:v>30.057796821608733</c:v>
                </c:pt>
                <c:pt idx="144">
                  <c:v>30.615752819163689</c:v>
                </c:pt>
                <c:pt idx="145">
                  <c:v>30.981607249978236</c:v>
                </c:pt>
                <c:pt idx="146">
                  <c:v>31.251928514270531</c:v>
                </c:pt>
                <c:pt idx="147">
                  <c:v>31.538038409360688</c:v>
                </c:pt>
                <c:pt idx="148">
                  <c:v>31.680125763602696</c:v>
                </c:pt>
                <c:pt idx="149">
                  <c:v>33.370994408229997</c:v>
                </c:pt>
                <c:pt idx="150">
                  <c:v>34.518294860214993</c:v>
                </c:pt>
                <c:pt idx="151">
                  <c:v>34.843367945067826</c:v>
                </c:pt>
                <c:pt idx="152">
                  <c:v>36.752724610396044</c:v>
                </c:pt>
                <c:pt idx="153">
                  <c:v>37.328168234643051</c:v>
                </c:pt>
                <c:pt idx="154">
                  <c:v>35.809559986678913</c:v>
                </c:pt>
                <c:pt idx="155">
                  <c:v>38.507875117945304</c:v>
                </c:pt>
                <c:pt idx="156">
                  <c:v>39.142573458686194</c:v>
                </c:pt>
                <c:pt idx="157">
                  <c:v>40.293282914950545</c:v>
                </c:pt>
                <c:pt idx="158">
                  <c:v>39.557324612947724</c:v>
                </c:pt>
                <c:pt idx="159">
                  <c:v>42.782187773014194</c:v>
                </c:pt>
                <c:pt idx="160">
                  <c:v>43.772800515630024</c:v>
                </c:pt>
                <c:pt idx="161">
                  <c:v>43.058159696122352</c:v>
                </c:pt>
                <c:pt idx="162">
                  <c:v>43.2229770847674</c:v>
                </c:pt>
                <c:pt idx="163">
                  <c:v>41.727660969141994</c:v>
                </c:pt>
                <c:pt idx="164">
                  <c:v>40.005467872554242</c:v>
                </c:pt>
                <c:pt idx="165">
                  <c:v>41.062802263426853</c:v>
                </c:pt>
                <c:pt idx="166">
                  <c:v>39.131614707061225</c:v>
                </c:pt>
                <c:pt idx="167">
                  <c:v>40.742563722092605</c:v>
                </c:pt>
                <c:pt idx="168">
                  <c:v>41.242342193176412</c:v>
                </c:pt>
                <c:pt idx="169">
                  <c:v>39.627895729554581</c:v>
                </c:pt>
                <c:pt idx="170">
                  <c:v>37.756454579596927</c:v>
                </c:pt>
                <c:pt idx="171">
                  <c:v>38.840257797213944</c:v>
                </c:pt>
                <c:pt idx="172">
                  <c:v>38.61188475047274</c:v>
                </c:pt>
                <c:pt idx="173">
                  <c:v>40.543003753504046</c:v>
                </c:pt>
                <c:pt idx="174">
                  <c:v>41.365438210314501</c:v>
                </c:pt>
                <c:pt idx="175">
                  <c:v>43.639266956571063</c:v>
                </c:pt>
                <c:pt idx="176">
                  <c:v>44.369791812472592</c:v>
                </c:pt>
                <c:pt idx="177">
                  <c:v>44.810268166648854</c:v>
                </c:pt>
                <c:pt idx="178">
                  <c:v>45.058673633661996</c:v>
                </c:pt>
                <c:pt idx="179">
                  <c:v>47.324367016371291</c:v>
                </c:pt>
                <c:pt idx="180">
                  <c:v>47.880421465325888</c:v>
                </c:pt>
                <c:pt idx="181">
                  <c:v>49.159378071987085</c:v>
                </c:pt>
                <c:pt idx="182">
                  <c:v>50.4108480136926</c:v>
                </c:pt>
                <c:pt idx="183">
                  <c:v>51.285129411348294</c:v>
                </c:pt>
                <c:pt idx="184">
                  <c:v>52.791584860143864</c:v>
                </c:pt>
                <c:pt idx="185">
                  <c:v>51.921099747596045</c:v>
                </c:pt>
                <c:pt idx="186">
                  <c:v>52.181147675959998</c:v>
                </c:pt>
                <c:pt idx="187">
                  <c:v>53.979781150478544</c:v>
                </c:pt>
                <c:pt idx="188">
                  <c:v>54.374907488682481</c:v>
                </c:pt>
                <c:pt idx="189">
                  <c:v>54.799643484639134</c:v>
                </c:pt>
                <c:pt idx="190">
                  <c:v>54.419974739126374</c:v>
                </c:pt>
                <c:pt idx="191">
                  <c:v>52.500931051836844</c:v>
                </c:pt>
                <c:pt idx="192">
                  <c:v>50.007756707099091</c:v>
                </c:pt>
                <c:pt idx="193">
                  <c:v>48.810965576251995</c:v>
                </c:pt>
                <c:pt idx="194">
                  <c:v>45.987435082614745</c:v>
                </c:pt>
                <c:pt idx="195">
                  <c:v>42.551648369734608</c:v>
                </c:pt>
                <c:pt idx="196">
                  <c:v>41.561992607748444</c:v>
                </c:pt>
              </c:numCache>
            </c:numRef>
          </c:val>
        </c:ser>
        <c:marker val="1"/>
        <c:axId val="99679616"/>
        <c:axId val="99685504"/>
      </c:lineChart>
      <c:lineChart>
        <c:grouping val="standard"/>
        <c:ser>
          <c:idx val="1"/>
          <c:order val="1"/>
          <c:tx>
            <c:strRef>
              <c:f>Sheet1!$C$1</c:f>
              <c:strCache>
                <c:ptCount val="1"/>
                <c:pt idx="0">
                  <c:v>Real Net Housing Wealth</c:v>
                </c:pt>
              </c:strCache>
            </c:strRef>
          </c:tx>
          <c:spPr>
            <a:ln w="53975">
              <a:solidFill>
                <a:srgbClr val="FF0000"/>
              </a:solidFill>
            </a:ln>
          </c:spPr>
          <c:marker>
            <c:symbol val="none"/>
          </c:marker>
          <c:cat>
            <c:strRef>
              <c:f>Sheet1!$A$2:$A$198</c:f>
              <c:strCache>
                <c:ptCount val="195"/>
                <c:pt idx="2">
                  <c:v>'60</c:v>
                </c:pt>
                <c:pt idx="6">
                  <c:v>'61</c:v>
                </c:pt>
                <c:pt idx="10">
                  <c:v>'62</c:v>
                </c:pt>
                <c:pt idx="14">
                  <c:v>'63</c:v>
                </c:pt>
                <c:pt idx="18">
                  <c:v>'64</c:v>
                </c:pt>
                <c:pt idx="22">
                  <c:v>'65</c:v>
                </c:pt>
                <c:pt idx="26">
                  <c:v>'66</c:v>
                </c:pt>
                <c:pt idx="30">
                  <c:v>'67</c:v>
                </c:pt>
                <c:pt idx="34">
                  <c:v>'68</c:v>
                </c:pt>
                <c:pt idx="38">
                  <c:v>'69</c:v>
                </c:pt>
                <c:pt idx="42">
                  <c:v>'70</c:v>
                </c:pt>
                <c:pt idx="46">
                  <c:v>'71</c:v>
                </c:pt>
                <c:pt idx="50">
                  <c:v>'72</c:v>
                </c:pt>
                <c:pt idx="54">
                  <c:v>'73</c:v>
                </c:pt>
                <c:pt idx="58">
                  <c:v>'74</c:v>
                </c:pt>
                <c:pt idx="62">
                  <c:v>'75</c:v>
                </c:pt>
                <c:pt idx="66">
                  <c:v>'76</c:v>
                </c:pt>
                <c:pt idx="70">
                  <c:v>'77</c:v>
                </c:pt>
                <c:pt idx="74">
                  <c:v>'78</c:v>
                </c:pt>
                <c:pt idx="78">
                  <c:v>'79</c:v>
                </c:pt>
                <c:pt idx="82">
                  <c:v>'80</c:v>
                </c:pt>
                <c:pt idx="86">
                  <c:v>'81</c:v>
                </c:pt>
                <c:pt idx="90">
                  <c:v>'82</c:v>
                </c:pt>
                <c:pt idx="94">
                  <c:v>'83</c:v>
                </c:pt>
                <c:pt idx="98">
                  <c:v>'84</c:v>
                </c:pt>
                <c:pt idx="102">
                  <c:v>'85</c:v>
                </c:pt>
                <c:pt idx="106">
                  <c:v>'86</c:v>
                </c:pt>
                <c:pt idx="110">
                  <c:v>'87</c:v>
                </c:pt>
                <c:pt idx="114">
                  <c:v>'88</c:v>
                </c:pt>
                <c:pt idx="118">
                  <c:v>'89</c:v>
                </c:pt>
                <c:pt idx="122">
                  <c:v>'90</c:v>
                </c:pt>
                <c:pt idx="126">
                  <c:v>'91</c:v>
                </c:pt>
                <c:pt idx="130">
                  <c:v>'92</c:v>
                </c:pt>
                <c:pt idx="134">
                  <c:v>'93</c:v>
                </c:pt>
                <c:pt idx="138">
                  <c:v>'94</c:v>
                </c:pt>
                <c:pt idx="142">
                  <c:v>'95</c:v>
                </c:pt>
                <c:pt idx="146">
                  <c:v>'96</c:v>
                </c:pt>
                <c:pt idx="150">
                  <c:v>'97</c:v>
                </c:pt>
                <c:pt idx="154">
                  <c:v>'98</c:v>
                </c:pt>
                <c:pt idx="158">
                  <c:v>'99</c:v>
                </c:pt>
                <c:pt idx="162">
                  <c:v>'00</c:v>
                </c:pt>
                <c:pt idx="166">
                  <c:v>'01</c:v>
                </c:pt>
                <c:pt idx="170">
                  <c:v>'02</c:v>
                </c:pt>
                <c:pt idx="174">
                  <c:v>'03</c:v>
                </c:pt>
                <c:pt idx="178">
                  <c:v>'04</c:v>
                </c:pt>
                <c:pt idx="182">
                  <c:v>'05</c:v>
                </c:pt>
                <c:pt idx="186">
                  <c:v>06</c:v>
                </c:pt>
                <c:pt idx="190">
                  <c:v>07</c:v>
                </c:pt>
                <c:pt idx="194">
                  <c:v>08</c:v>
                </c:pt>
              </c:strCache>
            </c:strRef>
          </c:cat>
          <c:val>
            <c:numRef>
              <c:f>Sheet1!$C$2:$C$198</c:f>
              <c:numCache>
                <c:formatCode>General</c:formatCode>
                <c:ptCount val="197"/>
                <c:pt idx="0">
                  <c:v>1.6639988358556457</c:v>
                </c:pt>
                <c:pt idx="1">
                  <c:v>1.6610226724553778</c:v>
                </c:pt>
                <c:pt idx="2">
                  <c:v>1.667883913127042</c:v>
                </c:pt>
                <c:pt idx="3">
                  <c:v>1.6527810990482581</c:v>
                </c:pt>
                <c:pt idx="4">
                  <c:v>1.627626050420149</c:v>
                </c:pt>
                <c:pt idx="5">
                  <c:v>1.6599331423113657</c:v>
                </c:pt>
                <c:pt idx="6">
                  <c:v>1.6789588884659321</c:v>
                </c:pt>
                <c:pt idx="7">
                  <c:v>1.6971814249726866</c:v>
                </c:pt>
                <c:pt idx="8">
                  <c:v>1.7116558610572143</c:v>
                </c:pt>
                <c:pt idx="9">
                  <c:v>1.7064453769626102</c:v>
                </c:pt>
                <c:pt idx="10">
                  <c:v>1.7005926065280779</c:v>
                </c:pt>
                <c:pt idx="11">
                  <c:v>1.7111371629542791</c:v>
                </c:pt>
                <c:pt idx="12">
                  <c:v>1.7222949593191617</c:v>
                </c:pt>
                <c:pt idx="13">
                  <c:v>1.7008311542771595</c:v>
                </c:pt>
                <c:pt idx="14">
                  <c:v>1.7134956780369748</c:v>
                </c:pt>
                <c:pt idx="15">
                  <c:v>1.7049453602518987</c:v>
                </c:pt>
                <c:pt idx="16">
                  <c:v>1.6828132921602066</c:v>
                </c:pt>
                <c:pt idx="17">
                  <c:v>1.709575055187619</c:v>
                </c:pt>
                <c:pt idx="18">
                  <c:v>1.7035984414393599</c:v>
                </c:pt>
                <c:pt idx="19">
                  <c:v>1.7248389602083241</c:v>
                </c:pt>
                <c:pt idx="20">
                  <c:v>1.7283613349724536</c:v>
                </c:pt>
                <c:pt idx="21">
                  <c:v>1.716473359913012</c:v>
                </c:pt>
                <c:pt idx="22">
                  <c:v>1.7086436470322555</c:v>
                </c:pt>
                <c:pt idx="23">
                  <c:v>1.7377941772037822</c:v>
                </c:pt>
                <c:pt idx="24">
                  <c:v>1.7003929273084479</c:v>
                </c:pt>
                <c:pt idx="25">
                  <c:v>1.7865875265769289</c:v>
                </c:pt>
                <c:pt idx="26">
                  <c:v>1.7635604395604392</c:v>
                </c:pt>
                <c:pt idx="27">
                  <c:v>1.8157194574082958</c:v>
                </c:pt>
                <c:pt idx="28">
                  <c:v>1.8159439829513335</c:v>
                </c:pt>
                <c:pt idx="29">
                  <c:v>1.8271161502509954</c:v>
                </c:pt>
                <c:pt idx="30">
                  <c:v>1.8327330417631422</c:v>
                </c:pt>
                <c:pt idx="31">
                  <c:v>1.8696280552603453</c:v>
                </c:pt>
                <c:pt idx="32">
                  <c:v>1.921769851951548</c:v>
                </c:pt>
                <c:pt idx="33">
                  <c:v>1.9489987093550944</c:v>
                </c:pt>
                <c:pt idx="34">
                  <c:v>1.9551691458238911</c:v>
                </c:pt>
                <c:pt idx="35">
                  <c:v>2.0590823893733177</c:v>
                </c:pt>
                <c:pt idx="36">
                  <c:v>2.1181051527256582</c:v>
                </c:pt>
                <c:pt idx="37">
                  <c:v>2.1295462693701945</c:v>
                </c:pt>
                <c:pt idx="38">
                  <c:v>2.1188527814934277</c:v>
                </c:pt>
                <c:pt idx="39">
                  <c:v>2.153756416238918</c:v>
                </c:pt>
                <c:pt idx="40">
                  <c:v>2.1470136059651019</c:v>
                </c:pt>
                <c:pt idx="41">
                  <c:v>2.2154045012165451</c:v>
                </c:pt>
                <c:pt idx="42">
                  <c:v>2.1714102853700776</c:v>
                </c:pt>
                <c:pt idx="43">
                  <c:v>2.1871794871794892</c:v>
                </c:pt>
                <c:pt idx="44">
                  <c:v>2.2342070387277282</c:v>
                </c:pt>
                <c:pt idx="45">
                  <c:v>2.2662711124053612</c:v>
                </c:pt>
                <c:pt idx="46">
                  <c:v>2.2915329993151428</c:v>
                </c:pt>
                <c:pt idx="47">
                  <c:v>2.3207594483252731</c:v>
                </c:pt>
                <c:pt idx="48">
                  <c:v>2.4066420925781062</c:v>
                </c:pt>
                <c:pt idx="49">
                  <c:v>2.4212584554678567</c:v>
                </c:pt>
                <c:pt idx="50">
                  <c:v>2.4873415511401697</c:v>
                </c:pt>
                <c:pt idx="51">
                  <c:v>2.6150782656877678</c:v>
                </c:pt>
                <c:pt idx="52">
                  <c:v>2.6467328087581259</c:v>
                </c:pt>
                <c:pt idx="53">
                  <c:v>2.6953851317335107</c:v>
                </c:pt>
                <c:pt idx="54">
                  <c:v>2.784817219896532</c:v>
                </c:pt>
                <c:pt idx="55">
                  <c:v>2.80759665385485</c:v>
                </c:pt>
                <c:pt idx="56">
                  <c:v>2.6510022900523889</c:v>
                </c:pt>
                <c:pt idx="57">
                  <c:v>2.5165425466975955</c:v>
                </c:pt>
                <c:pt idx="58">
                  <c:v>2.4295439681312803</c:v>
                </c:pt>
                <c:pt idx="59">
                  <c:v>2.4412353197042167</c:v>
                </c:pt>
                <c:pt idx="60">
                  <c:v>2.5514915177046582</c:v>
                </c:pt>
                <c:pt idx="61">
                  <c:v>2.6466074540446343</c:v>
                </c:pt>
                <c:pt idx="62">
                  <c:v>2.5610395343062873</c:v>
                </c:pt>
                <c:pt idx="63">
                  <c:v>2.5897401117682168</c:v>
                </c:pt>
                <c:pt idx="64">
                  <c:v>2.6145693587335659</c:v>
                </c:pt>
                <c:pt idx="65">
                  <c:v>2.7298893381570601</c:v>
                </c:pt>
                <c:pt idx="66">
                  <c:v>2.7267463187130003</c:v>
                </c:pt>
                <c:pt idx="67">
                  <c:v>2.7678833999742039</c:v>
                </c:pt>
                <c:pt idx="68">
                  <c:v>2.8357244246172564</c:v>
                </c:pt>
                <c:pt idx="69">
                  <c:v>2.9568651881384982</c:v>
                </c:pt>
                <c:pt idx="70">
                  <c:v>3.0181902985075153</c:v>
                </c:pt>
                <c:pt idx="71">
                  <c:v>3.1070400038721226</c:v>
                </c:pt>
                <c:pt idx="72">
                  <c:v>3.1705221571707392</c:v>
                </c:pt>
                <c:pt idx="73">
                  <c:v>3.2643115308382886</c:v>
                </c:pt>
                <c:pt idx="74">
                  <c:v>3.3233184370344908</c:v>
                </c:pt>
                <c:pt idx="75">
                  <c:v>3.3792738887889144</c:v>
                </c:pt>
                <c:pt idx="76">
                  <c:v>3.5140226128433878</c:v>
                </c:pt>
                <c:pt idx="77">
                  <c:v>3.6014749833365589</c:v>
                </c:pt>
                <c:pt idx="78">
                  <c:v>3.6338090241343135</c:v>
                </c:pt>
                <c:pt idx="79">
                  <c:v>3.6410755641178039</c:v>
                </c:pt>
                <c:pt idx="80">
                  <c:v>3.6880746726107612</c:v>
                </c:pt>
                <c:pt idx="81">
                  <c:v>3.7138581728433437</c:v>
                </c:pt>
                <c:pt idx="82">
                  <c:v>3.7922775962926392</c:v>
                </c:pt>
                <c:pt idx="83">
                  <c:v>3.7376888147530343</c:v>
                </c:pt>
                <c:pt idx="84">
                  <c:v>3.678874053731775</c:v>
                </c:pt>
                <c:pt idx="85">
                  <c:v>3.8765662490002577</c:v>
                </c:pt>
                <c:pt idx="86">
                  <c:v>3.9539661171040428</c:v>
                </c:pt>
                <c:pt idx="87">
                  <c:v>3.9518151133153783</c:v>
                </c:pt>
                <c:pt idx="88">
                  <c:v>4.0335357039606823</c:v>
                </c:pt>
                <c:pt idx="89">
                  <c:v>4.0146719447485886</c:v>
                </c:pt>
                <c:pt idx="90">
                  <c:v>3.9674428633031367</c:v>
                </c:pt>
                <c:pt idx="91">
                  <c:v>3.9628353998556567</c:v>
                </c:pt>
                <c:pt idx="92">
                  <c:v>4.0107320563270346</c:v>
                </c:pt>
                <c:pt idx="93">
                  <c:v>3.9934904854744362</c:v>
                </c:pt>
                <c:pt idx="94">
                  <c:v>3.9485368956742999</c:v>
                </c:pt>
                <c:pt idx="95">
                  <c:v>3.9280128903843425</c:v>
                </c:pt>
                <c:pt idx="96">
                  <c:v>4.0983931976617134</c:v>
                </c:pt>
                <c:pt idx="97">
                  <c:v>4.1948946578119246</c:v>
                </c:pt>
                <c:pt idx="98">
                  <c:v>4.2885649328704405</c:v>
                </c:pt>
                <c:pt idx="99">
                  <c:v>4.377110493695235</c:v>
                </c:pt>
                <c:pt idx="100">
                  <c:v>4.4040355222618244</c:v>
                </c:pt>
                <c:pt idx="101">
                  <c:v>4.5253320142698694</c:v>
                </c:pt>
                <c:pt idx="102">
                  <c:v>4.633801977838675</c:v>
                </c:pt>
                <c:pt idx="103">
                  <c:v>4.7417543444851633</c:v>
                </c:pt>
                <c:pt idx="104">
                  <c:v>4.7997623204565834</c:v>
                </c:pt>
                <c:pt idx="105">
                  <c:v>4.8985923753665688</c:v>
                </c:pt>
                <c:pt idx="106">
                  <c:v>4.9374063132158392</c:v>
                </c:pt>
                <c:pt idx="107">
                  <c:v>4.9706371111079024</c:v>
                </c:pt>
                <c:pt idx="108">
                  <c:v>5.0248914037494288</c:v>
                </c:pt>
                <c:pt idx="109">
                  <c:v>5.0496557390984051</c:v>
                </c:pt>
                <c:pt idx="110">
                  <c:v>5.0835974532297419</c:v>
                </c:pt>
                <c:pt idx="111">
                  <c:v>5.1098441128617322</c:v>
                </c:pt>
                <c:pt idx="112">
                  <c:v>5.1426227700113039</c:v>
                </c:pt>
                <c:pt idx="113">
                  <c:v>5.2133166068969246</c:v>
                </c:pt>
                <c:pt idx="114">
                  <c:v>5.2240038807217077</c:v>
                </c:pt>
                <c:pt idx="115">
                  <c:v>5.2358883343563996</c:v>
                </c:pt>
                <c:pt idx="116">
                  <c:v>5.2557136639983115</c:v>
                </c:pt>
                <c:pt idx="117">
                  <c:v>5.2714704159344858</c:v>
                </c:pt>
                <c:pt idx="118">
                  <c:v>5.3939382179447355</c:v>
                </c:pt>
                <c:pt idx="119">
                  <c:v>5.3842295010456374</c:v>
                </c:pt>
                <c:pt idx="120">
                  <c:v>5.2674345099624995</c:v>
                </c:pt>
                <c:pt idx="121">
                  <c:v>5.1645840369243183</c:v>
                </c:pt>
                <c:pt idx="122">
                  <c:v>5.0886596664607788</c:v>
                </c:pt>
                <c:pt idx="123">
                  <c:v>4.9693163247884096</c:v>
                </c:pt>
                <c:pt idx="124">
                  <c:v>5.0011136127048834</c:v>
                </c:pt>
                <c:pt idx="125">
                  <c:v>4.924619607087827</c:v>
                </c:pt>
                <c:pt idx="126">
                  <c:v>4.8931747549605555</c:v>
                </c:pt>
                <c:pt idx="127">
                  <c:v>4.8634972962716985</c:v>
                </c:pt>
                <c:pt idx="128">
                  <c:v>4.9498717375444334</c:v>
                </c:pt>
                <c:pt idx="129">
                  <c:v>4.9119098285901384</c:v>
                </c:pt>
                <c:pt idx="130">
                  <c:v>4.9089674070805724</c:v>
                </c:pt>
                <c:pt idx="131">
                  <c:v>4.9185272364337065</c:v>
                </c:pt>
                <c:pt idx="132">
                  <c:v>4.8452982230589106</c:v>
                </c:pt>
                <c:pt idx="133">
                  <c:v>4.8603412486598678</c:v>
                </c:pt>
                <c:pt idx="134">
                  <c:v>4.8934973118585106</c:v>
                </c:pt>
                <c:pt idx="135">
                  <c:v>4.9295817645263051</c:v>
                </c:pt>
                <c:pt idx="136">
                  <c:v>4.9037434961822823</c:v>
                </c:pt>
                <c:pt idx="137">
                  <c:v>4.9262752301798871</c:v>
                </c:pt>
                <c:pt idx="138">
                  <c:v>4.9268346841345734</c:v>
                </c:pt>
                <c:pt idx="139">
                  <c:v>4.9290388186400209</c:v>
                </c:pt>
                <c:pt idx="140">
                  <c:v>4.9858099858099933</c:v>
                </c:pt>
                <c:pt idx="141">
                  <c:v>4.9947818667133355</c:v>
                </c:pt>
                <c:pt idx="142">
                  <c:v>5.0217208962865305</c:v>
                </c:pt>
                <c:pt idx="143">
                  <c:v>5.0440744155773718</c:v>
                </c:pt>
                <c:pt idx="144">
                  <c:v>5.0847581879730104</c:v>
                </c:pt>
                <c:pt idx="145">
                  <c:v>5.0910532179278425</c:v>
                </c:pt>
                <c:pt idx="146">
                  <c:v>5.1107175246732455</c:v>
                </c:pt>
                <c:pt idx="147">
                  <c:v>5.1118153298286755</c:v>
                </c:pt>
                <c:pt idx="148">
                  <c:v>5.1326109663328845</c:v>
                </c:pt>
                <c:pt idx="149">
                  <c:v>5.1829487895030599</c:v>
                </c:pt>
                <c:pt idx="150">
                  <c:v>5.1906887353231532</c:v>
                </c:pt>
                <c:pt idx="151">
                  <c:v>5.2537682130296934</c:v>
                </c:pt>
                <c:pt idx="152">
                  <c:v>5.3610919359899585</c:v>
                </c:pt>
                <c:pt idx="153">
                  <c:v>5.4720635683035574</c:v>
                </c:pt>
                <c:pt idx="154">
                  <c:v>5.5884709849304812</c:v>
                </c:pt>
                <c:pt idx="155">
                  <c:v>5.6989102371348066</c:v>
                </c:pt>
                <c:pt idx="156">
                  <c:v>5.8016175907826524</c:v>
                </c:pt>
                <c:pt idx="157">
                  <c:v>5.8960737368859055</c:v>
                </c:pt>
                <c:pt idx="158">
                  <c:v>5.9906596494813824</c:v>
                </c:pt>
                <c:pt idx="159">
                  <c:v>6.1036997907312989</c:v>
                </c:pt>
                <c:pt idx="160">
                  <c:v>6.3044936351917498</c:v>
                </c:pt>
                <c:pt idx="161">
                  <c:v>6.5049961413953055</c:v>
                </c:pt>
                <c:pt idx="162">
                  <c:v>6.7405999660810663</c:v>
                </c:pt>
                <c:pt idx="163">
                  <c:v>6.9655466942107722</c:v>
                </c:pt>
                <c:pt idx="164">
                  <c:v>7.1686764792811966</c:v>
                </c:pt>
                <c:pt idx="165">
                  <c:v>7.3329254204765695</c:v>
                </c:pt>
                <c:pt idx="166">
                  <c:v>7.5659637700286435</c:v>
                </c:pt>
                <c:pt idx="167">
                  <c:v>7.6814237043255904</c:v>
                </c:pt>
                <c:pt idx="168">
                  <c:v>7.8094630526039124</c:v>
                </c:pt>
                <c:pt idx="169">
                  <c:v>7.9093678966968133</c:v>
                </c:pt>
                <c:pt idx="170">
                  <c:v>8.0199824732042266</c:v>
                </c:pt>
                <c:pt idx="171">
                  <c:v>8.1194613879617901</c:v>
                </c:pt>
                <c:pt idx="172">
                  <c:v>8.1656688146661267</c:v>
                </c:pt>
                <c:pt idx="173">
                  <c:v>8.2461728512377039</c:v>
                </c:pt>
                <c:pt idx="174">
                  <c:v>8.4438219761740481</c:v>
                </c:pt>
                <c:pt idx="175">
                  <c:v>8.742794751604821</c:v>
                </c:pt>
                <c:pt idx="176">
                  <c:v>8.9865345315083687</c:v>
                </c:pt>
                <c:pt idx="177">
                  <c:v>9.2524796864456267</c:v>
                </c:pt>
                <c:pt idx="178">
                  <c:v>9.5158551281933335</c:v>
                </c:pt>
                <c:pt idx="179">
                  <c:v>9.8356662192641462</c:v>
                </c:pt>
                <c:pt idx="180">
                  <c:v>10.281013186673349</c:v>
                </c:pt>
                <c:pt idx="181">
                  <c:v>10.662656361324451</c:v>
                </c:pt>
                <c:pt idx="182">
                  <c:v>10.925789886598814</c:v>
                </c:pt>
                <c:pt idx="183">
                  <c:v>11.057848243418904</c:v>
                </c:pt>
                <c:pt idx="184">
                  <c:v>10.907079529146626</c:v>
                </c:pt>
                <c:pt idx="185">
                  <c:v>10.567611944209121</c:v>
                </c:pt>
                <c:pt idx="186">
                  <c:v>10.353897088775454</c:v>
                </c:pt>
                <c:pt idx="187">
                  <c:v>10.437889950450803</c:v>
                </c:pt>
                <c:pt idx="188">
                  <c:v>10.118861981721299</c:v>
                </c:pt>
                <c:pt idx="189">
                  <c:v>9.6690548078400731</c:v>
                </c:pt>
                <c:pt idx="190">
                  <c:v>9.0895319956937826</c:v>
                </c:pt>
                <c:pt idx="191">
                  <c:v>8.3310015098137882</c:v>
                </c:pt>
                <c:pt idx="192">
                  <c:v>7.6380203353757388</c:v>
                </c:pt>
                <c:pt idx="193">
                  <c:v>7.4643174488251045</c:v>
                </c:pt>
                <c:pt idx="194">
                  <c:v>6.9315837810160934</c:v>
                </c:pt>
                <c:pt idx="195">
                  <c:v>6.4643497868558404</c:v>
                </c:pt>
                <c:pt idx="196">
                  <c:v>6.1096627285327934</c:v>
                </c:pt>
              </c:numCache>
            </c:numRef>
          </c:val>
        </c:ser>
        <c:marker val="1"/>
        <c:axId val="99692928"/>
        <c:axId val="99687040"/>
      </c:lineChart>
      <c:catAx>
        <c:axId val="99679616"/>
        <c:scaling>
          <c:orientation val="minMax"/>
        </c:scaling>
        <c:axPos val="b"/>
        <c:tickLblPos val="nextTo"/>
        <c:crossAx val="99685504"/>
        <c:crosses val="autoZero"/>
        <c:auto val="1"/>
        <c:lblAlgn val="ctr"/>
        <c:lblOffset val="100"/>
        <c:tickLblSkip val="5"/>
      </c:catAx>
      <c:valAx>
        <c:axId val="99685504"/>
        <c:scaling>
          <c:orientation val="minMax"/>
        </c:scaling>
        <c:axPos val="l"/>
        <c:majorGridlines>
          <c:spPr>
            <a:ln>
              <a:solidFill>
                <a:srgbClr val="4F81BD">
                  <a:shade val="95000"/>
                  <a:satMod val="105000"/>
                </a:srgbClr>
              </a:solidFill>
            </a:ln>
          </c:spPr>
        </c:majorGridlines>
        <c:numFmt formatCode="General" sourceLinked="1"/>
        <c:tickLblPos val="nextTo"/>
        <c:crossAx val="99679616"/>
        <c:crosses val="autoZero"/>
        <c:crossBetween val="between"/>
      </c:valAx>
      <c:valAx>
        <c:axId val="99687040"/>
        <c:scaling>
          <c:orientation val="minMax"/>
        </c:scaling>
        <c:axPos val="r"/>
        <c:numFmt formatCode="General" sourceLinked="1"/>
        <c:tickLblPos val="nextTo"/>
        <c:crossAx val="99692928"/>
        <c:crosses val="max"/>
        <c:crossBetween val="between"/>
      </c:valAx>
      <c:catAx>
        <c:axId val="99692928"/>
        <c:scaling>
          <c:orientation val="minMax"/>
        </c:scaling>
        <c:delete val="1"/>
        <c:axPos val="b"/>
        <c:tickLblPos val="none"/>
        <c:crossAx val="99687040"/>
        <c:crosses val="autoZero"/>
        <c:auto val="1"/>
        <c:lblAlgn val="ctr"/>
        <c:lblOffset val="100"/>
      </c:catAx>
    </c:plotArea>
    <c:plotVisOnly val="1"/>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1085963018316822E-2"/>
          <c:y val="0.1514567398822497"/>
          <c:w val="0.87353799812907162"/>
          <c:h val="0.76070568085442059"/>
        </c:manualLayout>
      </c:layout>
      <c:lineChart>
        <c:grouping val="standard"/>
        <c:ser>
          <c:idx val="0"/>
          <c:order val="0"/>
          <c:tx>
            <c:v>Gulf Coast</c:v>
          </c:tx>
          <c:spPr>
            <a:ln w="44450">
              <a:solidFill>
                <a:schemeClr val="tx2"/>
              </a:solidFill>
            </a:ln>
          </c:spPr>
          <c:marker>
            <c:symbol val="none"/>
          </c:marker>
          <c:cat>
            <c:numRef>
              <c:f>'Nonfarm Data'!$A$122:$A$241</c:f>
              <c:numCache>
                <c:formatCode>General</c:formatCode>
                <c:ptCount val="120"/>
                <c:pt idx="5">
                  <c:v>2000</c:v>
                </c:pt>
                <c:pt idx="17">
                  <c:v>2001</c:v>
                </c:pt>
                <c:pt idx="29">
                  <c:v>2002</c:v>
                </c:pt>
                <c:pt idx="41">
                  <c:v>2003</c:v>
                </c:pt>
                <c:pt idx="53">
                  <c:v>2004</c:v>
                </c:pt>
                <c:pt idx="65">
                  <c:v>2005</c:v>
                </c:pt>
                <c:pt idx="77">
                  <c:v>2006</c:v>
                </c:pt>
                <c:pt idx="89">
                  <c:v>2007</c:v>
                </c:pt>
                <c:pt idx="101">
                  <c:v>2008</c:v>
                </c:pt>
                <c:pt idx="113">
                  <c:v>2009</c:v>
                </c:pt>
              </c:numCache>
            </c:numRef>
          </c:cat>
          <c:val>
            <c:numRef>
              <c:f>'Nonfarm Data'!$M$122:$M$241</c:f>
              <c:numCache>
                <c:formatCode>General</c:formatCode>
                <c:ptCount val="120"/>
                <c:pt idx="0">
                  <c:v>100</c:v>
                </c:pt>
                <c:pt idx="1">
                  <c:v>100.79306879600206</c:v>
                </c:pt>
                <c:pt idx="2">
                  <c:v>101.49107797604498</c:v>
                </c:pt>
                <c:pt idx="3">
                  <c:v>101.70564110920991</c:v>
                </c:pt>
                <c:pt idx="4">
                  <c:v>102.3792063880062</c:v>
                </c:pt>
                <c:pt idx="5">
                  <c:v>102.58562155408895</c:v>
                </c:pt>
                <c:pt idx="6">
                  <c:v>101.39058638203105</c:v>
                </c:pt>
                <c:pt idx="7">
                  <c:v>101.84144056058014</c:v>
                </c:pt>
                <c:pt idx="8">
                  <c:v>102.64808930171925</c:v>
                </c:pt>
                <c:pt idx="9">
                  <c:v>102.57475759797924</c:v>
                </c:pt>
                <c:pt idx="10">
                  <c:v>102.96314402889823</c:v>
                </c:pt>
                <c:pt idx="11">
                  <c:v>103.65300524185885</c:v>
                </c:pt>
                <c:pt idx="12">
                  <c:v>101.84144056058014</c:v>
                </c:pt>
                <c:pt idx="13">
                  <c:v>102.60191748825336</c:v>
                </c:pt>
                <c:pt idx="14">
                  <c:v>103.20215106330973</c:v>
                </c:pt>
                <c:pt idx="15">
                  <c:v>103.11252342540548</c:v>
                </c:pt>
                <c:pt idx="16">
                  <c:v>103.48732991118727</c:v>
                </c:pt>
                <c:pt idx="17">
                  <c:v>103.53621771368034</c:v>
                </c:pt>
                <c:pt idx="18">
                  <c:v>102.2461229256635</c:v>
                </c:pt>
                <c:pt idx="19">
                  <c:v>102.7540128737879</c:v>
                </c:pt>
                <c:pt idx="20">
                  <c:v>103.17499117303552</c:v>
                </c:pt>
                <c:pt idx="21">
                  <c:v>102.96586001792554</c:v>
                </c:pt>
                <c:pt idx="22">
                  <c:v>103.22659496455636</c:v>
                </c:pt>
                <c:pt idx="23">
                  <c:v>103.28363073413185</c:v>
                </c:pt>
                <c:pt idx="24">
                  <c:v>101.48293000896278</c:v>
                </c:pt>
                <c:pt idx="25">
                  <c:v>102.07229962790952</c:v>
                </c:pt>
                <c:pt idx="26">
                  <c:v>102.52043781743093</c:v>
                </c:pt>
                <c:pt idx="27">
                  <c:v>102.59376952117124</c:v>
                </c:pt>
                <c:pt idx="28">
                  <c:v>102.95771205084333</c:v>
                </c:pt>
                <c:pt idx="29">
                  <c:v>103.03104375458321</c:v>
                </c:pt>
                <c:pt idx="30">
                  <c:v>101.66490127379885</c:v>
                </c:pt>
                <c:pt idx="31">
                  <c:v>102.14563133164933</c:v>
                </c:pt>
                <c:pt idx="32">
                  <c:v>102.6942611151851</c:v>
                </c:pt>
                <c:pt idx="33">
                  <c:v>102.58562155408885</c:v>
                </c:pt>
                <c:pt idx="34">
                  <c:v>103.01474782041878</c:v>
                </c:pt>
                <c:pt idx="35">
                  <c:v>103.20215106330973</c:v>
                </c:pt>
                <c:pt idx="36">
                  <c:v>101.47478204188046</c:v>
                </c:pt>
                <c:pt idx="37">
                  <c:v>101.9935359461148</c:v>
                </c:pt>
                <c:pt idx="38">
                  <c:v>102.29501072815665</c:v>
                </c:pt>
                <c:pt idx="39">
                  <c:v>102.48512996007514</c:v>
                </c:pt>
                <c:pt idx="40">
                  <c:v>102.70784106032212</c:v>
                </c:pt>
                <c:pt idx="41">
                  <c:v>102.63994133463682</c:v>
                </c:pt>
                <c:pt idx="42">
                  <c:v>101.42589423938729</c:v>
                </c:pt>
                <c:pt idx="43">
                  <c:v>101.76810885684013</c:v>
                </c:pt>
                <c:pt idx="44">
                  <c:v>102.37377440995127</c:v>
                </c:pt>
                <c:pt idx="45">
                  <c:v>102.47155001493793</c:v>
                </c:pt>
                <c:pt idx="46">
                  <c:v>102.66710122491106</c:v>
                </c:pt>
                <c:pt idx="47">
                  <c:v>103.01474782041878</c:v>
                </c:pt>
                <c:pt idx="48">
                  <c:v>101.48564599799019</c:v>
                </c:pt>
                <c:pt idx="49">
                  <c:v>102.03155979249846</c:v>
                </c:pt>
                <c:pt idx="50">
                  <c:v>102.68611314810289</c:v>
                </c:pt>
                <c:pt idx="51">
                  <c:v>102.95228007278841</c:v>
                </c:pt>
                <c:pt idx="52">
                  <c:v>102.93055216056928</c:v>
                </c:pt>
                <c:pt idx="53">
                  <c:v>103.07449957902168</c:v>
                </c:pt>
                <c:pt idx="54">
                  <c:v>102.24883891469065</c:v>
                </c:pt>
                <c:pt idx="55">
                  <c:v>102.49327792715719</c:v>
                </c:pt>
                <c:pt idx="56">
                  <c:v>102.78388875308926</c:v>
                </c:pt>
                <c:pt idx="57">
                  <c:v>103.15597924984385</c:v>
                </c:pt>
                <c:pt idx="58">
                  <c:v>103.73448491268086</c:v>
                </c:pt>
                <c:pt idx="59">
                  <c:v>104.11200738749007</c:v>
                </c:pt>
                <c:pt idx="60">
                  <c:v>102.49599391618455</c:v>
                </c:pt>
                <c:pt idx="61">
                  <c:v>103.08264754610383</c:v>
                </c:pt>
                <c:pt idx="62">
                  <c:v>103.949048045846</c:v>
                </c:pt>
                <c:pt idx="63">
                  <c:v>104.6361932697793</c:v>
                </c:pt>
                <c:pt idx="64">
                  <c:v>104.84532442488934</c:v>
                </c:pt>
                <c:pt idx="65">
                  <c:v>105.01643173361578</c:v>
                </c:pt>
                <c:pt idx="66">
                  <c:v>104.35916238898395</c:v>
                </c:pt>
                <c:pt idx="67">
                  <c:v>104.7747087101767</c:v>
                </c:pt>
                <c:pt idx="68">
                  <c:v>101.87946440696381</c:v>
                </c:pt>
                <c:pt idx="69">
                  <c:v>100.45900214563135</c:v>
                </c:pt>
                <c:pt idx="70">
                  <c:v>101.84958852766235</c:v>
                </c:pt>
                <c:pt idx="71">
                  <c:v>102.76759281892501</c:v>
                </c:pt>
                <c:pt idx="72">
                  <c:v>101.18145522692085</c:v>
                </c:pt>
                <c:pt idx="73">
                  <c:v>102.30315869523889</c:v>
                </c:pt>
                <c:pt idx="74">
                  <c:v>103.57695754909145</c:v>
                </c:pt>
                <c:pt idx="75">
                  <c:v>103.62584535158449</c:v>
                </c:pt>
                <c:pt idx="76">
                  <c:v>104.386322279258</c:v>
                </c:pt>
                <c:pt idx="77">
                  <c:v>104.79372063336866</c:v>
                </c:pt>
                <c:pt idx="78">
                  <c:v>103.96262799098299</c:v>
                </c:pt>
                <c:pt idx="79">
                  <c:v>104.81001656753308</c:v>
                </c:pt>
                <c:pt idx="80">
                  <c:v>105.77962465031661</c:v>
                </c:pt>
                <c:pt idx="81">
                  <c:v>106.18973899345417</c:v>
                </c:pt>
                <c:pt idx="82">
                  <c:v>107.09144735055261</c:v>
                </c:pt>
                <c:pt idx="83">
                  <c:v>107.88723213558207</c:v>
                </c:pt>
                <c:pt idx="84">
                  <c:v>106.05393954208414</c:v>
                </c:pt>
                <c:pt idx="85">
                  <c:v>107.1050272956896</c:v>
                </c:pt>
                <c:pt idx="86">
                  <c:v>108.19957087373351</c:v>
                </c:pt>
                <c:pt idx="87">
                  <c:v>108.17784296151433</c:v>
                </c:pt>
                <c:pt idx="88">
                  <c:v>108.87042016350244</c:v>
                </c:pt>
                <c:pt idx="89">
                  <c:v>109.47065373855891</c:v>
                </c:pt>
                <c:pt idx="90">
                  <c:v>108.50919362285779</c:v>
                </c:pt>
                <c:pt idx="91">
                  <c:v>109.01436758195497</c:v>
                </c:pt>
                <c:pt idx="92">
                  <c:v>109.50596159591522</c:v>
                </c:pt>
                <c:pt idx="93">
                  <c:v>110.28001846872539</c:v>
                </c:pt>
                <c:pt idx="94">
                  <c:v>111.07308726472745</c:v>
                </c:pt>
                <c:pt idx="95">
                  <c:v>111.60542111409853</c:v>
                </c:pt>
                <c:pt idx="96">
                  <c:v>109.44349384828487</c:v>
                </c:pt>
                <c:pt idx="97">
                  <c:v>110.48643363480812</c:v>
                </c:pt>
                <c:pt idx="98">
                  <c:v>111.0323474293164</c:v>
                </c:pt>
                <c:pt idx="99">
                  <c:v>111.25234254053601</c:v>
                </c:pt>
                <c:pt idx="100">
                  <c:v>111.61900105923573</c:v>
                </c:pt>
                <c:pt idx="101">
                  <c:v>111.90417990711333</c:v>
                </c:pt>
                <c:pt idx="102">
                  <c:v>110.98074363779571</c:v>
                </c:pt>
                <c:pt idx="103">
                  <c:v>111.49949754202983</c:v>
                </c:pt>
                <c:pt idx="104">
                  <c:v>110.59507319590428</c:v>
                </c:pt>
                <c:pt idx="105">
                  <c:v>111.50221353105736</c:v>
                </c:pt>
                <c:pt idx="106">
                  <c:v>112.03726336945611</c:v>
                </c:pt>
                <c:pt idx="107">
                  <c:v>112.20293870012765</c:v>
                </c:pt>
                <c:pt idx="108">
                  <c:v>110.16051495151962</c:v>
                </c:pt>
                <c:pt idx="109">
                  <c:v>110.15779896249205</c:v>
                </c:pt>
                <c:pt idx="110">
                  <c:v>110.34791819441051</c:v>
                </c:pt>
                <c:pt idx="111">
                  <c:v>109.63904505825798</c:v>
                </c:pt>
                <c:pt idx="112">
                  <c:v>109.47608571661358</c:v>
                </c:pt>
                <c:pt idx="113">
                  <c:v>109.19905483581849</c:v>
                </c:pt>
                <c:pt idx="114">
                  <c:v>108.20228686276096</c:v>
                </c:pt>
                <c:pt idx="115">
                  <c:v>107.86822021239033</c:v>
                </c:pt>
                <c:pt idx="116">
                  <c:v>108.10994323582935</c:v>
                </c:pt>
                <c:pt idx="117">
                  <c:v>108.4114180178712</c:v>
                </c:pt>
                <c:pt idx="118">
                  <c:v>108.71289279991309</c:v>
                </c:pt>
                <c:pt idx="119">
                  <c:v>108.74276867921456</c:v>
                </c:pt>
              </c:numCache>
            </c:numRef>
          </c:val>
        </c:ser>
        <c:ser>
          <c:idx val="1"/>
          <c:order val="1"/>
          <c:tx>
            <c:v>Inland</c:v>
          </c:tx>
          <c:spPr>
            <a:ln w="44450">
              <a:solidFill>
                <a:srgbClr val="C00000"/>
              </a:solidFill>
            </a:ln>
          </c:spPr>
          <c:marker>
            <c:symbol val="none"/>
          </c:marker>
          <c:cat>
            <c:numRef>
              <c:f>'Nonfarm Data'!$A$122:$A$241</c:f>
              <c:numCache>
                <c:formatCode>General</c:formatCode>
                <c:ptCount val="120"/>
                <c:pt idx="5">
                  <c:v>2000</c:v>
                </c:pt>
                <c:pt idx="17">
                  <c:v>2001</c:v>
                </c:pt>
                <c:pt idx="29">
                  <c:v>2002</c:v>
                </c:pt>
                <c:pt idx="41">
                  <c:v>2003</c:v>
                </c:pt>
                <c:pt idx="53">
                  <c:v>2004</c:v>
                </c:pt>
                <c:pt idx="65">
                  <c:v>2005</c:v>
                </c:pt>
                <c:pt idx="77">
                  <c:v>2006</c:v>
                </c:pt>
                <c:pt idx="89">
                  <c:v>2007</c:v>
                </c:pt>
                <c:pt idx="101">
                  <c:v>2008</c:v>
                </c:pt>
                <c:pt idx="113">
                  <c:v>2009</c:v>
                </c:pt>
              </c:numCache>
            </c:numRef>
          </c:cat>
          <c:val>
            <c:numRef>
              <c:f>'Nonfarm Data'!$AD$122:$AD$241</c:f>
              <c:numCache>
                <c:formatCode>General</c:formatCode>
                <c:ptCount val="120"/>
                <c:pt idx="0">
                  <c:v>100</c:v>
                </c:pt>
                <c:pt idx="1">
                  <c:v>100.85374907201175</c:v>
                </c:pt>
                <c:pt idx="2">
                  <c:v>101.77709725315515</c:v>
                </c:pt>
                <c:pt idx="3">
                  <c:v>102.27821083890115</c:v>
                </c:pt>
                <c:pt idx="4">
                  <c:v>103.01596139569411</c:v>
                </c:pt>
                <c:pt idx="5">
                  <c:v>103.54723459539738</c:v>
                </c:pt>
                <c:pt idx="6">
                  <c:v>102.77236451373403</c:v>
                </c:pt>
                <c:pt idx="7">
                  <c:v>103.49619524870094</c:v>
                </c:pt>
                <c:pt idx="8">
                  <c:v>104.022828507795</c:v>
                </c:pt>
                <c:pt idx="9">
                  <c:v>104.28266518188569</c:v>
                </c:pt>
                <c:pt idx="10">
                  <c:v>104.67706013363012</c:v>
                </c:pt>
                <c:pt idx="11">
                  <c:v>105.09001484780991</c:v>
                </c:pt>
                <c:pt idx="12">
                  <c:v>102.88372308834452</c:v>
                </c:pt>
                <c:pt idx="13">
                  <c:v>103.50315515961397</c:v>
                </c:pt>
                <c:pt idx="14">
                  <c:v>104.12026726057908</c:v>
                </c:pt>
                <c:pt idx="15">
                  <c:v>104.09706755753527</c:v>
                </c:pt>
                <c:pt idx="16">
                  <c:v>104.18290645879731</c:v>
                </c:pt>
                <c:pt idx="17">
                  <c:v>104.29890497401632</c:v>
                </c:pt>
                <c:pt idx="18">
                  <c:v>102.9301224944322</c:v>
                </c:pt>
                <c:pt idx="19">
                  <c:v>103.47763548626588</c:v>
                </c:pt>
                <c:pt idx="20">
                  <c:v>103.40803637713425</c:v>
                </c:pt>
                <c:pt idx="21">
                  <c:v>102.81644394951763</c:v>
                </c:pt>
                <c:pt idx="22">
                  <c:v>102.77004454342969</c:v>
                </c:pt>
                <c:pt idx="23">
                  <c:v>102.63084632516704</c:v>
                </c:pt>
                <c:pt idx="24">
                  <c:v>100.51735337787674</c:v>
                </c:pt>
                <c:pt idx="25">
                  <c:v>100.98134743875278</c:v>
                </c:pt>
                <c:pt idx="26">
                  <c:v>101.57061989606535</c:v>
                </c:pt>
                <c:pt idx="27">
                  <c:v>101.72141796585009</c:v>
                </c:pt>
                <c:pt idx="28">
                  <c:v>102.06245360059391</c:v>
                </c:pt>
                <c:pt idx="29">
                  <c:v>101.78869710467708</c:v>
                </c:pt>
                <c:pt idx="30">
                  <c:v>100.76559020044546</c:v>
                </c:pt>
                <c:pt idx="31">
                  <c:v>101.34558277654037</c:v>
                </c:pt>
                <c:pt idx="32">
                  <c:v>101.65645879732735</c:v>
                </c:pt>
                <c:pt idx="33">
                  <c:v>101.42678173719362</c:v>
                </c:pt>
                <c:pt idx="34">
                  <c:v>101.77477728285064</c:v>
                </c:pt>
                <c:pt idx="35">
                  <c:v>101.79797698589459</c:v>
                </c:pt>
                <c:pt idx="36">
                  <c:v>99.515126206384508</c:v>
                </c:pt>
                <c:pt idx="37">
                  <c:v>99.932720861172996</c:v>
                </c:pt>
                <c:pt idx="38">
                  <c:v>100.19023756495918</c:v>
                </c:pt>
                <c:pt idx="39">
                  <c:v>100.39439495174464</c:v>
                </c:pt>
                <c:pt idx="40">
                  <c:v>100.57767260579067</c:v>
                </c:pt>
                <c:pt idx="41">
                  <c:v>100.36887527839635</c:v>
                </c:pt>
                <c:pt idx="42">
                  <c:v>99.600965107646559</c:v>
                </c:pt>
                <c:pt idx="43">
                  <c:v>100.09279881217506</c:v>
                </c:pt>
                <c:pt idx="44">
                  <c:v>100.66119153674828</c:v>
                </c:pt>
                <c:pt idx="45">
                  <c:v>100.86998886414253</c:v>
                </c:pt>
                <c:pt idx="46">
                  <c:v>101.18550482553825</c:v>
                </c:pt>
                <c:pt idx="47">
                  <c:v>101.38270230141038</c:v>
                </c:pt>
                <c:pt idx="48">
                  <c:v>99.447847067557532</c:v>
                </c:pt>
                <c:pt idx="49">
                  <c:v>100.14615812917596</c:v>
                </c:pt>
                <c:pt idx="50">
                  <c:v>100.91406829992587</c:v>
                </c:pt>
                <c:pt idx="51">
                  <c:v>101.55902004454344</c:v>
                </c:pt>
                <c:pt idx="52">
                  <c:v>101.85133630289516</c:v>
                </c:pt>
                <c:pt idx="53">
                  <c:v>101.70285820341481</c:v>
                </c:pt>
                <c:pt idx="54">
                  <c:v>101.40358203414995</c:v>
                </c:pt>
                <c:pt idx="55">
                  <c:v>101.94645508537512</c:v>
                </c:pt>
                <c:pt idx="56">
                  <c:v>102.43364884929474</c:v>
                </c:pt>
                <c:pt idx="57">
                  <c:v>103.02060133630285</c:v>
                </c:pt>
                <c:pt idx="58">
                  <c:v>103.40339643652553</c:v>
                </c:pt>
                <c:pt idx="59">
                  <c:v>103.73283221974758</c:v>
                </c:pt>
                <c:pt idx="60">
                  <c:v>101.62165924276168</c:v>
                </c:pt>
                <c:pt idx="61">
                  <c:v>102.42204899777281</c:v>
                </c:pt>
                <c:pt idx="62">
                  <c:v>103.16907943578325</c:v>
                </c:pt>
                <c:pt idx="63">
                  <c:v>104.022828507795</c:v>
                </c:pt>
                <c:pt idx="64">
                  <c:v>104.37546399406088</c:v>
                </c:pt>
                <c:pt idx="65">
                  <c:v>104.37778396436529</c:v>
                </c:pt>
                <c:pt idx="66">
                  <c:v>104.19914625092797</c:v>
                </c:pt>
                <c:pt idx="67">
                  <c:v>104.71649962880488</c:v>
                </c:pt>
                <c:pt idx="68">
                  <c:v>105.57952858203404</c:v>
                </c:pt>
                <c:pt idx="69">
                  <c:v>105.75120638455826</c:v>
                </c:pt>
                <c:pt idx="70">
                  <c:v>106.50287676317744</c:v>
                </c:pt>
                <c:pt idx="71">
                  <c:v>106.73487379361546</c:v>
                </c:pt>
                <c:pt idx="72">
                  <c:v>104.88817743132877</c:v>
                </c:pt>
                <c:pt idx="73">
                  <c:v>105.79064587973276</c:v>
                </c:pt>
                <c:pt idx="74">
                  <c:v>106.59799554565716</c:v>
                </c:pt>
                <c:pt idx="75">
                  <c:v>107.12926874536006</c:v>
                </c:pt>
                <c:pt idx="76">
                  <c:v>107.70230141054179</c:v>
                </c:pt>
                <c:pt idx="77">
                  <c:v>108.01781737193772</c:v>
                </c:pt>
                <c:pt idx="78">
                  <c:v>107.02255011135846</c:v>
                </c:pt>
                <c:pt idx="79">
                  <c:v>107.92269858945807</c:v>
                </c:pt>
                <c:pt idx="80">
                  <c:v>108.82284706755736</c:v>
                </c:pt>
                <c:pt idx="81">
                  <c:v>108.97132516703789</c:v>
                </c:pt>
                <c:pt idx="82">
                  <c:v>109.78331477357091</c:v>
                </c:pt>
                <c:pt idx="83">
                  <c:v>110.22178916109877</c:v>
                </c:pt>
                <c:pt idx="84">
                  <c:v>107.8368596881961</c:v>
                </c:pt>
                <c:pt idx="85">
                  <c:v>109.06412397921332</c:v>
                </c:pt>
                <c:pt idx="86">
                  <c:v>110.15451002227168</c:v>
                </c:pt>
                <c:pt idx="87">
                  <c:v>110.4120267260579</c:v>
                </c:pt>
                <c:pt idx="88">
                  <c:v>110.92474016332588</c:v>
                </c:pt>
                <c:pt idx="89">
                  <c:v>111.26809576837422</c:v>
                </c:pt>
                <c:pt idx="90">
                  <c:v>110.40970675575348</c:v>
                </c:pt>
                <c:pt idx="91">
                  <c:v>111.09641796585002</c:v>
                </c:pt>
                <c:pt idx="92">
                  <c:v>111.71121009651087</c:v>
                </c:pt>
                <c:pt idx="93">
                  <c:v>112.20536377134385</c:v>
                </c:pt>
                <c:pt idx="94">
                  <c:v>112.93615441722349</c:v>
                </c:pt>
                <c:pt idx="95">
                  <c:v>113.20759094283596</c:v>
                </c:pt>
                <c:pt idx="96">
                  <c:v>111.14049740163327</c:v>
                </c:pt>
                <c:pt idx="97">
                  <c:v>112.13344469190802</c:v>
                </c:pt>
                <c:pt idx="98">
                  <c:v>112.55103934669629</c:v>
                </c:pt>
                <c:pt idx="99">
                  <c:v>112.95471417965854</c:v>
                </c:pt>
                <c:pt idx="100">
                  <c:v>113.50222717149218</c:v>
                </c:pt>
                <c:pt idx="101">
                  <c:v>113.43030809205632</c:v>
                </c:pt>
                <c:pt idx="102">
                  <c:v>112.48840014847808</c:v>
                </c:pt>
                <c:pt idx="103">
                  <c:v>112.90831477357091</c:v>
                </c:pt>
                <c:pt idx="104">
                  <c:v>113.0730326651818</c:v>
                </c:pt>
                <c:pt idx="105">
                  <c:v>113.36998886414253</c:v>
                </c:pt>
                <c:pt idx="106">
                  <c:v>113.62286562731998</c:v>
                </c:pt>
                <c:pt idx="107">
                  <c:v>113.68318485523385</c:v>
                </c:pt>
                <c:pt idx="108">
                  <c:v>111.217056421678</c:v>
                </c:pt>
                <c:pt idx="109">
                  <c:v>111.42585374907215</c:v>
                </c:pt>
                <c:pt idx="110">
                  <c:v>111.65321083890117</c:v>
                </c:pt>
                <c:pt idx="111">
                  <c:v>111.67177060133635</c:v>
                </c:pt>
                <c:pt idx="112">
                  <c:v>111.87128804751298</c:v>
                </c:pt>
                <c:pt idx="113">
                  <c:v>111.47689309576839</c:v>
                </c:pt>
                <c:pt idx="114">
                  <c:v>110.86210096510774</c:v>
                </c:pt>
                <c:pt idx="115">
                  <c:v>110.74842242019302</c:v>
                </c:pt>
                <c:pt idx="116">
                  <c:v>110.90386043058648</c:v>
                </c:pt>
                <c:pt idx="117">
                  <c:v>111.44209354120284</c:v>
                </c:pt>
                <c:pt idx="118">
                  <c:v>111.84344840386045</c:v>
                </c:pt>
                <c:pt idx="119">
                  <c:v>111.94320712694876</c:v>
                </c:pt>
              </c:numCache>
            </c:numRef>
          </c:val>
        </c:ser>
        <c:ser>
          <c:idx val="2"/>
          <c:order val="2"/>
          <c:tx>
            <c:v>US</c:v>
          </c:tx>
          <c:spPr>
            <a:ln w="44450">
              <a:solidFill>
                <a:schemeClr val="tx1"/>
              </a:solidFill>
            </a:ln>
          </c:spPr>
          <c:marker>
            <c:symbol val="none"/>
          </c:marker>
          <c:val>
            <c:numRef>
              <c:f>'Nonfarm Data'!$AG$122:$AG$241</c:f>
              <c:numCache>
                <c:formatCode>General</c:formatCode>
                <c:ptCount val="120"/>
                <c:pt idx="0">
                  <c:v>100</c:v>
                </c:pt>
                <c:pt idx="1">
                  <c:v>100.09252108486716</c:v>
                </c:pt>
                <c:pt idx="2">
                  <c:v>100.45342977955519</c:v>
                </c:pt>
                <c:pt idx="3">
                  <c:v>100.67211598015001</c:v>
                </c:pt>
                <c:pt idx="4">
                  <c:v>100.84415931977892</c:v>
                </c:pt>
                <c:pt idx="5">
                  <c:v>100.80898601478791</c:v>
                </c:pt>
                <c:pt idx="6">
                  <c:v>100.93362185638586</c:v>
                </c:pt>
                <c:pt idx="7">
                  <c:v>100.93591576758091</c:v>
                </c:pt>
                <c:pt idx="8">
                  <c:v>101.0292014895131</c:v>
                </c:pt>
                <c:pt idx="9">
                  <c:v>101.02079048179782</c:v>
                </c:pt>
                <c:pt idx="10">
                  <c:v>101.19742164381682</c:v>
                </c:pt>
                <c:pt idx="11">
                  <c:v>101.30294155878892</c:v>
                </c:pt>
                <c:pt idx="12">
                  <c:v>101.29070736574886</c:v>
                </c:pt>
                <c:pt idx="13">
                  <c:v>101.33735022671488</c:v>
                </c:pt>
                <c:pt idx="14">
                  <c:v>101.31441111476428</c:v>
                </c:pt>
                <c:pt idx="15">
                  <c:v>101.09954809949447</c:v>
                </c:pt>
                <c:pt idx="16">
                  <c:v>101.06590406863383</c:v>
                </c:pt>
                <c:pt idx="17">
                  <c:v>100.96803052431163</c:v>
                </c:pt>
                <c:pt idx="18">
                  <c:v>100.87245089118431</c:v>
                </c:pt>
                <c:pt idx="19">
                  <c:v>100.75010896078166</c:v>
                </c:pt>
                <c:pt idx="20">
                  <c:v>100.56353751691761</c:v>
                </c:pt>
                <c:pt idx="21">
                  <c:v>100.31503047078705</c:v>
                </c:pt>
                <c:pt idx="22">
                  <c:v>100.09175644780215</c:v>
                </c:pt>
                <c:pt idx="23">
                  <c:v>99.955651050229008</c:v>
                </c:pt>
                <c:pt idx="24">
                  <c:v>99.854718957646625</c:v>
                </c:pt>
                <c:pt idx="25">
                  <c:v>99.742317309089188</c:v>
                </c:pt>
                <c:pt idx="26">
                  <c:v>99.723966019528788</c:v>
                </c:pt>
                <c:pt idx="27">
                  <c:v>99.658971869002272</c:v>
                </c:pt>
                <c:pt idx="28">
                  <c:v>99.653619409547389</c:v>
                </c:pt>
                <c:pt idx="29">
                  <c:v>99.688028077472836</c:v>
                </c:pt>
                <c:pt idx="30">
                  <c:v>99.613858282166348</c:v>
                </c:pt>
                <c:pt idx="31">
                  <c:v>99.601624089126219</c:v>
                </c:pt>
                <c:pt idx="32">
                  <c:v>99.559569050550152</c:v>
                </c:pt>
                <c:pt idx="33">
                  <c:v>99.6559133207423</c:v>
                </c:pt>
                <c:pt idx="34">
                  <c:v>99.662030417262358</c:v>
                </c:pt>
                <c:pt idx="35">
                  <c:v>99.542747035119788</c:v>
                </c:pt>
                <c:pt idx="36">
                  <c:v>99.606211911516198</c:v>
                </c:pt>
                <c:pt idx="37">
                  <c:v>99.485399255243507</c:v>
                </c:pt>
                <c:pt idx="38">
                  <c:v>99.323296197459655</c:v>
                </c:pt>
                <c:pt idx="39">
                  <c:v>99.285828981274037</c:v>
                </c:pt>
                <c:pt idx="40">
                  <c:v>99.281241158883859</c:v>
                </c:pt>
                <c:pt idx="41">
                  <c:v>99.279711884753723</c:v>
                </c:pt>
                <c:pt idx="42">
                  <c:v>99.298827811379311</c:v>
                </c:pt>
                <c:pt idx="43">
                  <c:v>99.266713054648633</c:v>
                </c:pt>
                <c:pt idx="44">
                  <c:v>99.345470672345371</c:v>
                </c:pt>
                <c:pt idx="45">
                  <c:v>99.50069199654385</c:v>
                </c:pt>
                <c:pt idx="46">
                  <c:v>99.514455463714242</c:v>
                </c:pt>
                <c:pt idx="47">
                  <c:v>99.609270459776269</c:v>
                </c:pt>
                <c:pt idx="48">
                  <c:v>99.723966019528788</c:v>
                </c:pt>
                <c:pt idx="49">
                  <c:v>99.756845413324456</c:v>
                </c:pt>
                <c:pt idx="50">
                  <c:v>100.01529274130044</c:v>
                </c:pt>
                <c:pt idx="51">
                  <c:v>100.20645200755445</c:v>
                </c:pt>
                <c:pt idx="52">
                  <c:v>100.44348949770992</c:v>
                </c:pt>
                <c:pt idx="53">
                  <c:v>100.50542509997629</c:v>
                </c:pt>
                <c:pt idx="54">
                  <c:v>100.5413630420322</c:v>
                </c:pt>
                <c:pt idx="55">
                  <c:v>100.63388412689901</c:v>
                </c:pt>
                <c:pt idx="56">
                  <c:v>100.7562260573019</c:v>
                </c:pt>
                <c:pt idx="57">
                  <c:v>101.02461366712305</c:v>
                </c:pt>
                <c:pt idx="58">
                  <c:v>101.07355043928398</c:v>
                </c:pt>
                <c:pt idx="59">
                  <c:v>101.17448253186608</c:v>
                </c:pt>
                <c:pt idx="60">
                  <c:v>101.27847317270837</c:v>
                </c:pt>
                <c:pt idx="61">
                  <c:v>101.46198606831287</c:v>
                </c:pt>
                <c:pt idx="62">
                  <c:v>101.57056453154509</c:v>
                </c:pt>
                <c:pt idx="63">
                  <c:v>101.84583387495115</c:v>
                </c:pt>
                <c:pt idx="64">
                  <c:v>101.97505753893904</c:v>
                </c:pt>
                <c:pt idx="65">
                  <c:v>102.16315825693324</c:v>
                </c:pt>
                <c:pt idx="66">
                  <c:v>102.44530933392456</c:v>
                </c:pt>
                <c:pt idx="67">
                  <c:v>102.59441356160313</c:v>
                </c:pt>
                <c:pt idx="68">
                  <c:v>102.64258569669896</c:v>
                </c:pt>
                <c:pt idx="69">
                  <c:v>102.7068152101605</c:v>
                </c:pt>
                <c:pt idx="70">
                  <c:v>102.96220398987641</c:v>
                </c:pt>
                <c:pt idx="71">
                  <c:v>103.08301664614889</c:v>
                </c:pt>
                <c:pt idx="72">
                  <c:v>103.28335155718325</c:v>
                </c:pt>
                <c:pt idx="73">
                  <c:v>103.53262324037914</c:v>
                </c:pt>
                <c:pt idx="74">
                  <c:v>103.76507290814411</c:v>
                </c:pt>
                <c:pt idx="75">
                  <c:v>103.89811975745711</c:v>
                </c:pt>
                <c:pt idx="76">
                  <c:v>103.92182350647266</c:v>
                </c:pt>
                <c:pt idx="77">
                  <c:v>103.97458346395882</c:v>
                </c:pt>
                <c:pt idx="78">
                  <c:v>104.1519792630428</c:v>
                </c:pt>
                <c:pt idx="79">
                  <c:v>104.25979308921038</c:v>
                </c:pt>
                <c:pt idx="80">
                  <c:v>104.33625679571192</c:v>
                </c:pt>
                <c:pt idx="81">
                  <c:v>104.36913618950766</c:v>
                </c:pt>
                <c:pt idx="82">
                  <c:v>104.52282823957599</c:v>
                </c:pt>
                <c:pt idx="83">
                  <c:v>104.65816900008402</c:v>
                </c:pt>
                <c:pt idx="84">
                  <c:v>104.80650859069738</c:v>
                </c:pt>
                <c:pt idx="85">
                  <c:v>104.88603084545903</c:v>
                </c:pt>
                <c:pt idx="86">
                  <c:v>105.06877910399817</c:v>
                </c:pt>
                <c:pt idx="87">
                  <c:v>105.13912571397985</c:v>
                </c:pt>
                <c:pt idx="88">
                  <c:v>105.2530566366674</c:v>
                </c:pt>
                <c:pt idx="89">
                  <c:v>105.2951116752435</c:v>
                </c:pt>
                <c:pt idx="90">
                  <c:v>105.27981893394301</c:v>
                </c:pt>
                <c:pt idx="91">
                  <c:v>105.2255297023268</c:v>
                </c:pt>
                <c:pt idx="92">
                  <c:v>105.26529082970769</c:v>
                </c:pt>
                <c:pt idx="93">
                  <c:v>105.33104961729916</c:v>
                </c:pt>
                <c:pt idx="94">
                  <c:v>105.42892316162134</c:v>
                </c:pt>
                <c:pt idx="95">
                  <c:v>105.48244775617248</c:v>
                </c:pt>
                <c:pt idx="96">
                  <c:v>105.47480138552237</c:v>
                </c:pt>
                <c:pt idx="97">
                  <c:v>105.43656953227152</c:v>
                </c:pt>
                <c:pt idx="98">
                  <c:v>105.41133650912596</c:v>
                </c:pt>
                <c:pt idx="99">
                  <c:v>105.29740558643839</c:v>
                </c:pt>
                <c:pt idx="100">
                  <c:v>105.12077442441932</c:v>
                </c:pt>
                <c:pt idx="101">
                  <c:v>104.97319947087119</c:v>
                </c:pt>
                <c:pt idx="102">
                  <c:v>104.81262568721779</c:v>
                </c:pt>
                <c:pt idx="103">
                  <c:v>104.55723690750185</c:v>
                </c:pt>
                <c:pt idx="104">
                  <c:v>104.20703313172395</c:v>
                </c:pt>
                <c:pt idx="105">
                  <c:v>103.78342419770455</c:v>
                </c:pt>
                <c:pt idx="106">
                  <c:v>103.22676841437213</c:v>
                </c:pt>
                <c:pt idx="107">
                  <c:v>102.71216766961579</c:v>
                </c:pt>
                <c:pt idx="108">
                  <c:v>102.11651539596741</c:v>
                </c:pt>
                <c:pt idx="109">
                  <c:v>101.5613888867647</c:v>
                </c:pt>
                <c:pt idx="110">
                  <c:v>100.98561717680703</c:v>
                </c:pt>
                <c:pt idx="111">
                  <c:v>100.54059840496717</c:v>
                </c:pt>
                <c:pt idx="112">
                  <c:v>100.27526934340617</c:v>
                </c:pt>
                <c:pt idx="113">
                  <c:v>99.889892262637488</c:v>
                </c:pt>
                <c:pt idx="114">
                  <c:v>99.626857112271423</c:v>
                </c:pt>
                <c:pt idx="115">
                  <c:v>99.465518691553072</c:v>
                </c:pt>
                <c:pt idx="116">
                  <c:v>99.293475351924158</c:v>
                </c:pt>
                <c:pt idx="117">
                  <c:v>99.12219664936039</c:v>
                </c:pt>
                <c:pt idx="118">
                  <c:v>99.171133421521418</c:v>
                </c:pt>
                <c:pt idx="119">
                  <c:v>99.056437861768813</c:v>
                </c:pt>
              </c:numCache>
            </c:numRef>
          </c:val>
        </c:ser>
        <c:marker val="1"/>
        <c:axId val="64403712"/>
        <c:axId val="64413696"/>
      </c:lineChart>
      <c:catAx>
        <c:axId val="64403712"/>
        <c:scaling>
          <c:orientation val="minMax"/>
        </c:scaling>
        <c:axPos val="b"/>
        <c:numFmt formatCode="General" sourceLinked="1"/>
        <c:tickLblPos val="nextTo"/>
        <c:txPr>
          <a:bodyPr rot="0" vert="horz"/>
          <a:lstStyle/>
          <a:p>
            <a:pPr>
              <a:defRPr lang="es-MX"/>
            </a:pPr>
            <a:endParaRPr lang="en-US"/>
          </a:p>
        </c:txPr>
        <c:crossAx val="64413696"/>
        <c:crosses val="autoZero"/>
        <c:auto val="1"/>
        <c:lblAlgn val="ctr"/>
        <c:lblOffset val="100"/>
        <c:tickLblSkip val="1"/>
        <c:tickMarkSkip val="12"/>
      </c:catAx>
      <c:valAx>
        <c:axId val="64413696"/>
        <c:scaling>
          <c:orientation val="minMax"/>
          <c:max val="115"/>
          <c:min val="95"/>
        </c:scaling>
        <c:axPos val="l"/>
        <c:majorGridlines/>
        <c:numFmt formatCode="General" sourceLinked="1"/>
        <c:tickLblPos val="nextTo"/>
        <c:txPr>
          <a:bodyPr/>
          <a:lstStyle/>
          <a:p>
            <a:pPr>
              <a:defRPr lang="es-MX"/>
            </a:pPr>
            <a:endParaRPr lang="en-US"/>
          </a:p>
        </c:txPr>
        <c:crossAx val="64403712"/>
        <c:crosses val="autoZero"/>
        <c:crossBetween val="between"/>
        <c:majorUnit val="5"/>
      </c:valAx>
    </c:plotArea>
    <c:plotVisOnly val="1"/>
  </c:chart>
  <c:txPr>
    <a:bodyPr/>
    <a:lstStyle/>
    <a:p>
      <a:pPr>
        <a:defRPr sz="1200" b="1"/>
      </a:pPr>
      <a:endParaRPr lang="en-US"/>
    </a:p>
  </c:txPr>
  <c:externalData r:id="rId1"/>
  <c:userShapes r:id="rId2"/>
</c:chartSpace>
</file>

<file path=ppt/charts/chart4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Commodity Price Index: Global Boom ... </a:t>
            </a:r>
            <a:r>
              <a:rPr lang="en-US" dirty="0" smtClean="0"/>
              <a:t>Bust .. And </a:t>
            </a:r>
            <a:r>
              <a:rPr lang="en-US" dirty="0"/>
              <a:t>Now </a:t>
            </a:r>
            <a:r>
              <a:rPr lang="en-US" dirty="0" smtClean="0"/>
              <a:t>Recovery?</a:t>
            </a:r>
            <a:endParaRPr lang="en-US" dirty="0"/>
          </a:p>
        </c:rich>
      </c:tx>
      <c:layout>
        <c:manualLayout>
          <c:xMode val="edge"/>
          <c:yMode val="edge"/>
          <c:x val="0.10973452429118599"/>
          <c:y val="2.1220117755551052E-2"/>
        </c:manualLayout>
      </c:layout>
      <c:spPr>
        <a:noFill/>
        <a:ln w="32142">
          <a:noFill/>
        </a:ln>
      </c:spPr>
    </c:title>
    <c:plotArea>
      <c:layout>
        <c:manualLayout>
          <c:layoutTarget val="inner"/>
          <c:xMode val="edge"/>
          <c:yMode val="edge"/>
          <c:x val="0.16637168141592923"/>
          <c:y val="0.35278514588859416"/>
          <c:w val="0.81592920353984943"/>
          <c:h val="0.51724137931034486"/>
        </c:manualLayout>
      </c:layout>
      <c:lineChart>
        <c:grouping val="standard"/>
        <c:ser>
          <c:idx val="0"/>
          <c:order val="0"/>
          <c:tx>
            <c:strRef>
              <c:f>Sheet1!$B$1</c:f>
              <c:strCache>
                <c:ptCount val="1"/>
              </c:strCache>
            </c:strRef>
          </c:tx>
          <c:spPr>
            <a:ln w="48216">
              <a:solidFill>
                <a:srgbClr val="FF0000"/>
              </a:solidFill>
              <a:prstDash val="solid"/>
            </a:ln>
          </c:spPr>
          <c:marker>
            <c:symbol val="none"/>
          </c:marker>
          <c:cat>
            <c:strRef>
              <c:f>Sheet1!$A$2:$A$125</c:f>
              <c:strCache>
                <c:ptCount val="121"/>
                <c:pt idx="0">
                  <c:v>Jan '00</c:v>
                </c:pt>
                <c:pt idx="12">
                  <c:v>Jan '01</c:v>
                </c:pt>
                <c:pt idx="24">
                  <c:v>Jan '02</c:v>
                </c:pt>
                <c:pt idx="36">
                  <c:v>Jan '03</c:v>
                </c:pt>
                <c:pt idx="48">
                  <c:v>Jan '04</c:v>
                </c:pt>
                <c:pt idx="60">
                  <c:v>Jan '05</c:v>
                </c:pt>
                <c:pt idx="72">
                  <c:v>Jan '06</c:v>
                </c:pt>
                <c:pt idx="84">
                  <c:v>Jan '07</c:v>
                </c:pt>
                <c:pt idx="96">
                  <c:v>Jan'08</c:v>
                </c:pt>
                <c:pt idx="108">
                  <c:v>Jan '09</c:v>
                </c:pt>
                <c:pt idx="120">
                  <c:v>Jan '10</c:v>
                </c:pt>
              </c:strCache>
            </c:strRef>
          </c:cat>
          <c:val>
            <c:numRef>
              <c:f>Sheet1!$B$2:$B$125</c:f>
              <c:numCache>
                <c:formatCode>General</c:formatCode>
                <c:ptCount val="124"/>
                <c:pt idx="0">
                  <c:v>59.632612050000013</c:v>
                </c:pt>
                <c:pt idx="1">
                  <c:v>61.948159430000011</c:v>
                </c:pt>
                <c:pt idx="2">
                  <c:v>62.391817799999998</c:v>
                </c:pt>
                <c:pt idx="3">
                  <c:v>58.523278550000001</c:v>
                </c:pt>
                <c:pt idx="4">
                  <c:v>62.559579190000001</c:v>
                </c:pt>
                <c:pt idx="5">
                  <c:v>64.668704489999982</c:v>
                </c:pt>
                <c:pt idx="6">
                  <c:v>63.167905420000011</c:v>
                </c:pt>
                <c:pt idx="7">
                  <c:v>64.157425509999982</c:v>
                </c:pt>
                <c:pt idx="8">
                  <c:v>67.446462550000007</c:v>
                </c:pt>
                <c:pt idx="9">
                  <c:v>66.349235609999994</c:v>
                </c:pt>
                <c:pt idx="10">
                  <c:v>67.135043569999979</c:v>
                </c:pt>
                <c:pt idx="11">
                  <c:v>61.207264029999997</c:v>
                </c:pt>
                <c:pt idx="12">
                  <c:v>62.116831500000004</c:v>
                </c:pt>
                <c:pt idx="13">
                  <c:v>62.653257609999997</c:v>
                </c:pt>
                <c:pt idx="14">
                  <c:v>60.350233009999997</c:v>
                </c:pt>
                <c:pt idx="15">
                  <c:v>61.099411130000028</c:v>
                </c:pt>
                <c:pt idx="16">
                  <c:v>63.271113120000038</c:v>
                </c:pt>
                <c:pt idx="17">
                  <c:v>62.16980358</c:v>
                </c:pt>
                <c:pt idx="18">
                  <c:v>59.314003609999972</c:v>
                </c:pt>
                <c:pt idx="19">
                  <c:v>59.574446930000001</c:v>
                </c:pt>
                <c:pt idx="20">
                  <c:v>57.630320300000029</c:v>
                </c:pt>
                <c:pt idx="21">
                  <c:v>51.884025099999995</c:v>
                </c:pt>
                <c:pt idx="22">
                  <c:v>49.857948009999994</c:v>
                </c:pt>
                <c:pt idx="23">
                  <c:v>49.426086059999996</c:v>
                </c:pt>
                <c:pt idx="24">
                  <c:v>50.161569050000004</c:v>
                </c:pt>
                <c:pt idx="25">
                  <c:v>51.338737090000002</c:v>
                </c:pt>
                <c:pt idx="26">
                  <c:v>55.869665559999994</c:v>
                </c:pt>
                <c:pt idx="27">
                  <c:v>57.677764289999999</c:v>
                </c:pt>
                <c:pt idx="28">
                  <c:v>58.278807730000011</c:v>
                </c:pt>
                <c:pt idx="29">
                  <c:v>57.701202960000003</c:v>
                </c:pt>
                <c:pt idx="30">
                  <c:v>59.890878069999999</c:v>
                </c:pt>
                <c:pt idx="31">
                  <c:v>60.542731770000003</c:v>
                </c:pt>
                <c:pt idx="32">
                  <c:v>62.982901869999999</c:v>
                </c:pt>
                <c:pt idx="33">
                  <c:v>62.705265970000013</c:v>
                </c:pt>
                <c:pt idx="34">
                  <c:v>59.690342680000029</c:v>
                </c:pt>
                <c:pt idx="35">
                  <c:v>62.76272206000003</c:v>
                </c:pt>
                <c:pt idx="36">
                  <c:v>66.461473280000078</c:v>
                </c:pt>
                <c:pt idx="37">
                  <c:v>69.252712719999906</c:v>
                </c:pt>
                <c:pt idx="38">
                  <c:v>65.767308729999982</c:v>
                </c:pt>
                <c:pt idx="39">
                  <c:v>60.695379300000049</c:v>
                </c:pt>
                <c:pt idx="40">
                  <c:v>61.382150380000013</c:v>
                </c:pt>
                <c:pt idx="41">
                  <c:v>62.966485179999999</c:v>
                </c:pt>
                <c:pt idx="42">
                  <c:v>63.288687809999999</c:v>
                </c:pt>
                <c:pt idx="43">
                  <c:v>64.932054019999981</c:v>
                </c:pt>
                <c:pt idx="44">
                  <c:v>63.011491769999971</c:v>
                </c:pt>
                <c:pt idx="45">
                  <c:v>66.412447680000056</c:v>
                </c:pt>
                <c:pt idx="46">
                  <c:v>67.28081632</c:v>
                </c:pt>
                <c:pt idx="47">
                  <c:v>69.103690400000005</c:v>
                </c:pt>
                <c:pt idx="48">
                  <c:v>72.039762149999959</c:v>
                </c:pt>
                <c:pt idx="49">
                  <c:v>73.033469429999997</c:v>
                </c:pt>
                <c:pt idx="50">
                  <c:v>76.628951439999895</c:v>
                </c:pt>
                <c:pt idx="51">
                  <c:v>77.095286020000003</c:v>
                </c:pt>
                <c:pt idx="52">
                  <c:v>81.199355129999958</c:v>
                </c:pt>
                <c:pt idx="53">
                  <c:v>79.160334429999978</c:v>
                </c:pt>
                <c:pt idx="54">
                  <c:v>81.571050900000003</c:v>
                </c:pt>
                <c:pt idx="55">
                  <c:v>84.739801259999979</c:v>
                </c:pt>
                <c:pt idx="56">
                  <c:v>83.922600939999981</c:v>
                </c:pt>
                <c:pt idx="57">
                  <c:v>89.601707999999988</c:v>
                </c:pt>
                <c:pt idx="58">
                  <c:v>84.975450949999981</c:v>
                </c:pt>
                <c:pt idx="59">
                  <c:v>81.848945139999941</c:v>
                </c:pt>
                <c:pt idx="60">
                  <c:v>86.738824710000003</c:v>
                </c:pt>
                <c:pt idx="61">
                  <c:v>89.276235760000006</c:v>
                </c:pt>
                <c:pt idx="62">
                  <c:v>97.416404590000027</c:v>
                </c:pt>
                <c:pt idx="63">
                  <c:v>96.66976692999998</c:v>
                </c:pt>
                <c:pt idx="64">
                  <c:v>93.521341569999947</c:v>
                </c:pt>
                <c:pt idx="65">
                  <c:v>99.875393029999941</c:v>
                </c:pt>
                <c:pt idx="66">
                  <c:v>102.87598799999992</c:v>
                </c:pt>
                <c:pt idx="67">
                  <c:v>109.0511003</c:v>
                </c:pt>
                <c:pt idx="68">
                  <c:v>109.2967283</c:v>
                </c:pt>
                <c:pt idx="69">
                  <c:v>106.75192240000005</c:v>
                </c:pt>
                <c:pt idx="70">
                  <c:v>102.6722301999999</c:v>
                </c:pt>
                <c:pt idx="71">
                  <c:v>105.8540643</c:v>
                </c:pt>
                <c:pt idx="72">
                  <c:v>112.91700050000006</c:v>
                </c:pt>
                <c:pt idx="73">
                  <c:v>111.6491688</c:v>
                </c:pt>
                <c:pt idx="74">
                  <c:v>113.202534</c:v>
                </c:pt>
                <c:pt idx="75">
                  <c:v>123.0999928</c:v>
                </c:pt>
                <c:pt idx="76">
                  <c:v>127.3592847</c:v>
                </c:pt>
                <c:pt idx="77">
                  <c:v>125.75026870000002</c:v>
                </c:pt>
                <c:pt idx="78">
                  <c:v>130.87564219999999</c:v>
                </c:pt>
                <c:pt idx="79">
                  <c:v>130.25561819999999</c:v>
                </c:pt>
                <c:pt idx="80">
                  <c:v>118.995811</c:v>
                </c:pt>
                <c:pt idx="81">
                  <c:v>116.138527</c:v>
                </c:pt>
                <c:pt idx="82">
                  <c:v>117.33498640000002</c:v>
                </c:pt>
                <c:pt idx="83">
                  <c:v>120.98374920000002</c:v>
                </c:pt>
                <c:pt idx="84">
                  <c:v>112.89931209999995</c:v>
                </c:pt>
                <c:pt idx="85">
                  <c:v>118.5615868</c:v>
                </c:pt>
                <c:pt idx="86">
                  <c:v>122.43064800000002</c:v>
                </c:pt>
                <c:pt idx="87">
                  <c:v>128.88844370000015</c:v>
                </c:pt>
                <c:pt idx="88">
                  <c:v>129.60553439999998</c:v>
                </c:pt>
                <c:pt idx="89">
                  <c:v>132.84442770000001</c:v>
                </c:pt>
                <c:pt idx="90">
                  <c:v>138.18144160000011</c:v>
                </c:pt>
                <c:pt idx="91">
                  <c:v>132.99266729999999</c:v>
                </c:pt>
                <c:pt idx="92">
                  <c:v>140.87819810000011</c:v>
                </c:pt>
                <c:pt idx="93">
                  <c:v>147.96654690000011</c:v>
                </c:pt>
                <c:pt idx="94">
                  <c:v>157.78757279999988</c:v>
                </c:pt>
                <c:pt idx="95">
                  <c:v>156.55103090000011</c:v>
                </c:pt>
                <c:pt idx="96">
                  <c:v>162.36000000000001</c:v>
                </c:pt>
                <c:pt idx="97">
                  <c:v>171.3</c:v>
                </c:pt>
                <c:pt idx="98">
                  <c:v>181.18</c:v>
                </c:pt>
                <c:pt idx="99">
                  <c:v>189.49</c:v>
                </c:pt>
                <c:pt idx="100">
                  <c:v>203.76999999999998</c:v>
                </c:pt>
                <c:pt idx="101">
                  <c:v>215.45000000000007</c:v>
                </c:pt>
                <c:pt idx="102">
                  <c:v>218.99</c:v>
                </c:pt>
                <c:pt idx="103">
                  <c:v>195.23999999999998</c:v>
                </c:pt>
                <c:pt idx="104">
                  <c:v>175.75</c:v>
                </c:pt>
                <c:pt idx="105">
                  <c:v>139.16</c:v>
                </c:pt>
                <c:pt idx="106">
                  <c:v>114.88</c:v>
                </c:pt>
                <c:pt idx="107">
                  <c:v>98.02</c:v>
                </c:pt>
                <c:pt idx="108">
                  <c:v>101.02</c:v>
                </c:pt>
                <c:pt idx="109">
                  <c:v>96.48</c:v>
                </c:pt>
                <c:pt idx="110">
                  <c:v>99.27</c:v>
                </c:pt>
                <c:pt idx="111">
                  <c:v>103.25</c:v>
                </c:pt>
                <c:pt idx="112">
                  <c:v>113.78</c:v>
                </c:pt>
                <c:pt idx="113">
                  <c:v>126.61</c:v>
                </c:pt>
                <c:pt idx="114">
                  <c:v>121.26</c:v>
                </c:pt>
                <c:pt idx="115">
                  <c:v>129.93</c:v>
                </c:pt>
                <c:pt idx="116">
                  <c:v>125.63</c:v>
                </c:pt>
                <c:pt idx="117">
                  <c:v>132.57</c:v>
                </c:pt>
                <c:pt idx="118">
                  <c:v>138.04</c:v>
                </c:pt>
                <c:pt idx="119">
                  <c:v>137.52000000000001</c:v>
                </c:pt>
                <c:pt idx="120">
                  <c:v>142.36000000000001</c:v>
                </c:pt>
              </c:numCache>
            </c:numRef>
          </c:val>
        </c:ser>
        <c:marker val="1"/>
        <c:axId val="99884032"/>
        <c:axId val="100172544"/>
      </c:lineChart>
      <c:catAx>
        <c:axId val="99884032"/>
        <c:scaling>
          <c:orientation val="minMax"/>
        </c:scaling>
        <c:axPos val="b"/>
        <c:numFmt formatCode="General" sourceLinked="1"/>
        <c:tickLblPos val="nextTo"/>
        <c:spPr>
          <a:ln w="4020">
            <a:solidFill>
              <a:schemeClr val="tx1"/>
            </a:solidFill>
            <a:prstDash val="solid"/>
          </a:ln>
        </c:spPr>
        <c:txPr>
          <a:bodyPr rot="0" vert="horz"/>
          <a:lstStyle/>
          <a:p>
            <a:pPr>
              <a:defRPr sz="1600" baseline="0"/>
            </a:pPr>
            <a:endParaRPr lang="en-US"/>
          </a:p>
        </c:txPr>
        <c:crossAx val="100172544"/>
        <c:crosses val="autoZero"/>
        <c:auto val="1"/>
        <c:lblAlgn val="ctr"/>
        <c:lblOffset val="100"/>
        <c:tickLblSkip val="24"/>
        <c:tickMarkSkip val="1"/>
      </c:catAx>
      <c:valAx>
        <c:axId val="100172544"/>
        <c:scaling>
          <c:orientation val="minMax"/>
          <c:min val="20"/>
        </c:scaling>
        <c:axPos val="l"/>
        <c:majorGridlines>
          <c:spPr>
            <a:ln w="4020">
              <a:solidFill>
                <a:schemeClr val="tx1"/>
              </a:solidFill>
              <a:prstDash val="solid"/>
            </a:ln>
          </c:spPr>
        </c:majorGridlines>
        <c:title>
          <c:tx>
            <c:rich>
              <a:bodyPr rot="0" vert="horz"/>
              <a:lstStyle/>
              <a:p>
                <a:pPr algn="ctr">
                  <a:defRPr/>
                </a:pPr>
                <a:r>
                  <a:rPr lang="en-US"/>
                  <a:t>Index: 2005 = 100</a:t>
                </a:r>
              </a:p>
            </c:rich>
          </c:tx>
          <c:layout>
            <c:manualLayout>
              <c:xMode val="edge"/>
              <c:yMode val="edge"/>
              <c:x val="0"/>
              <c:y val="0.22926210928179441"/>
            </c:manualLayout>
          </c:layout>
          <c:spPr>
            <a:noFill/>
            <a:ln w="32142">
              <a:noFill/>
            </a:ln>
          </c:spPr>
        </c:title>
        <c:numFmt formatCode="General" sourceLinked="1"/>
        <c:tickLblPos val="nextTo"/>
        <c:spPr>
          <a:ln w="4020">
            <a:solidFill>
              <a:schemeClr val="tx1"/>
            </a:solidFill>
            <a:prstDash val="solid"/>
          </a:ln>
        </c:spPr>
        <c:txPr>
          <a:bodyPr rot="0" vert="horz"/>
          <a:lstStyle/>
          <a:p>
            <a:pPr>
              <a:defRPr/>
            </a:pPr>
            <a:endParaRPr lang="en-US"/>
          </a:p>
        </c:txPr>
        <c:crossAx val="99884032"/>
        <c:crosses val="autoZero"/>
        <c:crossBetween val="between"/>
        <c:majorUnit val="40"/>
      </c:valAx>
      <c:spPr>
        <a:noFill/>
        <a:ln w="16074">
          <a:solidFill>
            <a:schemeClr val="tx1"/>
          </a:solidFill>
          <a:prstDash val="solid"/>
        </a:ln>
      </c:spPr>
    </c:plotArea>
    <c:plotVisOnly val="1"/>
    <c:dispBlanksAs val="gap"/>
  </c:chart>
  <c:spPr>
    <a:noFill/>
    <a:ln>
      <a:noFill/>
    </a:ln>
  </c:spPr>
  <c:txPr>
    <a:bodyPr/>
    <a:lstStyle/>
    <a:p>
      <a:pPr>
        <a:defRPr sz="1810" b="1" i="0" u="none" strike="noStrike" baseline="0">
          <a:solidFill>
            <a:schemeClr val="tx1"/>
          </a:solidFill>
          <a:latin typeface="Arial"/>
          <a:ea typeface="Arial"/>
          <a:cs typeface="Arial"/>
        </a:defRPr>
      </a:pPr>
      <a:endParaRPr lang="en-US"/>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1303148143271525E-2"/>
          <c:y val="2.7079433924734019E-2"/>
          <c:w val="0.67086176234735062"/>
          <c:h val="0.81888794974073309"/>
        </c:manualLayout>
      </c:layout>
      <c:lineChart>
        <c:grouping val="standard"/>
        <c:ser>
          <c:idx val="0"/>
          <c:order val="0"/>
          <c:tx>
            <c:strRef>
              <c:f>Sheet1!$B$1</c:f>
              <c:strCache>
                <c:ptCount val="1"/>
                <c:pt idx="0">
                  <c:v>Food</c:v>
                </c:pt>
              </c:strCache>
            </c:strRef>
          </c:tx>
          <c:spPr>
            <a:ln>
              <a:solidFill>
                <a:srgbClr val="92D050"/>
              </a:solidFill>
            </a:ln>
          </c:spPr>
          <c:marker>
            <c:symbol val="none"/>
          </c:marker>
          <c:cat>
            <c:numRef>
              <c:f>Sheet1!$A$2:$A$244</c:f>
              <c:numCache>
                <c:formatCode>General</c:formatCode>
                <c:ptCount val="243"/>
                <c:pt idx="0">
                  <c:v>1990</c:v>
                </c:pt>
                <c:pt idx="12">
                  <c:v>1991</c:v>
                </c:pt>
                <c:pt idx="24">
                  <c:v>1992</c:v>
                </c:pt>
                <c:pt idx="36">
                  <c:v>1993</c:v>
                </c:pt>
                <c:pt idx="48">
                  <c:v>1994</c:v>
                </c:pt>
                <c:pt idx="60">
                  <c:v>1995</c:v>
                </c:pt>
                <c:pt idx="72">
                  <c:v>1996</c:v>
                </c:pt>
                <c:pt idx="84">
                  <c:v>1997</c:v>
                </c:pt>
                <c:pt idx="96">
                  <c:v>1998</c:v>
                </c:pt>
                <c:pt idx="108">
                  <c:v>1999</c:v>
                </c:pt>
                <c:pt idx="120">
                  <c:v>2000</c:v>
                </c:pt>
                <c:pt idx="132">
                  <c:v>2001</c:v>
                </c:pt>
                <c:pt idx="144">
                  <c:v>2002</c:v>
                </c:pt>
                <c:pt idx="156">
                  <c:v>2003</c:v>
                </c:pt>
                <c:pt idx="168">
                  <c:v>2004</c:v>
                </c:pt>
                <c:pt idx="180">
                  <c:v>2005</c:v>
                </c:pt>
                <c:pt idx="192">
                  <c:v>2006</c:v>
                </c:pt>
                <c:pt idx="204">
                  <c:v>2007</c:v>
                </c:pt>
                <c:pt idx="216">
                  <c:v>2008</c:v>
                </c:pt>
                <c:pt idx="228">
                  <c:v>2009</c:v>
                </c:pt>
                <c:pt idx="240">
                  <c:v>2010</c:v>
                </c:pt>
              </c:numCache>
            </c:numRef>
          </c:cat>
          <c:val>
            <c:numRef>
              <c:f>Sheet1!$B$2:$B$244</c:f>
              <c:numCache>
                <c:formatCode>General</c:formatCode>
                <c:ptCount val="243"/>
                <c:pt idx="0">
                  <c:v>100</c:v>
                </c:pt>
                <c:pt idx="1">
                  <c:v>99.53308166103723</c:v>
                </c:pt>
                <c:pt idx="2">
                  <c:v>100.99344327438909</c:v>
                </c:pt>
                <c:pt idx="3">
                  <c:v>103.36777270017878</c:v>
                </c:pt>
                <c:pt idx="4">
                  <c:v>105.67256109676126</c:v>
                </c:pt>
                <c:pt idx="5">
                  <c:v>104.39101927279953</c:v>
                </c:pt>
                <c:pt idx="6">
                  <c:v>102.43393602225311</c:v>
                </c:pt>
                <c:pt idx="7">
                  <c:v>102.30478839658245</c:v>
                </c:pt>
                <c:pt idx="8">
                  <c:v>103.4671170276178</c:v>
                </c:pt>
                <c:pt idx="9">
                  <c:v>105.95072521359025</c:v>
                </c:pt>
                <c:pt idx="10">
                  <c:v>104.71885555334792</c:v>
                </c:pt>
                <c:pt idx="11">
                  <c:v>103.3876415656666</c:v>
                </c:pt>
                <c:pt idx="12">
                  <c:v>104.39101927279953</c:v>
                </c:pt>
                <c:pt idx="13">
                  <c:v>105.65269223127358</c:v>
                </c:pt>
                <c:pt idx="14">
                  <c:v>103.99364196304398</c:v>
                </c:pt>
                <c:pt idx="15">
                  <c:v>100.98350884164516</c:v>
                </c:pt>
                <c:pt idx="16">
                  <c:v>97.248162129942443</c:v>
                </c:pt>
                <c:pt idx="17">
                  <c:v>94.834094973177116</c:v>
                </c:pt>
                <c:pt idx="18">
                  <c:v>92.271011325253312</c:v>
                </c:pt>
                <c:pt idx="19">
                  <c:v>92.936618319093981</c:v>
                </c:pt>
                <c:pt idx="20">
                  <c:v>95.122193522749768</c:v>
                </c:pt>
                <c:pt idx="21">
                  <c:v>94.555930856348056</c:v>
                </c:pt>
                <c:pt idx="22">
                  <c:v>95.390423206834882</c:v>
                </c:pt>
                <c:pt idx="23">
                  <c:v>94.734750645738188</c:v>
                </c:pt>
                <c:pt idx="24">
                  <c:v>95.330816610371556</c:v>
                </c:pt>
                <c:pt idx="25">
                  <c:v>95.48976753427381</c:v>
                </c:pt>
                <c:pt idx="26">
                  <c:v>95.082455791774279</c:v>
                </c:pt>
                <c:pt idx="27">
                  <c:v>93.304192330617909</c:v>
                </c:pt>
                <c:pt idx="28">
                  <c:v>95.191734551957069</c:v>
                </c:pt>
                <c:pt idx="29">
                  <c:v>94.536061990860333</c:v>
                </c:pt>
                <c:pt idx="30">
                  <c:v>96.602424001589426</c:v>
                </c:pt>
                <c:pt idx="31">
                  <c:v>101.13252533280344</c:v>
                </c:pt>
                <c:pt idx="32">
                  <c:v>103.81482217365382</c:v>
                </c:pt>
                <c:pt idx="33">
                  <c:v>98.231670971587533</c:v>
                </c:pt>
                <c:pt idx="34">
                  <c:v>95.807669382078359</c:v>
                </c:pt>
                <c:pt idx="35">
                  <c:v>93.165110272203449</c:v>
                </c:pt>
                <c:pt idx="36">
                  <c:v>94.069143651897548</c:v>
                </c:pt>
                <c:pt idx="37">
                  <c:v>93.304192330617909</c:v>
                </c:pt>
                <c:pt idx="38">
                  <c:v>94.883767136896353</c:v>
                </c:pt>
                <c:pt idx="39">
                  <c:v>96.761374925491751</c:v>
                </c:pt>
                <c:pt idx="40">
                  <c:v>97.784621498112585</c:v>
                </c:pt>
                <c:pt idx="41">
                  <c:v>96.294456586528909</c:v>
                </c:pt>
                <c:pt idx="42">
                  <c:v>98.191933240611974</c:v>
                </c:pt>
                <c:pt idx="43">
                  <c:v>96.423604212199479</c:v>
                </c:pt>
                <c:pt idx="44">
                  <c:v>95.499701967017742</c:v>
                </c:pt>
                <c:pt idx="45">
                  <c:v>94.228094575799688</c:v>
                </c:pt>
                <c:pt idx="46">
                  <c:v>95.002980329823103</c:v>
                </c:pt>
                <c:pt idx="47">
                  <c:v>97.516391814027358</c:v>
                </c:pt>
                <c:pt idx="48">
                  <c:v>99.264851976952116</c:v>
                </c:pt>
                <c:pt idx="49">
                  <c:v>100.67554142658437</c:v>
                </c:pt>
                <c:pt idx="50">
                  <c:v>99.314524140671566</c:v>
                </c:pt>
                <c:pt idx="51">
                  <c:v>99.990065567256124</c:v>
                </c:pt>
                <c:pt idx="52">
                  <c:v>100.79475461951122</c:v>
                </c:pt>
                <c:pt idx="53">
                  <c:v>98.986687860123183</c:v>
                </c:pt>
                <c:pt idx="54">
                  <c:v>97.128948937015593</c:v>
                </c:pt>
                <c:pt idx="55">
                  <c:v>96.960063580369635</c:v>
                </c:pt>
                <c:pt idx="56">
                  <c:v>98.857540234452571</c:v>
                </c:pt>
                <c:pt idx="57">
                  <c:v>98.122392211404559</c:v>
                </c:pt>
                <c:pt idx="58">
                  <c:v>96.105702364394915</c:v>
                </c:pt>
                <c:pt idx="59">
                  <c:v>98.927081263659787</c:v>
                </c:pt>
                <c:pt idx="60">
                  <c:v>98.271408702562994</c:v>
                </c:pt>
                <c:pt idx="61">
                  <c:v>99.582753824756509</c:v>
                </c:pt>
                <c:pt idx="62">
                  <c:v>100.80468905225513</c:v>
                </c:pt>
                <c:pt idx="63">
                  <c:v>100.1986886548778</c:v>
                </c:pt>
                <c:pt idx="64">
                  <c:v>100.24836081859725</c:v>
                </c:pt>
                <c:pt idx="65">
                  <c:v>104.56983906218949</c:v>
                </c:pt>
                <c:pt idx="66">
                  <c:v>108.45420226505072</c:v>
                </c:pt>
                <c:pt idx="67">
                  <c:v>106.35803695608965</c:v>
                </c:pt>
                <c:pt idx="68">
                  <c:v>106.87462745877212</c:v>
                </c:pt>
                <c:pt idx="69">
                  <c:v>108.78203854559897</c:v>
                </c:pt>
                <c:pt idx="70">
                  <c:v>106.069938406517</c:v>
                </c:pt>
                <c:pt idx="71">
                  <c:v>106.90443075700378</c:v>
                </c:pt>
                <c:pt idx="72">
                  <c:v>108.99066163322072</c:v>
                </c:pt>
                <c:pt idx="73">
                  <c:v>111.57361414663221</c:v>
                </c:pt>
                <c:pt idx="74">
                  <c:v>112.41804092986295</c:v>
                </c:pt>
                <c:pt idx="75">
                  <c:v>120.09735744089016</c:v>
                </c:pt>
                <c:pt idx="76">
                  <c:v>122.43194913570434</c:v>
                </c:pt>
                <c:pt idx="77">
                  <c:v>117.72302801510035</c:v>
                </c:pt>
                <c:pt idx="78">
                  <c:v>115.81561692827346</c:v>
                </c:pt>
                <c:pt idx="79">
                  <c:v>113.91814027419036</c:v>
                </c:pt>
                <c:pt idx="80">
                  <c:v>105.77190542420033</c:v>
                </c:pt>
                <c:pt idx="81">
                  <c:v>103.04987085237428</c:v>
                </c:pt>
                <c:pt idx="82">
                  <c:v>102.99026425591111</c:v>
                </c:pt>
                <c:pt idx="83">
                  <c:v>103.61613351877608</c:v>
                </c:pt>
                <c:pt idx="84">
                  <c:v>106.47725014901656</c:v>
                </c:pt>
                <c:pt idx="85">
                  <c:v>105.55334790383461</c:v>
                </c:pt>
                <c:pt idx="86">
                  <c:v>106.73554540035769</c:v>
                </c:pt>
                <c:pt idx="87">
                  <c:v>106.437512418041</c:v>
                </c:pt>
                <c:pt idx="88">
                  <c:v>106.0500695410292</c:v>
                </c:pt>
                <c:pt idx="89">
                  <c:v>101.52990264255904</c:v>
                </c:pt>
                <c:pt idx="90">
                  <c:v>99.68209815219538</c:v>
                </c:pt>
                <c:pt idx="91">
                  <c:v>98.678720445062581</c:v>
                </c:pt>
                <c:pt idx="92">
                  <c:v>98.519769521160413</c:v>
                </c:pt>
                <c:pt idx="93">
                  <c:v>98.847605801708724</c:v>
                </c:pt>
                <c:pt idx="94">
                  <c:v>99.145638784025408</c:v>
                </c:pt>
                <c:pt idx="95">
                  <c:v>95.887144844029379</c:v>
                </c:pt>
                <c:pt idx="96">
                  <c:v>94.824160540433141</c:v>
                </c:pt>
                <c:pt idx="97">
                  <c:v>95.082455791774279</c:v>
                </c:pt>
                <c:pt idx="98">
                  <c:v>94.545996423604208</c:v>
                </c:pt>
                <c:pt idx="99">
                  <c:v>96.006358036955987</c:v>
                </c:pt>
                <c:pt idx="100">
                  <c:v>96.78124379097963</c:v>
                </c:pt>
                <c:pt idx="101">
                  <c:v>95.032783628054787</c:v>
                </c:pt>
                <c:pt idx="102">
                  <c:v>92.648519769521172</c:v>
                </c:pt>
                <c:pt idx="103">
                  <c:v>87.651500099344332</c:v>
                </c:pt>
                <c:pt idx="104">
                  <c:v>86.618319093979679</c:v>
                </c:pt>
                <c:pt idx="105">
                  <c:v>87.36340154977151</c:v>
                </c:pt>
                <c:pt idx="106">
                  <c:v>86.866679912576942</c:v>
                </c:pt>
                <c:pt idx="107">
                  <c:v>83.906218954897696</c:v>
                </c:pt>
                <c:pt idx="108">
                  <c:v>85.833498907212402</c:v>
                </c:pt>
                <c:pt idx="109">
                  <c:v>81.998807868070742</c:v>
                </c:pt>
                <c:pt idx="110">
                  <c:v>80.32982316709716</c:v>
                </c:pt>
                <c:pt idx="111">
                  <c:v>80.30001986886549</c:v>
                </c:pt>
                <c:pt idx="112">
                  <c:v>80.001986886548778</c:v>
                </c:pt>
                <c:pt idx="113">
                  <c:v>77.081263659845149</c:v>
                </c:pt>
                <c:pt idx="114">
                  <c:v>74.895688456189049</c:v>
                </c:pt>
                <c:pt idx="115">
                  <c:v>78.958871448440249</c:v>
                </c:pt>
                <c:pt idx="116">
                  <c:v>79.892708126365903</c:v>
                </c:pt>
                <c:pt idx="117">
                  <c:v>79.13769123783031</c:v>
                </c:pt>
                <c:pt idx="118">
                  <c:v>78.720445062586819</c:v>
                </c:pt>
                <c:pt idx="119">
                  <c:v>78.40254321478244</c:v>
                </c:pt>
                <c:pt idx="120">
                  <c:v>81.661037154778398</c:v>
                </c:pt>
                <c:pt idx="121">
                  <c:v>82.753824756606349</c:v>
                </c:pt>
                <c:pt idx="122">
                  <c:v>82.694218160143066</c:v>
                </c:pt>
                <c:pt idx="123">
                  <c:v>85.118219749652297</c:v>
                </c:pt>
                <c:pt idx="124">
                  <c:v>85.068547585932862</c:v>
                </c:pt>
                <c:pt idx="125">
                  <c:v>83.747268030995485</c:v>
                </c:pt>
                <c:pt idx="126">
                  <c:v>81.581561692827336</c:v>
                </c:pt>
                <c:pt idx="127">
                  <c:v>80.508642956487094</c:v>
                </c:pt>
                <c:pt idx="128">
                  <c:v>79.386052056427488</c:v>
                </c:pt>
                <c:pt idx="129">
                  <c:v>78.303198887343513</c:v>
                </c:pt>
                <c:pt idx="130">
                  <c:v>77.816411682892905</c:v>
                </c:pt>
                <c:pt idx="131">
                  <c:v>80.359626465328901</c:v>
                </c:pt>
                <c:pt idx="132">
                  <c:v>80.240413272402165</c:v>
                </c:pt>
                <c:pt idx="133">
                  <c:v>79.644347307768641</c:v>
                </c:pt>
                <c:pt idx="134">
                  <c:v>80.3894297635605</c:v>
                </c:pt>
                <c:pt idx="135">
                  <c:v>78.939002582952511</c:v>
                </c:pt>
                <c:pt idx="136">
                  <c:v>80.985495728193911</c:v>
                </c:pt>
                <c:pt idx="137">
                  <c:v>80.816610371547796</c:v>
                </c:pt>
                <c:pt idx="138">
                  <c:v>83.916153387641629</c:v>
                </c:pt>
                <c:pt idx="139">
                  <c:v>83.787005761971059</c:v>
                </c:pt>
                <c:pt idx="140">
                  <c:v>80.876216968011121</c:v>
                </c:pt>
                <c:pt idx="141">
                  <c:v>76.71368964832115</c:v>
                </c:pt>
                <c:pt idx="142">
                  <c:v>76.57460758990662</c:v>
                </c:pt>
                <c:pt idx="143">
                  <c:v>76.60441088813829</c:v>
                </c:pt>
                <c:pt idx="144">
                  <c:v>77.607788595271188</c:v>
                </c:pt>
                <c:pt idx="145">
                  <c:v>76.962050466918399</c:v>
                </c:pt>
                <c:pt idx="146">
                  <c:v>78.223723425392478</c:v>
                </c:pt>
                <c:pt idx="147">
                  <c:v>77.587919729783422</c:v>
                </c:pt>
                <c:pt idx="148">
                  <c:v>79.684085038744229</c:v>
                </c:pt>
                <c:pt idx="149">
                  <c:v>81.899463540631828</c:v>
                </c:pt>
                <c:pt idx="150">
                  <c:v>85.515597059407909</c:v>
                </c:pt>
                <c:pt idx="151">
                  <c:v>86.05205642757798</c:v>
                </c:pt>
                <c:pt idx="152">
                  <c:v>87.989270812636505</c:v>
                </c:pt>
                <c:pt idx="153">
                  <c:v>87.939598648917269</c:v>
                </c:pt>
                <c:pt idx="154">
                  <c:v>86.638187959467459</c:v>
                </c:pt>
                <c:pt idx="155">
                  <c:v>87.31372938605206</c:v>
                </c:pt>
                <c:pt idx="156">
                  <c:v>87.661434532088109</c:v>
                </c:pt>
                <c:pt idx="157">
                  <c:v>87.025630836479081</c:v>
                </c:pt>
                <c:pt idx="158">
                  <c:v>86.181204053248564</c:v>
                </c:pt>
                <c:pt idx="159">
                  <c:v>85.873236638187919</c:v>
                </c:pt>
                <c:pt idx="160">
                  <c:v>87.780647725014902</c:v>
                </c:pt>
                <c:pt idx="161">
                  <c:v>85.704351281541832</c:v>
                </c:pt>
                <c:pt idx="162">
                  <c:v>82.863103516789096</c:v>
                </c:pt>
                <c:pt idx="163">
                  <c:v>83.975759984104911</c:v>
                </c:pt>
                <c:pt idx="164">
                  <c:v>87.651500099344332</c:v>
                </c:pt>
                <c:pt idx="165">
                  <c:v>92.350486787204389</c:v>
                </c:pt>
                <c:pt idx="166">
                  <c:v>94.118815815616856</c:v>
                </c:pt>
                <c:pt idx="167">
                  <c:v>94.496324259884773</c:v>
                </c:pt>
                <c:pt idx="168">
                  <c:v>98.092588913172989</c:v>
                </c:pt>
                <c:pt idx="169">
                  <c:v>101.04311543810854</c:v>
                </c:pt>
                <c:pt idx="170">
                  <c:v>106.78521756407714</c:v>
                </c:pt>
                <c:pt idx="171">
                  <c:v>108.37472680309946</c:v>
                </c:pt>
                <c:pt idx="172">
                  <c:v>108.80190741108676</c:v>
                </c:pt>
                <c:pt idx="173">
                  <c:v>104.86787204450621</c:v>
                </c:pt>
                <c:pt idx="174">
                  <c:v>101.92727995231472</c:v>
                </c:pt>
                <c:pt idx="175">
                  <c:v>97.456785217563976</c:v>
                </c:pt>
                <c:pt idx="176">
                  <c:v>95.519570832505394</c:v>
                </c:pt>
                <c:pt idx="177">
                  <c:v>92.688257500496618</c:v>
                </c:pt>
                <c:pt idx="178">
                  <c:v>93.284323465130257</c:v>
                </c:pt>
                <c:pt idx="179">
                  <c:v>94.605603020067562</c:v>
                </c:pt>
                <c:pt idx="180">
                  <c:v>94.963242598847671</c:v>
                </c:pt>
                <c:pt idx="181">
                  <c:v>98.14226107689251</c:v>
                </c:pt>
                <c:pt idx="182">
                  <c:v>102.49354261871649</c:v>
                </c:pt>
                <c:pt idx="183">
                  <c:v>99.821180210609896</c:v>
                </c:pt>
                <c:pt idx="184">
                  <c:v>100.24836081859725</c:v>
                </c:pt>
                <c:pt idx="185">
                  <c:v>100.2980329823167</c:v>
                </c:pt>
                <c:pt idx="186">
                  <c:v>100.76495132127963</c:v>
                </c:pt>
                <c:pt idx="187">
                  <c:v>99.433737333598174</c:v>
                </c:pt>
                <c:pt idx="188">
                  <c:v>99.364196304391015</c:v>
                </c:pt>
                <c:pt idx="189">
                  <c:v>99.692032584939341</c:v>
                </c:pt>
                <c:pt idx="190">
                  <c:v>97.158752235247348</c:v>
                </c:pt>
                <c:pt idx="191">
                  <c:v>99.761573614146698</c:v>
                </c:pt>
                <c:pt idx="192">
                  <c:v>100.69541029207231</c:v>
                </c:pt>
                <c:pt idx="193">
                  <c:v>103.66580568249547</c:v>
                </c:pt>
                <c:pt idx="194">
                  <c:v>104.86787204450621</c:v>
                </c:pt>
                <c:pt idx="195">
                  <c:v>107.34154579773497</c:v>
                </c:pt>
                <c:pt idx="196">
                  <c:v>114.34532088217763</c:v>
                </c:pt>
                <c:pt idx="197">
                  <c:v>115.06060003973772</c:v>
                </c:pt>
                <c:pt idx="198">
                  <c:v>114.08702563083649</c:v>
                </c:pt>
                <c:pt idx="199">
                  <c:v>111.86171269620506</c:v>
                </c:pt>
                <c:pt idx="200">
                  <c:v>107.6594476455394</c:v>
                </c:pt>
                <c:pt idx="201">
                  <c:v>110.07351480230473</c:v>
                </c:pt>
                <c:pt idx="202">
                  <c:v>113.50089409894694</c:v>
                </c:pt>
                <c:pt idx="203">
                  <c:v>114.07709119809255</c:v>
                </c:pt>
                <c:pt idx="204">
                  <c:v>114.30558315120207</c:v>
                </c:pt>
                <c:pt idx="205">
                  <c:v>118.20981521955095</c:v>
                </c:pt>
                <c:pt idx="206">
                  <c:v>117.99125769918548</c:v>
                </c:pt>
                <c:pt idx="207">
                  <c:v>117.52433936022253</c:v>
                </c:pt>
                <c:pt idx="208">
                  <c:v>118.76614345320887</c:v>
                </c:pt>
                <c:pt idx="209">
                  <c:v>123.79296642161741</c:v>
                </c:pt>
                <c:pt idx="210">
                  <c:v>125.43214782435921</c:v>
                </c:pt>
                <c:pt idx="211">
                  <c:v>127.80647725014896</c:v>
                </c:pt>
                <c:pt idx="212">
                  <c:v>134.16451420623869</c:v>
                </c:pt>
                <c:pt idx="213">
                  <c:v>136.33022054440701</c:v>
                </c:pt>
                <c:pt idx="214">
                  <c:v>138.3767136896482</c:v>
                </c:pt>
                <c:pt idx="215">
                  <c:v>145.01291476256694</c:v>
                </c:pt>
                <c:pt idx="216">
                  <c:v>152.01668984700981</c:v>
                </c:pt>
                <c:pt idx="217">
                  <c:v>164.4347307768725</c:v>
                </c:pt>
                <c:pt idx="218">
                  <c:v>171.39876813033987</c:v>
                </c:pt>
                <c:pt idx="219">
                  <c:v>170.4450625869263</c:v>
                </c:pt>
                <c:pt idx="220">
                  <c:v>172.03457182594852</c:v>
                </c:pt>
                <c:pt idx="221">
                  <c:v>178.53169084045314</c:v>
                </c:pt>
                <c:pt idx="222">
                  <c:v>177.1210013908206</c:v>
                </c:pt>
                <c:pt idx="223">
                  <c:v>163.76912378303192</c:v>
                </c:pt>
                <c:pt idx="224">
                  <c:v>152.9604609576796</c:v>
                </c:pt>
                <c:pt idx="225">
                  <c:v>128.9787403139282</c:v>
                </c:pt>
                <c:pt idx="226">
                  <c:v>121.60739121796136</c:v>
                </c:pt>
                <c:pt idx="227">
                  <c:v>118.81581561692825</c:v>
                </c:pt>
                <c:pt idx="228">
                  <c:v>127.05146036161339</c:v>
                </c:pt>
                <c:pt idx="229">
                  <c:v>123.79296642161741</c:v>
                </c:pt>
                <c:pt idx="230">
                  <c:v>125.02483608185968</c:v>
                </c:pt>
                <c:pt idx="231">
                  <c:v>131.01529902642559</c:v>
                </c:pt>
                <c:pt idx="232">
                  <c:v>140.92986290482801</c:v>
                </c:pt>
                <c:pt idx="233">
                  <c:v>142.23127359427761</c:v>
                </c:pt>
                <c:pt idx="234">
                  <c:v>136.21100735148036</c:v>
                </c:pt>
                <c:pt idx="235">
                  <c:v>134.50228491953109</c:v>
                </c:pt>
                <c:pt idx="236">
                  <c:v>130.34969203258495</c:v>
                </c:pt>
                <c:pt idx="237">
                  <c:v>131.4623484999008</c:v>
                </c:pt>
                <c:pt idx="238">
                  <c:v>136.22094178422421</c:v>
                </c:pt>
                <c:pt idx="239">
                  <c:v>138.59527121001389</c:v>
                </c:pt>
                <c:pt idx="240">
                  <c:v>140.03576395787798</c:v>
                </c:pt>
              </c:numCache>
            </c:numRef>
          </c:val>
        </c:ser>
        <c:ser>
          <c:idx val="1"/>
          <c:order val="1"/>
          <c:tx>
            <c:strRef>
              <c:f>Sheet1!$C$1</c:f>
              <c:strCache>
                <c:ptCount val="1"/>
                <c:pt idx="0">
                  <c:v>Ag Raw Materials</c:v>
                </c:pt>
              </c:strCache>
            </c:strRef>
          </c:tx>
          <c:marker>
            <c:symbol val="none"/>
          </c:marker>
          <c:cat>
            <c:numRef>
              <c:f>Sheet1!$A$2:$A$244</c:f>
              <c:numCache>
                <c:formatCode>General</c:formatCode>
                <c:ptCount val="243"/>
                <c:pt idx="0">
                  <c:v>1990</c:v>
                </c:pt>
                <c:pt idx="12">
                  <c:v>1991</c:v>
                </c:pt>
                <c:pt idx="24">
                  <c:v>1992</c:v>
                </c:pt>
                <c:pt idx="36">
                  <c:v>1993</c:v>
                </c:pt>
                <c:pt idx="48">
                  <c:v>1994</c:v>
                </c:pt>
                <c:pt idx="60">
                  <c:v>1995</c:v>
                </c:pt>
                <c:pt idx="72">
                  <c:v>1996</c:v>
                </c:pt>
                <c:pt idx="84">
                  <c:v>1997</c:v>
                </c:pt>
                <c:pt idx="96">
                  <c:v>1998</c:v>
                </c:pt>
                <c:pt idx="108">
                  <c:v>1999</c:v>
                </c:pt>
                <c:pt idx="120">
                  <c:v>2000</c:v>
                </c:pt>
                <c:pt idx="132">
                  <c:v>2001</c:v>
                </c:pt>
                <c:pt idx="144">
                  <c:v>2002</c:v>
                </c:pt>
                <c:pt idx="156">
                  <c:v>2003</c:v>
                </c:pt>
                <c:pt idx="168">
                  <c:v>2004</c:v>
                </c:pt>
                <c:pt idx="180">
                  <c:v>2005</c:v>
                </c:pt>
                <c:pt idx="192">
                  <c:v>2006</c:v>
                </c:pt>
                <c:pt idx="204">
                  <c:v>2007</c:v>
                </c:pt>
                <c:pt idx="216">
                  <c:v>2008</c:v>
                </c:pt>
                <c:pt idx="228">
                  <c:v>2009</c:v>
                </c:pt>
                <c:pt idx="240">
                  <c:v>2010</c:v>
                </c:pt>
              </c:numCache>
            </c:numRef>
          </c:cat>
          <c:val>
            <c:numRef>
              <c:f>Sheet1!$C$2:$C$244</c:f>
              <c:numCache>
                <c:formatCode>General</c:formatCode>
                <c:ptCount val="243"/>
                <c:pt idx="0">
                  <c:v>100</c:v>
                </c:pt>
                <c:pt idx="1">
                  <c:v>100.33225837975169</c:v>
                </c:pt>
                <c:pt idx="2">
                  <c:v>102.01309488908434</c:v>
                </c:pt>
                <c:pt idx="3">
                  <c:v>105.61907553991988</c:v>
                </c:pt>
                <c:pt idx="4">
                  <c:v>104.54412195837011</c:v>
                </c:pt>
                <c:pt idx="5">
                  <c:v>103.22486074464966</c:v>
                </c:pt>
                <c:pt idx="6">
                  <c:v>103.3519007133783</c:v>
                </c:pt>
                <c:pt idx="7">
                  <c:v>99.628652399100886</c:v>
                </c:pt>
                <c:pt idx="8">
                  <c:v>96.843545392358052</c:v>
                </c:pt>
                <c:pt idx="9">
                  <c:v>95.709957979087264</c:v>
                </c:pt>
                <c:pt idx="10">
                  <c:v>94.586142871103249</c:v>
                </c:pt>
                <c:pt idx="11">
                  <c:v>94.449330597087851</c:v>
                </c:pt>
                <c:pt idx="12">
                  <c:v>92.084432717678055</c:v>
                </c:pt>
                <c:pt idx="13">
                  <c:v>90.442685429492826</c:v>
                </c:pt>
                <c:pt idx="14">
                  <c:v>89.670673311834165</c:v>
                </c:pt>
                <c:pt idx="15">
                  <c:v>95.055213524870524</c:v>
                </c:pt>
                <c:pt idx="16">
                  <c:v>97.146486856249325</c:v>
                </c:pt>
                <c:pt idx="17">
                  <c:v>97.527606762435255</c:v>
                </c:pt>
                <c:pt idx="18">
                  <c:v>94.810905892700049</c:v>
                </c:pt>
                <c:pt idx="19">
                  <c:v>91.116974494283198</c:v>
                </c:pt>
                <c:pt idx="20">
                  <c:v>90.081110133880543</c:v>
                </c:pt>
                <c:pt idx="21">
                  <c:v>89.270008795074688</c:v>
                </c:pt>
                <c:pt idx="22">
                  <c:v>88.322095182253378</c:v>
                </c:pt>
                <c:pt idx="23">
                  <c:v>86.8757939998045</c:v>
                </c:pt>
                <c:pt idx="24">
                  <c:v>85.185185185185148</c:v>
                </c:pt>
                <c:pt idx="25">
                  <c:v>85.038600605882934</c:v>
                </c:pt>
                <c:pt idx="26">
                  <c:v>86.279683377308714</c:v>
                </c:pt>
                <c:pt idx="27">
                  <c:v>92.44600801329031</c:v>
                </c:pt>
                <c:pt idx="28">
                  <c:v>93.52096159484023</c:v>
                </c:pt>
                <c:pt idx="29">
                  <c:v>92.162611159972641</c:v>
                </c:pt>
                <c:pt idx="30">
                  <c:v>92.426463402716692</c:v>
                </c:pt>
                <c:pt idx="31">
                  <c:v>89.514316427245248</c:v>
                </c:pt>
                <c:pt idx="32">
                  <c:v>91.556728232189855</c:v>
                </c:pt>
                <c:pt idx="33">
                  <c:v>93.491644678979881</c:v>
                </c:pt>
                <c:pt idx="34">
                  <c:v>93.35483240496427</c:v>
                </c:pt>
                <c:pt idx="35">
                  <c:v>93.892309195739259</c:v>
                </c:pt>
                <c:pt idx="36">
                  <c:v>93.628456952995109</c:v>
                </c:pt>
                <c:pt idx="37">
                  <c:v>97.967360500342139</c:v>
                </c:pt>
                <c:pt idx="38">
                  <c:v>100.30294146389129</c:v>
                </c:pt>
                <c:pt idx="39">
                  <c:v>105.06205413857124</c:v>
                </c:pt>
                <c:pt idx="40">
                  <c:v>109.02961008501912</c:v>
                </c:pt>
                <c:pt idx="41">
                  <c:v>106.01974005667928</c:v>
                </c:pt>
                <c:pt idx="42">
                  <c:v>107.18264438581062</c:v>
                </c:pt>
                <c:pt idx="43">
                  <c:v>104.87638033812162</c:v>
                </c:pt>
                <c:pt idx="44">
                  <c:v>104.50503273722261</c:v>
                </c:pt>
                <c:pt idx="45">
                  <c:v>106.00019544610572</c:v>
                </c:pt>
                <c:pt idx="46">
                  <c:v>104.25095279976549</c:v>
                </c:pt>
                <c:pt idx="47">
                  <c:v>102.79487931202962</c:v>
                </c:pt>
                <c:pt idx="48">
                  <c:v>102.7362454803089</c:v>
                </c:pt>
                <c:pt idx="49">
                  <c:v>105.15000488615259</c:v>
                </c:pt>
                <c:pt idx="50">
                  <c:v>106.75266295319065</c:v>
                </c:pt>
                <c:pt idx="51">
                  <c:v>114.08189191830354</c:v>
                </c:pt>
                <c:pt idx="52">
                  <c:v>115.40115313202385</c:v>
                </c:pt>
                <c:pt idx="53">
                  <c:v>118.86054920355711</c:v>
                </c:pt>
                <c:pt idx="54">
                  <c:v>117.1308511677904</c:v>
                </c:pt>
                <c:pt idx="55">
                  <c:v>117.97126942245674</c:v>
                </c:pt>
                <c:pt idx="56">
                  <c:v>117.86377406430178</c:v>
                </c:pt>
                <c:pt idx="57">
                  <c:v>115.98749144923298</c:v>
                </c:pt>
                <c:pt idx="58">
                  <c:v>116.52496824000782</c:v>
                </c:pt>
                <c:pt idx="59">
                  <c:v>117.86377406430178</c:v>
                </c:pt>
                <c:pt idx="60">
                  <c:v>118.33284471806894</c:v>
                </c:pt>
                <c:pt idx="61">
                  <c:v>120.77592103977328</c:v>
                </c:pt>
                <c:pt idx="62">
                  <c:v>126.97156259161542</c:v>
                </c:pt>
                <c:pt idx="63">
                  <c:v>129.33646047102522</c:v>
                </c:pt>
                <c:pt idx="64">
                  <c:v>127.86084237271565</c:v>
                </c:pt>
                <c:pt idx="65">
                  <c:v>122.71083748656308</c:v>
                </c:pt>
                <c:pt idx="66">
                  <c:v>115.86045148050425</c:v>
                </c:pt>
                <c:pt idx="67">
                  <c:v>111.04270497410337</c:v>
                </c:pt>
                <c:pt idx="68">
                  <c:v>111.31632952213425</c:v>
                </c:pt>
                <c:pt idx="69">
                  <c:v>108.96120394801147</c:v>
                </c:pt>
                <c:pt idx="70">
                  <c:v>110.36841590931307</c:v>
                </c:pt>
                <c:pt idx="71">
                  <c:v>106.92856444835343</c:v>
                </c:pt>
                <c:pt idx="72">
                  <c:v>106.61585067917522</c:v>
                </c:pt>
                <c:pt idx="73">
                  <c:v>106.32268152057064</c:v>
                </c:pt>
                <c:pt idx="74">
                  <c:v>108.90257011629033</c:v>
                </c:pt>
                <c:pt idx="75">
                  <c:v>111.05247727939015</c:v>
                </c:pt>
                <c:pt idx="76">
                  <c:v>114.14052575002441</c:v>
                </c:pt>
                <c:pt idx="77">
                  <c:v>112.39128310368415</c:v>
                </c:pt>
                <c:pt idx="78">
                  <c:v>114.07211961301671</c:v>
                </c:pt>
                <c:pt idx="79">
                  <c:v>117.68787256913905</c:v>
                </c:pt>
                <c:pt idx="80">
                  <c:v>120.33616730186651</c:v>
                </c:pt>
                <c:pt idx="81">
                  <c:v>120.30685038600605</c:v>
                </c:pt>
                <c:pt idx="82">
                  <c:v>115.55751001661291</c:v>
                </c:pt>
                <c:pt idx="83">
                  <c:v>112.79194762044366</c:v>
                </c:pt>
                <c:pt idx="84">
                  <c:v>114.160070360598</c:v>
                </c:pt>
                <c:pt idx="85">
                  <c:v>116.33929443955829</c:v>
                </c:pt>
                <c:pt idx="86">
                  <c:v>118.16671552819311</c:v>
                </c:pt>
                <c:pt idx="87">
                  <c:v>115.36206391087657</c:v>
                </c:pt>
                <c:pt idx="88">
                  <c:v>113.48578129580768</c:v>
                </c:pt>
                <c:pt idx="89">
                  <c:v>107.96442880875598</c:v>
                </c:pt>
                <c:pt idx="90">
                  <c:v>107.51490276556245</c:v>
                </c:pt>
                <c:pt idx="91">
                  <c:v>106.13700772012118</c:v>
                </c:pt>
                <c:pt idx="92">
                  <c:v>105.37476790774939</c:v>
                </c:pt>
                <c:pt idx="93">
                  <c:v>103.21508843936284</c:v>
                </c:pt>
                <c:pt idx="94">
                  <c:v>104.94478647512949</c:v>
                </c:pt>
                <c:pt idx="95">
                  <c:v>97.644874425877134</c:v>
                </c:pt>
                <c:pt idx="96">
                  <c:v>88.654353562005269</c:v>
                </c:pt>
                <c:pt idx="97">
                  <c:v>95.397244209909189</c:v>
                </c:pt>
                <c:pt idx="98">
                  <c:v>97.058536108667909</c:v>
                </c:pt>
                <c:pt idx="99">
                  <c:v>97.12694224567575</c:v>
                </c:pt>
                <c:pt idx="100">
                  <c:v>97.293071435551568</c:v>
                </c:pt>
                <c:pt idx="101">
                  <c:v>95.573145705071809</c:v>
                </c:pt>
                <c:pt idx="102">
                  <c:v>92.13329424411225</c:v>
                </c:pt>
                <c:pt idx="103">
                  <c:v>92.426463402716692</c:v>
                </c:pt>
                <c:pt idx="104">
                  <c:v>90.520863871787355</c:v>
                </c:pt>
                <c:pt idx="105">
                  <c:v>85.927880386983247</c:v>
                </c:pt>
                <c:pt idx="106">
                  <c:v>85.644483533665579</c:v>
                </c:pt>
                <c:pt idx="107">
                  <c:v>86.221049545587817</c:v>
                </c:pt>
                <c:pt idx="108">
                  <c:v>88.038698328935808</c:v>
                </c:pt>
                <c:pt idx="109">
                  <c:v>88.097332160656606</c:v>
                </c:pt>
                <c:pt idx="110">
                  <c:v>90.217922407896026</c:v>
                </c:pt>
                <c:pt idx="111">
                  <c:v>87.706439949184016</c:v>
                </c:pt>
                <c:pt idx="112">
                  <c:v>88.849799667741621</c:v>
                </c:pt>
                <c:pt idx="113">
                  <c:v>88.840027362454705</c:v>
                </c:pt>
                <c:pt idx="114">
                  <c:v>88.937750415322995</c:v>
                </c:pt>
                <c:pt idx="115">
                  <c:v>90.901983777973271</c:v>
                </c:pt>
                <c:pt idx="116">
                  <c:v>95.074758135444043</c:v>
                </c:pt>
                <c:pt idx="117">
                  <c:v>97.214892993257124</c:v>
                </c:pt>
                <c:pt idx="118">
                  <c:v>96.139939411707232</c:v>
                </c:pt>
                <c:pt idx="119">
                  <c:v>95.377699599335529</c:v>
                </c:pt>
                <c:pt idx="120">
                  <c:v>93.755496921723818</c:v>
                </c:pt>
                <c:pt idx="121">
                  <c:v>95.866314863676308</c:v>
                </c:pt>
                <c:pt idx="122">
                  <c:v>98.016222026776106</c:v>
                </c:pt>
                <c:pt idx="123">
                  <c:v>97.57646828886935</c:v>
                </c:pt>
                <c:pt idx="124">
                  <c:v>98.98368025017102</c:v>
                </c:pt>
                <c:pt idx="125">
                  <c:v>95.895631779536743</c:v>
                </c:pt>
                <c:pt idx="126">
                  <c:v>95.670868757939914</c:v>
                </c:pt>
                <c:pt idx="127">
                  <c:v>94.292973712498679</c:v>
                </c:pt>
                <c:pt idx="128">
                  <c:v>97.986905110915671</c:v>
                </c:pt>
                <c:pt idx="129">
                  <c:v>96.863090002931642</c:v>
                </c:pt>
                <c:pt idx="130">
                  <c:v>97.977132805628784</c:v>
                </c:pt>
                <c:pt idx="131">
                  <c:v>92.983484804065284</c:v>
                </c:pt>
                <c:pt idx="132">
                  <c:v>97.107397635102117</c:v>
                </c:pt>
                <c:pt idx="133">
                  <c:v>96.775139255350339</c:v>
                </c:pt>
                <c:pt idx="134">
                  <c:v>97.644874425877134</c:v>
                </c:pt>
                <c:pt idx="135">
                  <c:v>103.25417766051012</c:v>
                </c:pt>
                <c:pt idx="136">
                  <c:v>102.57011629043291</c:v>
                </c:pt>
                <c:pt idx="137">
                  <c:v>101.3388058242939</c:v>
                </c:pt>
                <c:pt idx="138">
                  <c:v>94.75227206097918</c:v>
                </c:pt>
                <c:pt idx="139">
                  <c:v>88.976839636470189</c:v>
                </c:pt>
                <c:pt idx="140">
                  <c:v>85.800840418254566</c:v>
                </c:pt>
                <c:pt idx="141">
                  <c:v>82.263265904426873</c:v>
                </c:pt>
                <c:pt idx="142">
                  <c:v>84.217726961790376</c:v>
                </c:pt>
                <c:pt idx="143">
                  <c:v>81.569432229062812</c:v>
                </c:pt>
                <c:pt idx="144">
                  <c:v>81.383758428613319</c:v>
                </c:pt>
                <c:pt idx="145">
                  <c:v>85.497898954363322</c:v>
                </c:pt>
                <c:pt idx="146">
                  <c:v>87.862796833773004</c:v>
                </c:pt>
                <c:pt idx="147">
                  <c:v>90.198377797322294</c:v>
                </c:pt>
                <c:pt idx="148">
                  <c:v>90.589270008795069</c:v>
                </c:pt>
                <c:pt idx="149">
                  <c:v>94.117072217336059</c:v>
                </c:pt>
                <c:pt idx="150">
                  <c:v>95.709957979087264</c:v>
                </c:pt>
                <c:pt idx="151">
                  <c:v>96.980357666373493</c:v>
                </c:pt>
                <c:pt idx="152">
                  <c:v>100.25407993745725</c:v>
                </c:pt>
                <c:pt idx="153">
                  <c:v>100.19544610573625</c:v>
                </c:pt>
                <c:pt idx="154">
                  <c:v>97.918498973907973</c:v>
                </c:pt>
                <c:pt idx="155">
                  <c:v>93.29619857324343</c:v>
                </c:pt>
                <c:pt idx="156">
                  <c:v>93.853219974592022</c:v>
                </c:pt>
                <c:pt idx="157">
                  <c:v>93.980259943320689</c:v>
                </c:pt>
                <c:pt idx="158">
                  <c:v>92.172383465259387</c:v>
                </c:pt>
                <c:pt idx="159">
                  <c:v>93.638229258282024</c:v>
                </c:pt>
                <c:pt idx="160">
                  <c:v>88.820482751881059</c:v>
                </c:pt>
                <c:pt idx="161">
                  <c:v>89.328642626795585</c:v>
                </c:pt>
                <c:pt idx="162">
                  <c:v>91.038796051988584</c:v>
                </c:pt>
                <c:pt idx="163">
                  <c:v>93.35483240496427</c:v>
                </c:pt>
                <c:pt idx="164">
                  <c:v>95.123619661878351</c:v>
                </c:pt>
                <c:pt idx="165">
                  <c:v>96.824000781784378</c:v>
                </c:pt>
                <c:pt idx="166">
                  <c:v>97.048763803381178</c:v>
                </c:pt>
                <c:pt idx="167">
                  <c:v>95.631779536792607</c:v>
                </c:pt>
                <c:pt idx="168">
                  <c:v>98.025994332062837</c:v>
                </c:pt>
                <c:pt idx="169">
                  <c:v>98.778461839147852</c:v>
                </c:pt>
                <c:pt idx="170">
                  <c:v>97.253982214404274</c:v>
                </c:pt>
                <c:pt idx="171">
                  <c:v>94.859767419134158</c:v>
                </c:pt>
                <c:pt idx="172">
                  <c:v>97.742597478745225</c:v>
                </c:pt>
                <c:pt idx="173">
                  <c:v>98.524381901690589</c:v>
                </c:pt>
                <c:pt idx="174">
                  <c:v>98.798006449721484</c:v>
                </c:pt>
                <c:pt idx="175">
                  <c:v>99.061858692465549</c:v>
                </c:pt>
                <c:pt idx="176">
                  <c:v>98.084628163783819</c:v>
                </c:pt>
                <c:pt idx="177">
                  <c:v>97.537379067722071</c:v>
                </c:pt>
                <c:pt idx="178">
                  <c:v>95.651324147366353</c:v>
                </c:pt>
                <c:pt idx="179">
                  <c:v>92.221244991693567</c:v>
                </c:pt>
                <c:pt idx="180">
                  <c:v>95.836997947815902</c:v>
                </c:pt>
                <c:pt idx="181">
                  <c:v>95.358154988761839</c:v>
                </c:pt>
                <c:pt idx="182">
                  <c:v>98.690511091566478</c:v>
                </c:pt>
                <c:pt idx="183">
                  <c:v>96.628554676048068</c:v>
                </c:pt>
                <c:pt idx="184">
                  <c:v>96.931496139939412</c:v>
                </c:pt>
                <c:pt idx="185">
                  <c:v>97.508062151861509</c:v>
                </c:pt>
                <c:pt idx="186">
                  <c:v>97.263754519691133</c:v>
                </c:pt>
                <c:pt idx="187">
                  <c:v>99.091175608326026</c:v>
                </c:pt>
                <c:pt idx="188">
                  <c:v>99.4038893775041</c:v>
                </c:pt>
                <c:pt idx="189">
                  <c:v>98.670966480992874</c:v>
                </c:pt>
                <c:pt idx="190">
                  <c:v>98.856640281442395</c:v>
                </c:pt>
                <c:pt idx="191">
                  <c:v>98.446203459396202</c:v>
                </c:pt>
                <c:pt idx="192">
                  <c:v>99.442978598651337</c:v>
                </c:pt>
                <c:pt idx="193">
                  <c:v>102.86328544903755</c:v>
                </c:pt>
                <c:pt idx="194">
                  <c:v>102.83396853317693</c:v>
                </c:pt>
                <c:pt idx="195">
                  <c:v>103.16622691292875</c:v>
                </c:pt>
                <c:pt idx="196">
                  <c:v>107.10446594351609</c:v>
                </c:pt>
                <c:pt idx="197">
                  <c:v>109.62572070751479</c:v>
                </c:pt>
                <c:pt idx="198">
                  <c:v>108.23805335678676</c:v>
                </c:pt>
                <c:pt idx="199">
                  <c:v>109.09801622202671</c:v>
                </c:pt>
                <c:pt idx="200">
                  <c:v>107.13378285937645</c:v>
                </c:pt>
                <c:pt idx="201">
                  <c:v>107.62239812371728</c:v>
                </c:pt>
                <c:pt idx="202">
                  <c:v>107.72989348187247</c:v>
                </c:pt>
                <c:pt idx="203">
                  <c:v>111.15020033225829</c:v>
                </c:pt>
                <c:pt idx="204">
                  <c:v>113.67145509625718</c:v>
                </c:pt>
                <c:pt idx="205">
                  <c:v>116.1633929443956</c:v>
                </c:pt>
                <c:pt idx="206">
                  <c:v>114.24802110817942</c:v>
                </c:pt>
                <c:pt idx="207">
                  <c:v>115.95817453337243</c:v>
                </c:pt>
                <c:pt idx="208">
                  <c:v>116.21225447082969</c:v>
                </c:pt>
                <c:pt idx="209">
                  <c:v>112.6649076517151</c:v>
                </c:pt>
                <c:pt idx="210">
                  <c:v>108.09146877748452</c:v>
                </c:pt>
                <c:pt idx="211">
                  <c:v>103.43007915567284</c:v>
                </c:pt>
                <c:pt idx="212">
                  <c:v>109.93843447669305</c:v>
                </c:pt>
                <c:pt idx="213">
                  <c:v>107.11423824880289</c:v>
                </c:pt>
                <c:pt idx="214">
                  <c:v>111.29678491156064</c:v>
                </c:pt>
                <c:pt idx="215">
                  <c:v>110.80816964721984</c:v>
                </c:pt>
                <c:pt idx="216">
                  <c:v>112.64536304114142</c:v>
                </c:pt>
                <c:pt idx="217">
                  <c:v>113.6616827909704</c:v>
                </c:pt>
                <c:pt idx="218">
                  <c:v>113.36851363236589</c:v>
                </c:pt>
                <c:pt idx="219">
                  <c:v>114.89299325710935</c:v>
                </c:pt>
                <c:pt idx="220">
                  <c:v>115.92885761751189</c:v>
                </c:pt>
                <c:pt idx="221">
                  <c:v>116.6324635981628</c:v>
                </c:pt>
                <c:pt idx="222">
                  <c:v>119.18303527802205</c:v>
                </c:pt>
                <c:pt idx="223">
                  <c:v>115.52819310075245</c:v>
                </c:pt>
                <c:pt idx="224">
                  <c:v>113.75940584383855</c:v>
                </c:pt>
                <c:pt idx="225">
                  <c:v>107.43672432326791</c:v>
                </c:pt>
                <c:pt idx="226">
                  <c:v>100.57656601192221</c:v>
                </c:pt>
                <c:pt idx="227">
                  <c:v>85.566305091371063</c:v>
                </c:pt>
                <c:pt idx="228">
                  <c:v>87.774846086191673</c:v>
                </c:pt>
                <c:pt idx="229">
                  <c:v>85.585849701944682</c:v>
                </c:pt>
                <c:pt idx="230">
                  <c:v>79.810417277435718</c:v>
                </c:pt>
                <c:pt idx="231">
                  <c:v>80.445617121078897</c:v>
                </c:pt>
                <c:pt idx="232">
                  <c:v>83.729111697449412</c:v>
                </c:pt>
                <c:pt idx="233">
                  <c:v>86.856249389230925</c:v>
                </c:pt>
                <c:pt idx="234">
                  <c:v>91.224469852438148</c:v>
                </c:pt>
                <c:pt idx="235">
                  <c:v>97.879409752760566</c:v>
                </c:pt>
                <c:pt idx="236">
                  <c:v>98.240985048372977</c:v>
                </c:pt>
                <c:pt idx="237">
                  <c:v>98.025994332062837</c:v>
                </c:pt>
                <c:pt idx="238">
                  <c:v>104.95455878041632</c:v>
                </c:pt>
                <c:pt idx="239">
                  <c:v>108.23805335678676</c:v>
                </c:pt>
                <c:pt idx="240">
                  <c:v>112.97762142089324</c:v>
                </c:pt>
              </c:numCache>
            </c:numRef>
          </c:val>
        </c:ser>
        <c:ser>
          <c:idx val="2"/>
          <c:order val="2"/>
          <c:tx>
            <c:strRef>
              <c:f>Sheet1!$D$1</c:f>
              <c:strCache>
                <c:ptCount val="1"/>
                <c:pt idx="0">
                  <c:v>Metals</c:v>
                </c:pt>
              </c:strCache>
            </c:strRef>
          </c:tx>
          <c:spPr>
            <a:ln>
              <a:solidFill>
                <a:srgbClr val="C00000"/>
              </a:solidFill>
            </a:ln>
          </c:spPr>
          <c:marker>
            <c:symbol val="none"/>
          </c:marker>
          <c:cat>
            <c:numRef>
              <c:f>Sheet1!$A$2:$A$244</c:f>
              <c:numCache>
                <c:formatCode>General</c:formatCode>
                <c:ptCount val="243"/>
                <c:pt idx="0">
                  <c:v>1990</c:v>
                </c:pt>
                <c:pt idx="12">
                  <c:v>1991</c:v>
                </c:pt>
                <c:pt idx="24">
                  <c:v>1992</c:v>
                </c:pt>
                <c:pt idx="36">
                  <c:v>1993</c:v>
                </c:pt>
                <c:pt idx="48">
                  <c:v>1994</c:v>
                </c:pt>
                <c:pt idx="60">
                  <c:v>1995</c:v>
                </c:pt>
                <c:pt idx="72">
                  <c:v>1996</c:v>
                </c:pt>
                <c:pt idx="84">
                  <c:v>1997</c:v>
                </c:pt>
                <c:pt idx="96">
                  <c:v>1998</c:v>
                </c:pt>
                <c:pt idx="108">
                  <c:v>1999</c:v>
                </c:pt>
                <c:pt idx="120">
                  <c:v>2000</c:v>
                </c:pt>
                <c:pt idx="132">
                  <c:v>2001</c:v>
                </c:pt>
                <c:pt idx="144">
                  <c:v>2002</c:v>
                </c:pt>
                <c:pt idx="156">
                  <c:v>2003</c:v>
                </c:pt>
                <c:pt idx="168">
                  <c:v>2004</c:v>
                </c:pt>
                <c:pt idx="180">
                  <c:v>2005</c:v>
                </c:pt>
                <c:pt idx="192">
                  <c:v>2006</c:v>
                </c:pt>
                <c:pt idx="204">
                  <c:v>2007</c:v>
                </c:pt>
                <c:pt idx="216">
                  <c:v>2008</c:v>
                </c:pt>
                <c:pt idx="228">
                  <c:v>2009</c:v>
                </c:pt>
                <c:pt idx="240">
                  <c:v>2010</c:v>
                </c:pt>
              </c:numCache>
            </c:numRef>
          </c:cat>
          <c:val>
            <c:numRef>
              <c:f>Sheet1!$D$2:$D$244</c:f>
              <c:numCache>
                <c:formatCode>General</c:formatCode>
                <c:ptCount val="243"/>
                <c:pt idx="0">
                  <c:v>100</c:v>
                </c:pt>
                <c:pt idx="1">
                  <c:v>98.418187706347396</c:v>
                </c:pt>
                <c:pt idx="2">
                  <c:v>109.48257143632864</c:v>
                </c:pt>
                <c:pt idx="3">
                  <c:v>108.04034955814748</c:v>
                </c:pt>
                <c:pt idx="4">
                  <c:v>109.09618318848624</c:v>
                </c:pt>
                <c:pt idx="5">
                  <c:v>108.23488426939743</c:v>
                </c:pt>
                <c:pt idx="6">
                  <c:v>111.01601236982862</c:v>
                </c:pt>
                <c:pt idx="7">
                  <c:v>120.52939613694002</c:v>
                </c:pt>
                <c:pt idx="8">
                  <c:v>128.50731801196059</c:v>
                </c:pt>
                <c:pt idx="9">
                  <c:v>118.32989521223956</c:v>
                </c:pt>
                <c:pt idx="10">
                  <c:v>106.29222621579444</c:v>
                </c:pt>
                <c:pt idx="11">
                  <c:v>101.67170519632008</c:v>
                </c:pt>
                <c:pt idx="12">
                  <c:v>101.5372976303544</c:v>
                </c:pt>
                <c:pt idx="13">
                  <c:v>101.31406301593726</c:v>
                </c:pt>
                <c:pt idx="14">
                  <c:v>100.73615585222431</c:v>
                </c:pt>
                <c:pt idx="15">
                  <c:v>99.031416051684801</c:v>
                </c:pt>
                <c:pt idx="16">
                  <c:v>93.640814827580357</c:v>
                </c:pt>
                <c:pt idx="17">
                  <c:v>91.19066863615285</c:v>
                </c:pt>
                <c:pt idx="18">
                  <c:v>91.80735918483289</c:v>
                </c:pt>
                <c:pt idx="19">
                  <c:v>90.206758128062518</c:v>
                </c:pt>
                <c:pt idx="20">
                  <c:v>88.833615177500548</c:v>
                </c:pt>
                <c:pt idx="21">
                  <c:v>87.104041788826478</c:v>
                </c:pt>
                <c:pt idx="22">
                  <c:v>87.239322045161714</c:v>
                </c:pt>
                <c:pt idx="23">
                  <c:v>84.871162954665863</c:v>
                </c:pt>
                <c:pt idx="24">
                  <c:v>86.628367280091766</c:v>
                </c:pt>
                <c:pt idx="25">
                  <c:v>89.823779161351666</c:v>
                </c:pt>
                <c:pt idx="26">
                  <c:v>90.463703953682369</c:v>
                </c:pt>
                <c:pt idx="27">
                  <c:v>91.900092043610343</c:v>
                </c:pt>
                <c:pt idx="28">
                  <c:v>92.027460999990765</c:v>
                </c:pt>
                <c:pt idx="29">
                  <c:v>92.182536415829887</c:v>
                </c:pt>
                <c:pt idx="30">
                  <c:v>96.057755362378174</c:v>
                </c:pt>
                <c:pt idx="31">
                  <c:v>95.770304780202437</c:v>
                </c:pt>
                <c:pt idx="32">
                  <c:v>93.44274788850008</c:v>
                </c:pt>
                <c:pt idx="33">
                  <c:v>87.202020081958764</c:v>
                </c:pt>
                <c:pt idx="34">
                  <c:v>83.898132340218112</c:v>
                </c:pt>
                <c:pt idx="35">
                  <c:v>85.856096724299618</c:v>
                </c:pt>
                <c:pt idx="36">
                  <c:v>85.425573946093309</c:v>
                </c:pt>
                <c:pt idx="37">
                  <c:v>84.836584610592951</c:v>
                </c:pt>
                <c:pt idx="38">
                  <c:v>82.090675730204012</c:v>
                </c:pt>
                <c:pt idx="39">
                  <c:v>78.94838577409709</c:v>
                </c:pt>
                <c:pt idx="40">
                  <c:v>77.19867026013884</c:v>
                </c:pt>
                <c:pt idx="41">
                  <c:v>78.376040866644374</c:v>
                </c:pt>
                <c:pt idx="42">
                  <c:v>79.461019533593813</c:v>
                </c:pt>
                <c:pt idx="43">
                  <c:v>78.250034801688784</c:v>
                </c:pt>
                <c:pt idx="44">
                  <c:v>75.119534375847422</c:v>
                </c:pt>
                <c:pt idx="45">
                  <c:v>72.504384941213857</c:v>
                </c:pt>
                <c:pt idx="46">
                  <c:v>71.163334724753668</c:v>
                </c:pt>
                <c:pt idx="47">
                  <c:v>74.618504377948256</c:v>
                </c:pt>
                <c:pt idx="48">
                  <c:v>77.65790996968957</c:v>
                </c:pt>
                <c:pt idx="49">
                  <c:v>81.338634900700853</c:v>
                </c:pt>
                <c:pt idx="50">
                  <c:v>81.741925696486504</c:v>
                </c:pt>
                <c:pt idx="51">
                  <c:v>80.772127056720876</c:v>
                </c:pt>
                <c:pt idx="52">
                  <c:v>85.898472669306983</c:v>
                </c:pt>
                <c:pt idx="53">
                  <c:v>90.984550703821839</c:v>
                </c:pt>
                <c:pt idx="54">
                  <c:v>94.430841622448483</c:v>
                </c:pt>
                <c:pt idx="55">
                  <c:v>92.474250918749917</c:v>
                </c:pt>
                <c:pt idx="56">
                  <c:v>97.836781126278368</c:v>
                </c:pt>
                <c:pt idx="57">
                  <c:v>102.71874926401584</c:v>
                </c:pt>
                <c:pt idx="58">
                  <c:v>112.61415053568398</c:v>
                </c:pt>
                <c:pt idx="59">
                  <c:v>115.16073421474965</c:v>
                </c:pt>
                <c:pt idx="60">
                  <c:v>122.70383145162603</c:v>
                </c:pt>
                <c:pt idx="61">
                  <c:v>114.5098519164499</c:v>
                </c:pt>
                <c:pt idx="62">
                  <c:v>111.25431724698525</c:v>
                </c:pt>
                <c:pt idx="63">
                  <c:v>112.69911322534242</c:v>
                </c:pt>
                <c:pt idx="64">
                  <c:v>108.70075204496428</c:v>
                </c:pt>
                <c:pt idx="65">
                  <c:v>111.98847407421458</c:v>
                </c:pt>
                <c:pt idx="66">
                  <c:v>116.46770405387089</c:v>
                </c:pt>
                <c:pt idx="67">
                  <c:v>117.07007737352144</c:v>
                </c:pt>
                <c:pt idx="68">
                  <c:v>111.04777612962727</c:v>
                </c:pt>
                <c:pt idx="69">
                  <c:v>107.14586327030558</c:v>
                </c:pt>
                <c:pt idx="70">
                  <c:v>109.58760424090363</c:v>
                </c:pt>
                <c:pt idx="71">
                  <c:v>108.44509588516189</c:v>
                </c:pt>
                <c:pt idx="72">
                  <c:v>103.28150449198328</c:v>
                </c:pt>
                <c:pt idx="73">
                  <c:v>104.40153846980328</c:v>
                </c:pt>
                <c:pt idx="74">
                  <c:v>105.35249388296045</c:v>
                </c:pt>
                <c:pt idx="75">
                  <c:v>104.90826343703966</c:v>
                </c:pt>
                <c:pt idx="76">
                  <c:v>105.90560858403157</c:v>
                </c:pt>
                <c:pt idx="77">
                  <c:v>96.966973053717965</c:v>
                </c:pt>
                <c:pt idx="78">
                  <c:v>93.549622907677119</c:v>
                </c:pt>
                <c:pt idx="79">
                  <c:v>94.03468741125134</c:v>
                </c:pt>
                <c:pt idx="80">
                  <c:v>91.502672990091369</c:v>
                </c:pt>
                <c:pt idx="81">
                  <c:v>89.187164222789988</c:v>
                </c:pt>
                <c:pt idx="82">
                  <c:v>95.18124171521481</c:v>
                </c:pt>
                <c:pt idx="83">
                  <c:v>96.45431620466519</c:v>
                </c:pt>
                <c:pt idx="84">
                  <c:v>101.13103089016231</c:v>
                </c:pt>
                <c:pt idx="85">
                  <c:v>102.09666691868615</c:v>
                </c:pt>
                <c:pt idx="86">
                  <c:v>104.35225154502848</c:v>
                </c:pt>
                <c:pt idx="87">
                  <c:v>100.92273776752654</c:v>
                </c:pt>
                <c:pt idx="88">
                  <c:v>104.37024161402395</c:v>
                </c:pt>
                <c:pt idx="89">
                  <c:v>103.34933141139861</c:v>
                </c:pt>
                <c:pt idx="90">
                  <c:v>102.99277125384879</c:v>
                </c:pt>
                <c:pt idx="91">
                  <c:v>104.87583279217596</c:v>
                </c:pt>
                <c:pt idx="92">
                  <c:v>100.22610014984276</c:v>
                </c:pt>
                <c:pt idx="93">
                  <c:v>97.288950109975602</c:v>
                </c:pt>
                <c:pt idx="94">
                  <c:v>94.984900935336597</c:v>
                </c:pt>
                <c:pt idx="95">
                  <c:v>90.505366375092848</c:v>
                </c:pt>
                <c:pt idx="96">
                  <c:v>87.981898335238142</c:v>
                </c:pt>
                <c:pt idx="97">
                  <c:v>86.491637346426756</c:v>
                </c:pt>
                <c:pt idx="98">
                  <c:v>86.708362736387286</c:v>
                </c:pt>
                <c:pt idx="99">
                  <c:v>87.128761529740657</c:v>
                </c:pt>
                <c:pt idx="100">
                  <c:v>84.227738286559159</c:v>
                </c:pt>
                <c:pt idx="101">
                  <c:v>80.821672338511036</c:v>
                </c:pt>
                <c:pt idx="102">
                  <c:v>81.035147599292515</c:v>
                </c:pt>
                <c:pt idx="103">
                  <c:v>80.169263610114825</c:v>
                </c:pt>
                <c:pt idx="104">
                  <c:v>81.032697972275244</c:v>
                </c:pt>
                <c:pt idx="105">
                  <c:v>78.429481866342357</c:v>
                </c:pt>
                <c:pt idx="106">
                  <c:v>78.308911895008649</c:v>
                </c:pt>
                <c:pt idx="107">
                  <c:v>75.552253640694701</c:v>
                </c:pt>
                <c:pt idx="108">
                  <c:v>73.504786371818341</c:v>
                </c:pt>
                <c:pt idx="109">
                  <c:v>73.436281407879974</c:v>
                </c:pt>
                <c:pt idx="110">
                  <c:v>73.634432005845881</c:v>
                </c:pt>
                <c:pt idx="111">
                  <c:v>77.484644251869426</c:v>
                </c:pt>
                <c:pt idx="112">
                  <c:v>79.88512990638668</c:v>
                </c:pt>
                <c:pt idx="113">
                  <c:v>77.958399867335203</c:v>
                </c:pt>
                <c:pt idx="114">
                  <c:v>83.664146454916192</c:v>
                </c:pt>
                <c:pt idx="115">
                  <c:v>85.378977191714228</c:v>
                </c:pt>
                <c:pt idx="116">
                  <c:v>89.497332112285378</c:v>
                </c:pt>
                <c:pt idx="117">
                  <c:v>88.651215450656608</c:v>
                </c:pt>
                <c:pt idx="118">
                  <c:v>89.354054985330379</c:v>
                </c:pt>
                <c:pt idx="119">
                  <c:v>92.426040118449379</c:v>
                </c:pt>
                <c:pt idx="120">
                  <c:v>97.398833084753448</c:v>
                </c:pt>
                <c:pt idx="121">
                  <c:v>97.611194756107096</c:v>
                </c:pt>
                <c:pt idx="122">
                  <c:v>94.715582382911848</c:v>
                </c:pt>
                <c:pt idx="123">
                  <c:v>90.136969189185763</c:v>
                </c:pt>
                <c:pt idx="124">
                  <c:v>91.854795862566817</c:v>
                </c:pt>
                <c:pt idx="125">
                  <c:v>90.610988541326009</c:v>
                </c:pt>
                <c:pt idx="126">
                  <c:v>92.665115087133216</c:v>
                </c:pt>
                <c:pt idx="127">
                  <c:v>92.390888018175488</c:v>
                </c:pt>
                <c:pt idx="128">
                  <c:v>96.475186006643668</c:v>
                </c:pt>
                <c:pt idx="129">
                  <c:v>90.943521778022117</c:v>
                </c:pt>
                <c:pt idx="130">
                  <c:v>88.507314120229111</c:v>
                </c:pt>
                <c:pt idx="131">
                  <c:v>91.729390748507612</c:v>
                </c:pt>
                <c:pt idx="132">
                  <c:v>92.323118200210331</c:v>
                </c:pt>
                <c:pt idx="133">
                  <c:v>91.352010169210757</c:v>
                </c:pt>
                <c:pt idx="134">
                  <c:v>87.951970817582506</c:v>
                </c:pt>
                <c:pt idx="135">
                  <c:v>86.786047043721567</c:v>
                </c:pt>
                <c:pt idx="136">
                  <c:v>88.90436297021192</c:v>
                </c:pt>
                <c:pt idx="137">
                  <c:v>85.229339914656578</c:v>
                </c:pt>
                <c:pt idx="138">
                  <c:v>81.737990231345705</c:v>
                </c:pt>
                <c:pt idx="139">
                  <c:v>79.324578041538956</c:v>
                </c:pt>
                <c:pt idx="140">
                  <c:v>77.24937000490975</c:v>
                </c:pt>
                <c:pt idx="141">
                  <c:v>74.568577481223954</c:v>
                </c:pt>
                <c:pt idx="142">
                  <c:v>77.160350533611407</c:v>
                </c:pt>
                <c:pt idx="143">
                  <c:v>78.050923615948776</c:v>
                </c:pt>
                <c:pt idx="144">
                  <c:v>79.94213012113039</c:v>
                </c:pt>
                <c:pt idx="145">
                  <c:v>80.246980906763454</c:v>
                </c:pt>
                <c:pt idx="146">
                  <c:v>82.610650456873969</c:v>
                </c:pt>
                <c:pt idx="147">
                  <c:v>81.749203693490628</c:v>
                </c:pt>
                <c:pt idx="148">
                  <c:v>80.6722139684626</c:v>
                </c:pt>
                <c:pt idx="149">
                  <c:v>82.011689560194426</c:v>
                </c:pt>
                <c:pt idx="150">
                  <c:v>80.97080437221598</c:v>
                </c:pt>
                <c:pt idx="151">
                  <c:v>77.642207426579319</c:v>
                </c:pt>
                <c:pt idx="152">
                  <c:v>77.823718857596418</c:v>
                </c:pt>
                <c:pt idx="153">
                  <c:v>78.420056985228797</c:v>
                </c:pt>
                <c:pt idx="154">
                  <c:v>81.840940841099808</c:v>
                </c:pt>
                <c:pt idx="155">
                  <c:v>82.121567007113256</c:v>
                </c:pt>
                <c:pt idx="156">
                  <c:v>84.50238199010505</c:v>
                </c:pt>
                <c:pt idx="157">
                  <c:v>86.776033423389649</c:v>
                </c:pt>
                <c:pt idx="158">
                  <c:v>85.194398213886345</c:v>
                </c:pt>
                <c:pt idx="159">
                  <c:v>82.286662075023415</c:v>
                </c:pt>
                <c:pt idx="160">
                  <c:v>85.722558647583725</c:v>
                </c:pt>
                <c:pt idx="161">
                  <c:v>86.973102680242249</c:v>
                </c:pt>
                <c:pt idx="162">
                  <c:v>88.538848407187388</c:v>
                </c:pt>
                <c:pt idx="163">
                  <c:v>89.964589751672705</c:v>
                </c:pt>
                <c:pt idx="164">
                  <c:v>90.022758048974637</c:v>
                </c:pt>
                <c:pt idx="165">
                  <c:v>95.318925034135333</c:v>
                </c:pt>
                <c:pt idx="166">
                  <c:v>99.149940137191507</c:v>
                </c:pt>
                <c:pt idx="167">
                  <c:v>105.11743419992384</c:v>
                </c:pt>
                <c:pt idx="168">
                  <c:v>112.47434423730981</c:v>
                </c:pt>
                <c:pt idx="169">
                  <c:v>119.44418882707022</c:v>
                </c:pt>
                <c:pt idx="170">
                  <c:v>120.61752310353239</c:v>
                </c:pt>
                <c:pt idx="171">
                  <c:v>120.53158411690255</c:v>
                </c:pt>
                <c:pt idx="172">
                  <c:v>114.17547837693137</c:v>
                </c:pt>
                <c:pt idx="173">
                  <c:v>117.87189057163575</c:v>
                </c:pt>
                <c:pt idx="174">
                  <c:v>121.42253115223514</c:v>
                </c:pt>
                <c:pt idx="175">
                  <c:v>119.73391485683331</c:v>
                </c:pt>
                <c:pt idx="176">
                  <c:v>121.50070970648412</c:v>
                </c:pt>
                <c:pt idx="177">
                  <c:v>127.36504800623761</c:v>
                </c:pt>
                <c:pt idx="178">
                  <c:v>128.3433357035581</c:v>
                </c:pt>
                <c:pt idx="179">
                  <c:v>129.55756659288303</c:v>
                </c:pt>
                <c:pt idx="180">
                  <c:v>138.03172784234937</c:v>
                </c:pt>
                <c:pt idx="181">
                  <c:v>141.91588797493449</c:v>
                </c:pt>
                <c:pt idx="182">
                  <c:v>147.83013390541569</c:v>
                </c:pt>
                <c:pt idx="183">
                  <c:v>144.81144235748002</c:v>
                </c:pt>
                <c:pt idx="184">
                  <c:v>140.77149104763885</c:v>
                </c:pt>
                <c:pt idx="185">
                  <c:v>142.88565986460466</c:v>
                </c:pt>
                <c:pt idx="186">
                  <c:v>142.68808869889875</c:v>
                </c:pt>
                <c:pt idx="187">
                  <c:v>148.40245219615258</c:v>
                </c:pt>
                <c:pt idx="188">
                  <c:v>148.0512211170236</c:v>
                </c:pt>
                <c:pt idx="189">
                  <c:v>152.45405513618289</c:v>
                </c:pt>
                <c:pt idx="190">
                  <c:v>159.11712761656193</c:v>
                </c:pt>
                <c:pt idx="191">
                  <c:v>171.4404054251807</c:v>
                </c:pt>
                <c:pt idx="192">
                  <c:v>184.25881905195581</c:v>
                </c:pt>
                <c:pt idx="193">
                  <c:v>190.34869626824872</c:v>
                </c:pt>
                <c:pt idx="194">
                  <c:v>192.94730501481678</c:v>
                </c:pt>
                <c:pt idx="195">
                  <c:v>219.9268264078635</c:v>
                </c:pt>
                <c:pt idx="196">
                  <c:v>250.66892729761585</c:v>
                </c:pt>
                <c:pt idx="197">
                  <c:v>228.19983300142198</c:v>
                </c:pt>
                <c:pt idx="198">
                  <c:v>241.75972992864212</c:v>
                </c:pt>
                <c:pt idx="199">
                  <c:v>245.11583098149254</c:v>
                </c:pt>
                <c:pt idx="200">
                  <c:v>246.52349287757764</c:v>
                </c:pt>
                <c:pt idx="201">
                  <c:v>257.46921739331572</c:v>
                </c:pt>
                <c:pt idx="202">
                  <c:v>258.20708150218513</c:v>
                </c:pt>
                <c:pt idx="203">
                  <c:v>262.37360285198429</c:v>
                </c:pt>
                <c:pt idx="204">
                  <c:v>253.09182481930557</c:v>
                </c:pt>
                <c:pt idx="205">
                  <c:v>257.87732574048948</c:v>
                </c:pt>
                <c:pt idx="206">
                  <c:v>272.33702103543538</c:v>
                </c:pt>
                <c:pt idx="207">
                  <c:v>299.28995965086898</c:v>
                </c:pt>
                <c:pt idx="208">
                  <c:v>304.36971280687527</c:v>
                </c:pt>
                <c:pt idx="209">
                  <c:v>292.48038838357064</c:v>
                </c:pt>
                <c:pt idx="210">
                  <c:v>291.26305600964122</c:v>
                </c:pt>
                <c:pt idx="211">
                  <c:v>266.67407771266767</c:v>
                </c:pt>
                <c:pt idx="212">
                  <c:v>259.11778264562901</c:v>
                </c:pt>
                <c:pt idx="213">
                  <c:v>266.55093049931901</c:v>
                </c:pt>
                <c:pt idx="214">
                  <c:v>256.04824728772701</c:v>
                </c:pt>
                <c:pt idx="215">
                  <c:v>240.92011260653169</c:v>
                </c:pt>
                <c:pt idx="216">
                  <c:v>264.38875437543726</c:v>
                </c:pt>
                <c:pt idx="217">
                  <c:v>282.81001119655127</c:v>
                </c:pt>
                <c:pt idx="218">
                  <c:v>297.98568857774205</c:v>
                </c:pt>
                <c:pt idx="219">
                  <c:v>294.84384911991765</c:v>
                </c:pt>
                <c:pt idx="220">
                  <c:v>282.26167129117573</c:v>
                </c:pt>
                <c:pt idx="221">
                  <c:v>276.05209236273947</c:v>
                </c:pt>
                <c:pt idx="222">
                  <c:v>278.5566719305337</c:v>
                </c:pt>
                <c:pt idx="223">
                  <c:v>259.33513524752084</c:v>
                </c:pt>
                <c:pt idx="224">
                  <c:v>243.1961580325632</c:v>
                </c:pt>
                <c:pt idx="225">
                  <c:v>194.85332637490203</c:v>
                </c:pt>
                <c:pt idx="226">
                  <c:v>172.11945029800032</c:v>
                </c:pt>
                <c:pt idx="227">
                  <c:v>153.28323354849499</c:v>
                </c:pt>
                <c:pt idx="228">
                  <c:v>143.56131522616926</c:v>
                </c:pt>
                <c:pt idx="229">
                  <c:v>138.83373604198988</c:v>
                </c:pt>
                <c:pt idx="230">
                  <c:v>142.99815532335163</c:v>
                </c:pt>
                <c:pt idx="231">
                  <c:v>155.93601309071479</c:v>
                </c:pt>
                <c:pt idx="232">
                  <c:v>163.18299184013131</c:v>
                </c:pt>
                <c:pt idx="233">
                  <c:v>175.57250970211919</c:v>
                </c:pt>
                <c:pt idx="234">
                  <c:v>181.02626876098481</c:v>
                </c:pt>
                <c:pt idx="235">
                  <c:v>203.55266487369028</c:v>
                </c:pt>
                <c:pt idx="236">
                  <c:v>199.81802551816259</c:v>
                </c:pt>
                <c:pt idx="237">
                  <c:v>205.01984462050433</c:v>
                </c:pt>
                <c:pt idx="238">
                  <c:v>210.41432368959971</c:v>
                </c:pt>
                <c:pt idx="239">
                  <c:v>221.48486177919892</c:v>
                </c:pt>
                <c:pt idx="240">
                  <c:v>229.23572044166278</c:v>
                </c:pt>
              </c:numCache>
            </c:numRef>
          </c:val>
        </c:ser>
        <c:ser>
          <c:idx val="3"/>
          <c:order val="3"/>
          <c:tx>
            <c:strRef>
              <c:f>Sheet1!$E$1</c:f>
              <c:strCache>
                <c:ptCount val="1"/>
                <c:pt idx="0">
                  <c:v>Crude Oil</c:v>
                </c:pt>
              </c:strCache>
            </c:strRef>
          </c:tx>
          <c:marker>
            <c:symbol val="none"/>
          </c:marker>
          <c:cat>
            <c:numRef>
              <c:f>Sheet1!$A$2:$A$244</c:f>
              <c:numCache>
                <c:formatCode>General</c:formatCode>
                <c:ptCount val="243"/>
                <c:pt idx="0">
                  <c:v>1990</c:v>
                </c:pt>
                <c:pt idx="12">
                  <c:v>1991</c:v>
                </c:pt>
                <c:pt idx="24">
                  <c:v>1992</c:v>
                </c:pt>
                <c:pt idx="36">
                  <c:v>1993</c:v>
                </c:pt>
                <c:pt idx="48">
                  <c:v>1994</c:v>
                </c:pt>
                <c:pt idx="60">
                  <c:v>1995</c:v>
                </c:pt>
                <c:pt idx="72">
                  <c:v>1996</c:v>
                </c:pt>
                <c:pt idx="84">
                  <c:v>1997</c:v>
                </c:pt>
                <c:pt idx="96">
                  <c:v>1998</c:v>
                </c:pt>
                <c:pt idx="108">
                  <c:v>1999</c:v>
                </c:pt>
                <c:pt idx="120">
                  <c:v>2000</c:v>
                </c:pt>
                <c:pt idx="132">
                  <c:v>2001</c:v>
                </c:pt>
                <c:pt idx="144">
                  <c:v>2002</c:v>
                </c:pt>
                <c:pt idx="156">
                  <c:v>2003</c:v>
                </c:pt>
                <c:pt idx="168">
                  <c:v>2004</c:v>
                </c:pt>
                <c:pt idx="180">
                  <c:v>2005</c:v>
                </c:pt>
                <c:pt idx="192">
                  <c:v>2006</c:v>
                </c:pt>
                <c:pt idx="204">
                  <c:v>2007</c:v>
                </c:pt>
                <c:pt idx="216">
                  <c:v>2008</c:v>
                </c:pt>
                <c:pt idx="228">
                  <c:v>2009</c:v>
                </c:pt>
                <c:pt idx="240">
                  <c:v>2010</c:v>
                </c:pt>
              </c:numCache>
            </c:numRef>
          </c:cat>
          <c:val>
            <c:numRef>
              <c:f>Sheet1!$E$2:$E$244</c:f>
              <c:numCache>
                <c:formatCode>General</c:formatCode>
                <c:ptCount val="243"/>
                <c:pt idx="0">
                  <c:v>100</c:v>
                </c:pt>
                <c:pt idx="1">
                  <c:v>95.569948186528379</c:v>
                </c:pt>
                <c:pt idx="2">
                  <c:v>88.005181347150184</c:v>
                </c:pt>
                <c:pt idx="3">
                  <c:v>79.274611398963728</c:v>
                </c:pt>
                <c:pt idx="4">
                  <c:v>78.704663212435236</c:v>
                </c:pt>
                <c:pt idx="5">
                  <c:v>72.487046632124319</c:v>
                </c:pt>
                <c:pt idx="6">
                  <c:v>81.632124352331559</c:v>
                </c:pt>
                <c:pt idx="7">
                  <c:v>128.86010362694287</c:v>
                </c:pt>
                <c:pt idx="8">
                  <c:v>163.23834196891201</c:v>
                </c:pt>
                <c:pt idx="9">
                  <c:v>169.22279792746122</c:v>
                </c:pt>
                <c:pt idx="10">
                  <c:v>153.16062176165784</c:v>
                </c:pt>
                <c:pt idx="11">
                  <c:v>129.19689119170971</c:v>
                </c:pt>
                <c:pt idx="12">
                  <c:v>110.72538860103622</c:v>
                </c:pt>
                <c:pt idx="13">
                  <c:v>89.974093264248779</c:v>
                </c:pt>
                <c:pt idx="14">
                  <c:v>88.445595854922274</c:v>
                </c:pt>
                <c:pt idx="15">
                  <c:v>89.766839378238345</c:v>
                </c:pt>
                <c:pt idx="16">
                  <c:v>90.906735751295344</c:v>
                </c:pt>
                <c:pt idx="17">
                  <c:v>86.321243523316113</c:v>
                </c:pt>
                <c:pt idx="18">
                  <c:v>92.357512953367873</c:v>
                </c:pt>
                <c:pt idx="19">
                  <c:v>93.704663212435236</c:v>
                </c:pt>
                <c:pt idx="20">
                  <c:v>96.865284974093257</c:v>
                </c:pt>
                <c:pt idx="21">
                  <c:v>104.68911917098438</c:v>
                </c:pt>
                <c:pt idx="22">
                  <c:v>99.093264248704713</c:v>
                </c:pt>
                <c:pt idx="23">
                  <c:v>85.621761658031048</c:v>
                </c:pt>
                <c:pt idx="24">
                  <c:v>85.077720207253833</c:v>
                </c:pt>
                <c:pt idx="25">
                  <c:v>85.673575129533575</c:v>
                </c:pt>
                <c:pt idx="26">
                  <c:v>84.274611398963728</c:v>
                </c:pt>
                <c:pt idx="27">
                  <c:v>90.569948186528379</c:v>
                </c:pt>
                <c:pt idx="28">
                  <c:v>94.792746113989523</c:v>
                </c:pt>
                <c:pt idx="29">
                  <c:v>101.37305699481867</c:v>
                </c:pt>
                <c:pt idx="30">
                  <c:v>98.005181347150184</c:v>
                </c:pt>
                <c:pt idx="31">
                  <c:v>95.259067357512919</c:v>
                </c:pt>
                <c:pt idx="32">
                  <c:v>98.031088082901519</c:v>
                </c:pt>
                <c:pt idx="33">
                  <c:v>97.279792746113927</c:v>
                </c:pt>
                <c:pt idx="34">
                  <c:v>91.761658031088103</c:v>
                </c:pt>
                <c:pt idx="35">
                  <c:v>87.072538860103506</c:v>
                </c:pt>
                <c:pt idx="36">
                  <c:v>83.704663212435236</c:v>
                </c:pt>
                <c:pt idx="37">
                  <c:v>88.497409326424858</c:v>
                </c:pt>
                <c:pt idx="38">
                  <c:v>89.844559585492291</c:v>
                </c:pt>
                <c:pt idx="39">
                  <c:v>89.533678756476604</c:v>
                </c:pt>
                <c:pt idx="40">
                  <c:v>88.238341968911911</c:v>
                </c:pt>
                <c:pt idx="41">
                  <c:v>84.326424870466255</c:v>
                </c:pt>
                <c:pt idx="42">
                  <c:v>79.507772020725326</c:v>
                </c:pt>
                <c:pt idx="43">
                  <c:v>79.766839378238345</c:v>
                </c:pt>
                <c:pt idx="44">
                  <c:v>76.735751295336783</c:v>
                </c:pt>
                <c:pt idx="45">
                  <c:v>79.79274611398948</c:v>
                </c:pt>
                <c:pt idx="46">
                  <c:v>73.238341968911911</c:v>
                </c:pt>
                <c:pt idx="47">
                  <c:v>64.896373056994719</c:v>
                </c:pt>
                <c:pt idx="48">
                  <c:v>68.78238341968904</c:v>
                </c:pt>
                <c:pt idx="49">
                  <c:v>66.761658031088075</c:v>
                </c:pt>
                <c:pt idx="50">
                  <c:v>66.450777202072473</c:v>
                </c:pt>
                <c:pt idx="51">
                  <c:v>73.575129533678748</c:v>
                </c:pt>
                <c:pt idx="52">
                  <c:v>79.766839378238345</c:v>
                </c:pt>
                <c:pt idx="53">
                  <c:v>83.652849740932638</c:v>
                </c:pt>
                <c:pt idx="54">
                  <c:v>87.590673575129543</c:v>
                </c:pt>
                <c:pt idx="55">
                  <c:v>82.435233160621749</c:v>
                </c:pt>
                <c:pt idx="56">
                  <c:v>78.316062176165758</c:v>
                </c:pt>
                <c:pt idx="57">
                  <c:v>80</c:v>
                </c:pt>
                <c:pt idx="58">
                  <c:v>83.52331606217615</c:v>
                </c:pt>
                <c:pt idx="59">
                  <c:v>78.316062176165758</c:v>
                </c:pt>
                <c:pt idx="60">
                  <c:v>81.99481865284973</c:v>
                </c:pt>
                <c:pt idx="61">
                  <c:v>84.689119170984384</c:v>
                </c:pt>
                <c:pt idx="62">
                  <c:v>84.248704663212521</c:v>
                </c:pt>
                <c:pt idx="63">
                  <c:v>91.139896373056885</c:v>
                </c:pt>
                <c:pt idx="64">
                  <c:v>89.481865284974134</c:v>
                </c:pt>
                <c:pt idx="65">
                  <c:v>84.170984455958518</c:v>
                </c:pt>
                <c:pt idx="66">
                  <c:v>77.979274611398964</c:v>
                </c:pt>
                <c:pt idx="67">
                  <c:v>80.051813471502626</c:v>
                </c:pt>
                <c:pt idx="68">
                  <c:v>81.424870466321238</c:v>
                </c:pt>
                <c:pt idx="69">
                  <c:v>78.575129533678748</c:v>
                </c:pt>
                <c:pt idx="70">
                  <c:v>81.658031088082794</c:v>
                </c:pt>
                <c:pt idx="71">
                  <c:v>87.072538860103506</c:v>
                </c:pt>
                <c:pt idx="72">
                  <c:v>86.373056994818654</c:v>
                </c:pt>
                <c:pt idx="73">
                  <c:v>85.880829015544009</c:v>
                </c:pt>
                <c:pt idx="74">
                  <c:v>94.507772020725326</c:v>
                </c:pt>
                <c:pt idx="75">
                  <c:v>100.90673575129534</c:v>
                </c:pt>
                <c:pt idx="76">
                  <c:v>92.823834196891056</c:v>
                </c:pt>
                <c:pt idx="77">
                  <c:v>90.129533678756459</c:v>
                </c:pt>
                <c:pt idx="78">
                  <c:v>95</c:v>
                </c:pt>
                <c:pt idx="79">
                  <c:v>98.056994818652768</c:v>
                </c:pt>
                <c:pt idx="80">
                  <c:v>107.48704663212435</c:v>
                </c:pt>
                <c:pt idx="81">
                  <c:v>113.78238341968905</c:v>
                </c:pt>
                <c:pt idx="82">
                  <c:v>108.0569948186528</c:v>
                </c:pt>
                <c:pt idx="83">
                  <c:v>114.14507772020725</c:v>
                </c:pt>
                <c:pt idx="84">
                  <c:v>113.10880829015535</c:v>
                </c:pt>
                <c:pt idx="85">
                  <c:v>99.740932642487053</c:v>
                </c:pt>
                <c:pt idx="86">
                  <c:v>94.300518134714935</c:v>
                </c:pt>
                <c:pt idx="87">
                  <c:v>87.331606217616581</c:v>
                </c:pt>
                <c:pt idx="88">
                  <c:v>94.559585492227953</c:v>
                </c:pt>
                <c:pt idx="89">
                  <c:v>87.512953367875667</c:v>
                </c:pt>
                <c:pt idx="90">
                  <c:v>89.585492227979259</c:v>
                </c:pt>
                <c:pt idx="91">
                  <c:v>91.243523316062166</c:v>
                </c:pt>
                <c:pt idx="92">
                  <c:v>90.932642487046635</c:v>
                </c:pt>
                <c:pt idx="93">
                  <c:v>97.694300518134639</c:v>
                </c:pt>
                <c:pt idx="94">
                  <c:v>93.031088082901519</c:v>
                </c:pt>
                <c:pt idx="95">
                  <c:v>83.704663212435236</c:v>
                </c:pt>
                <c:pt idx="96">
                  <c:v>73.160621761658035</c:v>
                </c:pt>
                <c:pt idx="97">
                  <c:v>68.860103626943058</c:v>
                </c:pt>
                <c:pt idx="98">
                  <c:v>64.300518134714935</c:v>
                </c:pt>
                <c:pt idx="99">
                  <c:v>65.025906735751178</c:v>
                </c:pt>
                <c:pt idx="100">
                  <c:v>67.849740932642433</c:v>
                </c:pt>
                <c:pt idx="101">
                  <c:v>60.621761658031076</c:v>
                </c:pt>
                <c:pt idx="102">
                  <c:v>61.761658031088082</c:v>
                </c:pt>
                <c:pt idx="103">
                  <c:v>60.64766839378234</c:v>
                </c:pt>
                <c:pt idx="104">
                  <c:v>67.020725388601008</c:v>
                </c:pt>
                <c:pt idx="105">
                  <c:v>64.404145077720202</c:v>
                </c:pt>
                <c:pt idx="106">
                  <c:v>57.694300518134746</c:v>
                </c:pt>
                <c:pt idx="107">
                  <c:v>50.544041450777144</c:v>
                </c:pt>
                <c:pt idx="108">
                  <c:v>54.948186528497395</c:v>
                </c:pt>
                <c:pt idx="109">
                  <c:v>52.202072538860129</c:v>
                </c:pt>
                <c:pt idx="110">
                  <c:v>62.409326424870457</c:v>
                </c:pt>
                <c:pt idx="111">
                  <c:v>76.398963730569918</c:v>
                </c:pt>
                <c:pt idx="112">
                  <c:v>78.264248704663203</c:v>
                </c:pt>
                <c:pt idx="113">
                  <c:v>78.860103626943058</c:v>
                </c:pt>
                <c:pt idx="114">
                  <c:v>91.036269430051803</c:v>
                </c:pt>
                <c:pt idx="115">
                  <c:v>98.134715025906743</c:v>
                </c:pt>
                <c:pt idx="116">
                  <c:v>108.62694300518135</c:v>
                </c:pt>
                <c:pt idx="117">
                  <c:v>107.74611398963745</c:v>
                </c:pt>
                <c:pt idx="118">
                  <c:v>117.61658031088072</c:v>
                </c:pt>
                <c:pt idx="119">
                  <c:v>121.45077720207247</c:v>
                </c:pt>
                <c:pt idx="120">
                  <c:v>122.40932642487051</c:v>
                </c:pt>
                <c:pt idx="121">
                  <c:v>131.83937823834185</c:v>
                </c:pt>
                <c:pt idx="122">
                  <c:v>133.47150259067357</c:v>
                </c:pt>
                <c:pt idx="123">
                  <c:v>113.86010362694307</c:v>
                </c:pt>
                <c:pt idx="124">
                  <c:v>132.20207253885997</c:v>
                </c:pt>
                <c:pt idx="125">
                  <c:v>143.83419689119171</c:v>
                </c:pt>
                <c:pt idx="126">
                  <c:v>136.73575129533657</c:v>
                </c:pt>
                <c:pt idx="127">
                  <c:v>142.82383419689108</c:v>
                </c:pt>
                <c:pt idx="128">
                  <c:v>155.77720207253878</c:v>
                </c:pt>
                <c:pt idx="129">
                  <c:v>152.46113989637317</c:v>
                </c:pt>
                <c:pt idx="130">
                  <c:v>156.99481865284974</c:v>
                </c:pt>
                <c:pt idx="131">
                  <c:v>122.7720207253886</c:v>
                </c:pt>
                <c:pt idx="132">
                  <c:v>125.98445595854923</c:v>
                </c:pt>
                <c:pt idx="133">
                  <c:v>132.25388601036258</c:v>
                </c:pt>
                <c:pt idx="134">
                  <c:v>121.50259067357511</c:v>
                </c:pt>
                <c:pt idx="135">
                  <c:v>124.61139896373057</c:v>
                </c:pt>
                <c:pt idx="136">
                  <c:v>133.75647668393793</c:v>
                </c:pt>
                <c:pt idx="137">
                  <c:v>130.93264248704673</c:v>
                </c:pt>
                <c:pt idx="138">
                  <c:v>120.44041450777212</c:v>
                </c:pt>
                <c:pt idx="139">
                  <c:v>125.33678756476677</c:v>
                </c:pt>
                <c:pt idx="140">
                  <c:v>121.55440414507778</c:v>
                </c:pt>
                <c:pt idx="141">
                  <c:v>100.67357512953357</c:v>
                </c:pt>
                <c:pt idx="142">
                  <c:v>90.75129533678755</c:v>
                </c:pt>
                <c:pt idx="143">
                  <c:v>89.92227979274611</c:v>
                </c:pt>
                <c:pt idx="144">
                  <c:v>93.005181347150184</c:v>
                </c:pt>
                <c:pt idx="145">
                  <c:v>96.99481865284973</c:v>
                </c:pt>
                <c:pt idx="146">
                  <c:v>114.79274611398952</c:v>
                </c:pt>
                <c:pt idx="147">
                  <c:v>123.49740932642482</c:v>
                </c:pt>
                <c:pt idx="148">
                  <c:v>124.74093264248705</c:v>
                </c:pt>
                <c:pt idx="149">
                  <c:v>118.91191709844566</c:v>
                </c:pt>
                <c:pt idx="150">
                  <c:v>125.05181347150265</c:v>
                </c:pt>
                <c:pt idx="151">
                  <c:v>130.02590673575131</c:v>
                </c:pt>
                <c:pt idx="152">
                  <c:v>137.33160621761675</c:v>
                </c:pt>
                <c:pt idx="153">
                  <c:v>133.65284974093277</c:v>
                </c:pt>
                <c:pt idx="154">
                  <c:v>120.38860103626932</c:v>
                </c:pt>
                <c:pt idx="155">
                  <c:v>135.41450777202073</c:v>
                </c:pt>
                <c:pt idx="156">
                  <c:v>149.40414507772024</c:v>
                </c:pt>
                <c:pt idx="157">
                  <c:v>159.66321243523328</c:v>
                </c:pt>
                <c:pt idx="158">
                  <c:v>147.40932642487039</c:v>
                </c:pt>
                <c:pt idx="159">
                  <c:v>123.78238341968907</c:v>
                </c:pt>
                <c:pt idx="160">
                  <c:v>126.55440414507778</c:v>
                </c:pt>
                <c:pt idx="161">
                  <c:v>135.51813471502601</c:v>
                </c:pt>
                <c:pt idx="162">
                  <c:v>138.83419689119171</c:v>
                </c:pt>
                <c:pt idx="163">
                  <c:v>144.09326424870454</c:v>
                </c:pt>
                <c:pt idx="164">
                  <c:v>130.51813471502601</c:v>
                </c:pt>
                <c:pt idx="165">
                  <c:v>140.88082901554418</c:v>
                </c:pt>
                <c:pt idx="166">
                  <c:v>141.39896373056996</c:v>
                </c:pt>
                <c:pt idx="167">
                  <c:v>145.440414507772</c:v>
                </c:pt>
                <c:pt idx="168">
                  <c:v>152.46113989637317</c:v>
                </c:pt>
                <c:pt idx="169">
                  <c:v>152.07253886010363</c:v>
                </c:pt>
                <c:pt idx="170">
                  <c:v>163.47150259067357</c:v>
                </c:pt>
                <c:pt idx="171">
                  <c:v>163.67875647668401</c:v>
                </c:pt>
                <c:pt idx="172">
                  <c:v>182.69430051813481</c:v>
                </c:pt>
                <c:pt idx="173">
                  <c:v>172.56476683937811</c:v>
                </c:pt>
                <c:pt idx="174">
                  <c:v>184.17098445595855</c:v>
                </c:pt>
                <c:pt idx="175">
                  <c:v>204.30051813471502</c:v>
                </c:pt>
                <c:pt idx="176">
                  <c:v>202.20207253885997</c:v>
                </c:pt>
                <c:pt idx="177">
                  <c:v>227.56476683937811</c:v>
                </c:pt>
                <c:pt idx="178">
                  <c:v>205.05181347150258</c:v>
                </c:pt>
                <c:pt idx="179">
                  <c:v>189.8186528497408</c:v>
                </c:pt>
                <c:pt idx="180">
                  <c:v>208.23834196891201</c:v>
                </c:pt>
                <c:pt idx="181">
                  <c:v>216.3730569948184</c:v>
                </c:pt>
                <c:pt idx="182">
                  <c:v>247.30569948186525</c:v>
                </c:pt>
                <c:pt idx="183">
                  <c:v>245.88082901554418</c:v>
                </c:pt>
                <c:pt idx="184">
                  <c:v>232.15025906735752</c:v>
                </c:pt>
                <c:pt idx="185">
                  <c:v>261.6839378238343</c:v>
                </c:pt>
                <c:pt idx="186">
                  <c:v>273.70466321243532</c:v>
                </c:pt>
                <c:pt idx="187">
                  <c:v>300.44041450777195</c:v>
                </c:pt>
                <c:pt idx="188">
                  <c:v>299.3523316062176</c:v>
                </c:pt>
                <c:pt idx="189">
                  <c:v>282.51295336787564</c:v>
                </c:pt>
                <c:pt idx="190">
                  <c:v>266.9430051813473</c:v>
                </c:pt>
                <c:pt idx="191">
                  <c:v>274.22279792746116</c:v>
                </c:pt>
                <c:pt idx="192">
                  <c:v>302.79792746113947</c:v>
                </c:pt>
                <c:pt idx="193">
                  <c:v>289.94818652849716</c:v>
                </c:pt>
                <c:pt idx="194">
                  <c:v>295.85492227979296</c:v>
                </c:pt>
                <c:pt idx="195">
                  <c:v>330.15544041450778</c:v>
                </c:pt>
                <c:pt idx="196">
                  <c:v>333.16062176165826</c:v>
                </c:pt>
                <c:pt idx="197">
                  <c:v>331.58031088082896</c:v>
                </c:pt>
                <c:pt idx="198">
                  <c:v>352.07253886010363</c:v>
                </c:pt>
                <c:pt idx="199">
                  <c:v>348.67875647668359</c:v>
                </c:pt>
                <c:pt idx="200">
                  <c:v>300.93264248704662</c:v>
                </c:pt>
                <c:pt idx="201">
                  <c:v>281.39896373056996</c:v>
                </c:pt>
                <c:pt idx="202">
                  <c:v>282.27979274611374</c:v>
                </c:pt>
                <c:pt idx="203">
                  <c:v>296.2176165803109</c:v>
                </c:pt>
                <c:pt idx="204">
                  <c:v>259.27461139896371</c:v>
                </c:pt>
                <c:pt idx="205">
                  <c:v>279.61139896373061</c:v>
                </c:pt>
                <c:pt idx="206">
                  <c:v>294.24870466321244</c:v>
                </c:pt>
                <c:pt idx="207">
                  <c:v>316.08808290155429</c:v>
                </c:pt>
                <c:pt idx="208">
                  <c:v>316.08808290155429</c:v>
                </c:pt>
                <c:pt idx="209">
                  <c:v>331.08808290155429</c:v>
                </c:pt>
                <c:pt idx="210">
                  <c:v>357.72020725388603</c:v>
                </c:pt>
                <c:pt idx="211">
                  <c:v>340.51813471502561</c:v>
                </c:pt>
                <c:pt idx="212">
                  <c:v>373.41968911917098</c:v>
                </c:pt>
                <c:pt idx="213">
                  <c:v>398.91191709844526</c:v>
                </c:pt>
                <c:pt idx="214">
                  <c:v>443.18652849740903</c:v>
                </c:pt>
                <c:pt idx="215">
                  <c:v>434.22279792746122</c:v>
                </c:pt>
                <c:pt idx="216">
                  <c:v>440.95854922279767</c:v>
                </c:pt>
                <c:pt idx="217">
                  <c:v>455.18134715025894</c:v>
                </c:pt>
                <c:pt idx="218">
                  <c:v>494.50777202072538</c:v>
                </c:pt>
                <c:pt idx="219">
                  <c:v>529.5077720207255</c:v>
                </c:pt>
                <c:pt idx="220">
                  <c:v>596.11398963730642</c:v>
                </c:pt>
                <c:pt idx="221">
                  <c:v>638.6269430051816</c:v>
                </c:pt>
                <c:pt idx="222">
                  <c:v>643.60103626943055</c:v>
                </c:pt>
                <c:pt idx="223">
                  <c:v>556.29533678756525</c:v>
                </c:pt>
                <c:pt idx="224">
                  <c:v>482.1243523316063</c:v>
                </c:pt>
                <c:pt idx="225">
                  <c:v>352.97927461139892</c:v>
                </c:pt>
                <c:pt idx="226">
                  <c:v>262.38341968911919</c:v>
                </c:pt>
                <c:pt idx="227">
                  <c:v>201.65803108808299</c:v>
                </c:pt>
                <c:pt idx="228">
                  <c:v>213.21243523316051</c:v>
                </c:pt>
                <c:pt idx="229">
                  <c:v>202.77202072538847</c:v>
                </c:pt>
                <c:pt idx="230">
                  <c:v>227.97927461139884</c:v>
                </c:pt>
                <c:pt idx="231">
                  <c:v>244.11917098445582</c:v>
                </c:pt>
                <c:pt idx="232">
                  <c:v>282.1243523316063</c:v>
                </c:pt>
                <c:pt idx="233">
                  <c:v>335.6735751295339</c:v>
                </c:pt>
                <c:pt idx="234">
                  <c:v>313.93782383419705</c:v>
                </c:pt>
                <c:pt idx="235">
                  <c:v>347.79792746113947</c:v>
                </c:pt>
                <c:pt idx="236">
                  <c:v>332.04663212435253</c:v>
                </c:pt>
                <c:pt idx="237">
                  <c:v>359.71502590673566</c:v>
                </c:pt>
                <c:pt idx="238">
                  <c:v>376.60621761658024</c:v>
                </c:pt>
                <c:pt idx="239">
                  <c:v>363.60103626942993</c:v>
                </c:pt>
                <c:pt idx="240">
                  <c:v>374.48186528497399</c:v>
                </c:pt>
              </c:numCache>
            </c:numRef>
          </c:val>
        </c:ser>
        <c:marker val="1"/>
        <c:axId val="100289536"/>
        <c:axId val="100295424"/>
      </c:lineChart>
      <c:catAx>
        <c:axId val="100289536"/>
        <c:scaling>
          <c:orientation val="minMax"/>
        </c:scaling>
        <c:axPos val="b"/>
        <c:numFmt formatCode="General" sourceLinked="1"/>
        <c:tickLblPos val="nextTo"/>
        <c:spPr>
          <a:ln w="63487"/>
        </c:spPr>
        <c:txPr>
          <a:bodyPr rot="-2700000"/>
          <a:lstStyle/>
          <a:p>
            <a:pPr>
              <a:defRPr sz="1400" baseline="0"/>
            </a:pPr>
            <a:endParaRPr lang="en-US"/>
          </a:p>
        </c:txPr>
        <c:crossAx val="100295424"/>
        <c:crosses val="autoZero"/>
        <c:auto val="1"/>
        <c:lblAlgn val="ctr"/>
        <c:lblOffset val="100"/>
        <c:tickLblSkip val="3"/>
        <c:tickMarkSkip val="3"/>
      </c:catAx>
      <c:valAx>
        <c:axId val="100295424"/>
        <c:scaling>
          <c:orientation val="minMax"/>
        </c:scaling>
        <c:axPos val="l"/>
        <c:majorGridlines/>
        <c:numFmt formatCode="General" sourceLinked="1"/>
        <c:tickLblPos val="nextTo"/>
        <c:crossAx val="100289536"/>
        <c:crosses val="autoZero"/>
        <c:crossBetween val="between"/>
      </c:valAx>
    </c:plotArea>
    <c:legend>
      <c:legendPos val="r"/>
      <c:txPr>
        <a:bodyPr/>
        <a:lstStyle/>
        <a:p>
          <a:pPr>
            <a:defRPr sz="1600"/>
          </a:pPr>
          <a:endParaRPr lang="en-US"/>
        </a:p>
      </c:txPr>
    </c:legend>
    <c:plotVisOnly val="1"/>
    <c:dispBlanksAs val="gap"/>
  </c:chart>
  <c:txPr>
    <a:bodyPr/>
    <a:lstStyle/>
    <a:p>
      <a:pPr>
        <a:defRPr sz="1800"/>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US Rig Count  Plunges, Makes Weak Recovery Led by Oil</a:t>
            </a:r>
            <a:endParaRPr lang="en-US" dirty="0"/>
          </a:p>
        </c:rich>
      </c:tx>
    </c:title>
    <c:plotArea>
      <c:layout/>
      <c:barChart>
        <c:barDir val="col"/>
        <c:grouping val="clustered"/>
        <c:ser>
          <c:idx val="0"/>
          <c:order val="0"/>
          <c:tx>
            <c:strRef>
              <c:f>Sheet1!$B$1</c:f>
              <c:strCache>
                <c:ptCount val="1"/>
                <c:pt idx="0">
                  <c:v>Series 1</c:v>
                </c:pt>
              </c:strCache>
            </c:strRef>
          </c:tx>
          <c:spPr>
            <a:solidFill>
              <a:schemeClr val="bg2">
                <a:lumMod val="75000"/>
              </a:schemeClr>
            </a:solidFill>
          </c:spPr>
          <c:cat>
            <c:numRef>
              <c:f>Sheet1!$A$2:$A$158</c:f>
              <c:numCache>
                <c:formatCode>General</c:formatCode>
                <c:ptCount val="157"/>
                <c:pt idx="0">
                  <c:v>1997</c:v>
                </c:pt>
                <c:pt idx="12">
                  <c:v>1998</c:v>
                </c:pt>
                <c:pt idx="24">
                  <c:v>1999</c:v>
                </c:pt>
                <c:pt idx="36">
                  <c:v>2000</c:v>
                </c:pt>
                <c:pt idx="48">
                  <c:v>2001</c:v>
                </c:pt>
                <c:pt idx="60">
                  <c:v>2002</c:v>
                </c:pt>
                <c:pt idx="72">
                  <c:v>2003</c:v>
                </c:pt>
                <c:pt idx="84">
                  <c:v>2004</c:v>
                </c:pt>
                <c:pt idx="96">
                  <c:v>2005</c:v>
                </c:pt>
                <c:pt idx="108">
                  <c:v>2006</c:v>
                </c:pt>
                <c:pt idx="120">
                  <c:v>2007</c:v>
                </c:pt>
                <c:pt idx="132">
                  <c:v>2008</c:v>
                </c:pt>
                <c:pt idx="144">
                  <c:v>2009</c:v>
                </c:pt>
                <c:pt idx="156">
                  <c:v>2010</c:v>
                </c:pt>
              </c:numCache>
            </c:numRef>
          </c:cat>
          <c:val>
            <c:numRef>
              <c:f>Sheet1!$B$2:$B$158</c:f>
              <c:numCache>
                <c:formatCode>General</c:formatCode>
                <c:ptCount val="157"/>
                <c:pt idx="0">
                  <c:v>838.32694208305804</c:v>
                </c:pt>
                <c:pt idx="1">
                  <c:v>882.51489309103704</c:v>
                </c:pt>
                <c:pt idx="2">
                  <c:v>945.95667124000897</c:v>
                </c:pt>
                <c:pt idx="3">
                  <c:v>947.50558145208504</c:v>
                </c:pt>
                <c:pt idx="4">
                  <c:v>964.81479585161605</c:v>
                </c:pt>
                <c:pt idx="5">
                  <c:v>979.4887404341107</c:v>
                </c:pt>
                <c:pt idx="6">
                  <c:v>966.92293482398645</c:v>
                </c:pt>
                <c:pt idx="7">
                  <c:v>966.839802424857</c:v>
                </c:pt>
                <c:pt idx="8">
                  <c:v>965.84935576841997</c:v>
                </c:pt>
                <c:pt idx="9">
                  <c:v>955.56987999595299</c:v>
                </c:pt>
                <c:pt idx="10">
                  <c:v>944.08373446518613</c:v>
                </c:pt>
                <c:pt idx="11">
                  <c:v>979.213645449208</c:v>
                </c:pt>
                <c:pt idx="12">
                  <c:v>1005.6478726216906</c:v>
                </c:pt>
                <c:pt idx="13">
                  <c:v>1010.82847504396</c:v>
                </c:pt>
                <c:pt idx="14">
                  <c:v>977.45755417154533</c:v>
                </c:pt>
                <c:pt idx="15">
                  <c:v>934.60501156082069</c:v>
                </c:pt>
                <c:pt idx="16">
                  <c:v>893.56499237087803</c:v>
                </c:pt>
                <c:pt idx="17">
                  <c:v>854.37634009012504</c:v>
                </c:pt>
                <c:pt idx="18">
                  <c:v>813.36140578204231</c:v>
                </c:pt>
                <c:pt idx="19">
                  <c:v>771.13007356552305</c:v>
                </c:pt>
                <c:pt idx="20">
                  <c:v>739.72942527563805</c:v>
                </c:pt>
                <c:pt idx="21">
                  <c:v>701.21874716790569</c:v>
                </c:pt>
                <c:pt idx="22">
                  <c:v>664.24013424710984</c:v>
                </c:pt>
                <c:pt idx="23">
                  <c:v>632.86806525492648</c:v>
                </c:pt>
                <c:pt idx="24">
                  <c:v>599.78672259428254</c:v>
                </c:pt>
                <c:pt idx="25">
                  <c:v>576.70796883642447</c:v>
                </c:pt>
                <c:pt idx="26">
                  <c:v>553.629215078568</c:v>
                </c:pt>
                <c:pt idx="27">
                  <c:v>525.19576228141</c:v>
                </c:pt>
                <c:pt idx="28">
                  <c:v>538.66260990829096</c:v>
                </c:pt>
                <c:pt idx="29">
                  <c:v>557.77518935927867</c:v>
                </c:pt>
                <c:pt idx="30">
                  <c:v>581.129083025309</c:v>
                </c:pt>
                <c:pt idx="31">
                  <c:v>617.69789604335404</c:v>
                </c:pt>
                <c:pt idx="32">
                  <c:v>662.65723636364703</c:v>
                </c:pt>
                <c:pt idx="33">
                  <c:v>705.67010963546704</c:v>
                </c:pt>
                <c:pt idx="34">
                  <c:v>761.12105819378132</c:v>
                </c:pt>
                <c:pt idx="35">
                  <c:v>779.40022208813798</c:v>
                </c:pt>
                <c:pt idx="36">
                  <c:v>787.07790781635003</c:v>
                </c:pt>
                <c:pt idx="37">
                  <c:v>800.86409356418903</c:v>
                </c:pt>
                <c:pt idx="38">
                  <c:v>818.83101823546247</c:v>
                </c:pt>
                <c:pt idx="39">
                  <c:v>849.40154161965302</c:v>
                </c:pt>
                <c:pt idx="40">
                  <c:v>873.79834756227353</c:v>
                </c:pt>
                <c:pt idx="41">
                  <c:v>873.42744629250944</c:v>
                </c:pt>
                <c:pt idx="42">
                  <c:v>916.73917537389787</c:v>
                </c:pt>
                <c:pt idx="43">
                  <c:v>945.34354879369948</c:v>
                </c:pt>
                <c:pt idx="44">
                  <c:v>963.06839426080353</c:v>
                </c:pt>
                <c:pt idx="45">
                  <c:v>1009.0521574672695</c:v>
                </c:pt>
                <c:pt idx="46">
                  <c:v>1050.42345924559</c:v>
                </c:pt>
                <c:pt idx="47">
                  <c:v>1089.6516784702701</c:v>
                </c:pt>
                <c:pt idx="48">
                  <c:v>1147.7289148836101</c:v>
                </c:pt>
                <c:pt idx="49">
                  <c:v>1194.1038192168182</c:v>
                </c:pt>
                <c:pt idx="50">
                  <c:v>1232.2066187091611</c:v>
                </c:pt>
                <c:pt idx="51">
                  <c:v>1259.5757819031714</c:v>
                </c:pt>
                <c:pt idx="52">
                  <c:v>1259.7418325713288</c:v>
                </c:pt>
                <c:pt idx="53">
                  <c:v>1251.54845088465</c:v>
                </c:pt>
                <c:pt idx="54">
                  <c:v>1229.0033702532598</c:v>
                </c:pt>
                <c:pt idx="55">
                  <c:v>1194.7771406568388</c:v>
                </c:pt>
                <c:pt idx="56">
                  <c:v>1140.87135348535</c:v>
                </c:pt>
                <c:pt idx="57">
                  <c:v>1075.2451691582112</c:v>
                </c:pt>
                <c:pt idx="58">
                  <c:v>996.52624677284291</c:v>
                </c:pt>
                <c:pt idx="59">
                  <c:v>909.24156703079791</c:v>
                </c:pt>
                <c:pt idx="60">
                  <c:v>897.00559454220604</c:v>
                </c:pt>
                <c:pt idx="61">
                  <c:v>862.66844853064674</c:v>
                </c:pt>
                <c:pt idx="62">
                  <c:v>802.27739324069387</c:v>
                </c:pt>
                <c:pt idx="63">
                  <c:v>773.25395493249903</c:v>
                </c:pt>
                <c:pt idx="64">
                  <c:v>832.04490541814403</c:v>
                </c:pt>
                <c:pt idx="65">
                  <c:v>825.39661320817402</c:v>
                </c:pt>
                <c:pt idx="66">
                  <c:v>814.90702390533545</c:v>
                </c:pt>
                <c:pt idx="67">
                  <c:v>812.37834810004995</c:v>
                </c:pt>
                <c:pt idx="68">
                  <c:v>829.18390251308199</c:v>
                </c:pt>
                <c:pt idx="69">
                  <c:v>835.19637950204799</c:v>
                </c:pt>
                <c:pt idx="70">
                  <c:v>835.02324669189704</c:v>
                </c:pt>
                <c:pt idx="71">
                  <c:v>873.49603820038953</c:v>
                </c:pt>
                <c:pt idx="72">
                  <c:v>884.50595185705254</c:v>
                </c:pt>
                <c:pt idx="73">
                  <c:v>941.01239019524246</c:v>
                </c:pt>
                <c:pt idx="74">
                  <c:v>974.55990429765905</c:v>
                </c:pt>
                <c:pt idx="75">
                  <c:v>1000.9249651040293</c:v>
                </c:pt>
                <c:pt idx="76">
                  <c:v>1034.3909596867211</c:v>
                </c:pt>
                <c:pt idx="77">
                  <c:v>1046.803236268858</c:v>
                </c:pt>
                <c:pt idx="78">
                  <c:v>1041.9300345067099</c:v>
                </c:pt>
                <c:pt idx="79">
                  <c:v>1052.22602089975</c:v>
                </c:pt>
                <c:pt idx="80">
                  <c:v>1063.8402309629798</c:v>
                </c:pt>
                <c:pt idx="81">
                  <c:v>1089.7116874490512</c:v>
                </c:pt>
                <c:pt idx="82">
                  <c:v>1111.5633116894899</c:v>
                </c:pt>
                <c:pt idx="83">
                  <c:v>1135.34149746853</c:v>
                </c:pt>
                <c:pt idx="84">
                  <c:v>1142.2181991289601</c:v>
                </c:pt>
                <c:pt idx="85">
                  <c:v>1151.4144140333988</c:v>
                </c:pt>
                <c:pt idx="86">
                  <c:v>1160.4121769482401</c:v>
                </c:pt>
                <c:pt idx="87">
                  <c:v>1161.1044264799077</c:v>
                </c:pt>
                <c:pt idx="88">
                  <c:v>1163.5868871392101</c:v>
                </c:pt>
                <c:pt idx="89">
                  <c:v>1162.6196533493501</c:v>
                </c:pt>
                <c:pt idx="90">
                  <c:v>1181.4732439984298</c:v>
                </c:pt>
                <c:pt idx="91">
                  <c:v>1198.4533559006511</c:v>
                </c:pt>
                <c:pt idx="92">
                  <c:v>1214.9913392188582</c:v>
                </c:pt>
                <c:pt idx="93">
                  <c:v>1229.1470039214801</c:v>
                </c:pt>
                <c:pt idx="94">
                  <c:v>1257.97347189427</c:v>
                </c:pt>
                <c:pt idx="95">
                  <c:v>1270.06690270636</c:v>
                </c:pt>
                <c:pt idx="96">
                  <c:v>1290.9360091776812</c:v>
                </c:pt>
                <c:pt idx="97">
                  <c:v>1304.7490308828699</c:v>
                </c:pt>
                <c:pt idx="98">
                  <c:v>1323.8091657479501</c:v>
                </c:pt>
                <c:pt idx="99">
                  <c:v>1338.79471184473</c:v>
                </c:pt>
                <c:pt idx="100">
                  <c:v>1323.0738117615001</c:v>
                </c:pt>
                <c:pt idx="101">
                  <c:v>1346.6183209659698</c:v>
                </c:pt>
                <c:pt idx="102">
                  <c:v>1374.25336212558</c:v>
                </c:pt>
                <c:pt idx="103">
                  <c:v>1398.9669665437311</c:v>
                </c:pt>
                <c:pt idx="104">
                  <c:v>1427.8842193733287</c:v>
                </c:pt>
                <c:pt idx="105">
                  <c:v>1462.6383881817601</c:v>
                </c:pt>
                <c:pt idx="106">
                  <c:v>1478.4731882055198</c:v>
                </c:pt>
                <c:pt idx="107">
                  <c:v>1494.4350397505511</c:v>
                </c:pt>
                <c:pt idx="108">
                  <c:v>1512.5002157892211</c:v>
                </c:pt>
                <c:pt idx="109">
                  <c:v>1562.18507335565</c:v>
                </c:pt>
                <c:pt idx="110">
                  <c:v>1568.7391026734299</c:v>
                </c:pt>
                <c:pt idx="111">
                  <c:v>1602.6937408032798</c:v>
                </c:pt>
                <c:pt idx="112">
                  <c:v>1640.2859572806815</c:v>
                </c:pt>
                <c:pt idx="113">
                  <c:v>1657.4203599520101</c:v>
                </c:pt>
                <c:pt idx="114">
                  <c:v>1660.93129660007</c:v>
                </c:pt>
                <c:pt idx="115">
                  <c:v>1694.6167195109299</c:v>
                </c:pt>
                <c:pt idx="116">
                  <c:v>1708.3799379793898</c:v>
                </c:pt>
                <c:pt idx="117">
                  <c:v>1712.24108292746</c:v>
                </c:pt>
                <c:pt idx="118">
                  <c:v>1696.25253143181</c:v>
                </c:pt>
                <c:pt idx="119">
                  <c:v>1746.8457640470501</c:v>
                </c:pt>
                <c:pt idx="120">
                  <c:v>1758.1113737762701</c:v>
                </c:pt>
                <c:pt idx="121">
                  <c:v>1767.9639670222712</c:v>
                </c:pt>
                <c:pt idx="122">
                  <c:v>1768.0524447156388</c:v>
                </c:pt>
                <c:pt idx="123">
                  <c:v>1758.6258412579698</c:v>
                </c:pt>
                <c:pt idx="124">
                  <c:v>1753.3139496908498</c:v>
                </c:pt>
                <c:pt idx="125">
                  <c:v>1759.9840326108788</c:v>
                </c:pt>
                <c:pt idx="126">
                  <c:v>1759.4919010846311</c:v>
                </c:pt>
                <c:pt idx="127">
                  <c:v>1759.9684143873299</c:v>
                </c:pt>
                <c:pt idx="128">
                  <c:v>1749.3431748823098</c:v>
                </c:pt>
                <c:pt idx="129">
                  <c:v>1737.23393398139</c:v>
                </c:pt>
                <c:pt idx="130">
                  <c:v>1786.3523714169798</c:v>
                </c:pt>
                <c:pt idx="131">
                  <c:v>1843.8105151646212</c:v>
                </c:pt>
                <c:pt idx="132">
                  <c:v>1793.9427570401315</c:v>
                </c:pt>
                <c:pt idx="133">
                  <c:v>1797.8289143680499</c:v>
                </c:pt>
                <c:pt idx="134">
                  <c:v>1817.4303267756</c:v>
                </c:pt>
                <c:pt idx="135">
                  <c:v>1839.9113679018401</c:v>
                </c:pt>
                <c:pt idx="136">
                  <c:v>1866.7680225633198</c:v>
                </c:pt>
                <c:pt idx="137">
                  <c:v>1888.2804497060599</c:v>
                </c:pt>
                <c:pt idx="138">
                  <c:v>1914.35451160871</c:v>
                </c:pt>
                <c:pt idx="139">
                  <c:v>1939.8341312356488</c:v>
                </c:pt>
                <c:pt idx="140">
                  <c:v>1973.53994128106</c:v>
                </c:pt>
                <c:pt idx="141">
                  <c:v>1948.6667056302301</c:v>
                </c:pt>
                <c:pt idx="142">
                  <c:v>1922.3060530860212</c:v>
                </c:pt>
                <c:pt idx="143">
                  <c:v>1817.51828310988</c:v>
                </c:pt>
                <c:pt idx="144">
                  <c:v>1553</c:v>
                </c:pt>
                <c:pt idx="145">
                  <c:v>1320</c:v>
                </c:pt>
                <c:pt idx="146">
                  <c:v>1105</c:v>
                </c:pt>
                <c:pt idx="147">
                  <c:v>995</c:v>
                </c:pt>
                <c:pt idx="148">
                  <c:v>918</c:v>
                </c:pt>
                <c:pt idx="149">
                  <c:v>895</c:v>
                </c:pt>
                <c:pt idx="150">
                  <c:v>932</c:v>
                </c:pt>
                <c:pt idx="151">
                  <c:v>980</c:v>
                </c:pt>
                <c:pt idx="152">
                  <c:v>1009</c:v>
                </c:pt>
                <c:pt idx="153">
                  <c:v>1044</c:v>
                </c:pt>
                <c:pt idx="154">
                  <c:v>1107</c:v>
                </c:pt>
                <c:pt idx="155">
                  <c:v>1172</c:v>
                </c:pt>
                <c:pt idx="156">
                  <c:v>1267</c:v>
                </c:pt>
              </c:numCache>
            </c:numRef>
          </c:val>
        </c:ser>
        <c:axId val="101456896"/>
        <c:axId val="101475072"/>
      </c:barChart>
      <c:catAx>
        <c:axId val="101456896"/>
        <c:scaling>
          <c:orientation val="minMax"/>
        </c:scaling>
        <c:axPos val="b"/>
        <c:numFmt formatCode="General" sourceLinked="1"/>
        <c:tickLblPos val="nextTo"/>
        <c:txPr>
          <a:bodyPr rot="-2160000"/>
          <a:lstStyle/>
          <a:p>
            <a:pPr>
              <a:defRPr/>
            </a:pPr>
            <a:endParaRPr lang="en-US"/>
          </a:p>
        </c:txPr>
        <c:crossAx val="101475072"/>
        <c:crosses val="autoZero"/>
        <c:auto val="1"/>
        <c:lblAlgn val="ctr"/>
        <c:lblOffset val="100"/>
      </c:catAx>
      <c:valAx>
        <c:axId val="101475072"/>
        <c:scaling>
          <c:orientation val="minMax"/>
          <c:max val="2000"/>
        </c:scaling>
        <c:axPos val="l"/>
        <c:majorGridlines/>
        <c:numFmt formatCode="General" sourceLinked="1"/>
        <c:tickLblPos val="nextTo"/>
        <c:crossAx val="101456896"/>
        <c:crosses val="autoZero"/>
        <c:crossBetween val="between"/>
      </c:valAx>
    </c:plotArea>
    <c:plotVisOnly val="1"/>
  </c:chart>
  <c:txPr>
    <a:bodyPr/>
    <a:lstStyle/>
    <a:p>
      <a:pPr>
        <a:defRPr sz="1800"/>
      </a:pPr>
      <a:endParaRPr lang="en-U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Oil-Directed</c:v>
                </c:pt>
              </c:strCache>
            </c:strRef>
          </c:tx>
          <c:spPr>
            <a:ln w="50800">
              <a:solidFill>
                <a:srgbClr val="002060"/>
              </a:solidFill>
            </a:ln>
          </c:spPr>
          <c:marker>
            <c:symbol val="none"/>
          </c:marker>
          <c:cat>
            <c:numRef>
              <c:f>Sheet1!$A$2:$A$161</c:f>
              <c:numCache>
                <c:formatCode>m/d/yyyy</c:formatCode>
                <c:ptCount val="160"/>
                <c:pt idx="0">
                  <c:v>39108</c:v>
                </c:pt>
                <c:pt idx="1">
                  <c:v>39115</c:v>
                </c:pt>
                <c:pt idx="2">
                  <c:v>39122</c:v>
                </c:pt>
                <c:pt idx="3">
                  <c:v>39129</c:v>
                </c:pt>
                <c:pt idx="4">
                  <c:v>39136</c:v>
                </c:pt>
                <c:pt idx="5">
                  <c:v>39143</c:v>
                </c:pt>
                <c:pt idx="6">
                  <c:v>39150</c:v>
                </c:pt>
                <c:pt idx="7">
                  <c:v>39157</c:v>
                </c:pt>
                <c:pt idx="8">
                  <c:v>39164</c:v>
                </c:pt>
                <c:pt idx="9">
                  <c:v>39171</c:v>
                </c:pt>
                <c:pt idx="10">
                  <c:v>39178</c:v>
                </c:pt>
                <c:pt idx="11">
                  <c:v>39185</c:v>
                </c:pt>
                <c:pt idx="12">
                  <c:v>39192</c:v>
                </c:pt>
                <c:pt idx="13">
                  <c:v>39199</c:v>
                </c:pt>
                <c:pt idx="14">
                  <c:v>39206</c:v>
                </c:pt>
                <c:pt idx="15">
                  <c:v>39213</c:v>
                </c:pt>
                <c:pt idx="16">
                  <c:v>39220</c:v>
                </c:pt>
                <c:pt idx="17">
                  <c:v>39227</c:v>
                </c:pt>
                <c:pt idx="18">
                  <c:v>39234</c:v>
                </c:pt>
                <c:pt idx="19">
                  <c:v>39241</c:v>
                </c:pt>
                <c:pt idx="20">
                  <c:v>39248</c:v>
                </c:pt>
                <c:pt idx="21">
                  <c:v>39255</c:v>
                </c:pt>
                <c:pt idx="22">
                  <c:v>39262</c:v>
                </c:pt>
                <c:pt idx="23">
                  <c:v>39269</c:v>
                </c:pt>
                <c:pt idx="24">
                  <c:v>39276</c:v>
                </c:pt>
                <c:pt idx="25">
                  <c:v>39283</c:v>
                </c:pt>
                <c:pt idx="26">
                  <c:v>39290</c:v>
                </c:pt>
                <c:pt idx="27">
                  <c:v>39297</c:v>
                </c:pt>
                <c:pt idx="28">
                  <c:v>39304</c:v>
                </c:pt>
                <c:pt idx="29">
                  <c:v>39311</c:v>
                </c:pt>
                <c:pt idx="30">
                  <c:v>39318</c:v>
                </c:pt>
                <c:pt idx="31">
                  <c:v>39325</c:v>
                </c:pt>
                <c:pt idx="32">
                  <c:v>39332</c:v>
                </c:pt>
                <c:pt idx="33">
                  <c:v>39339</c:v>
                </c:pt>
                <c:pt idx="34">
                  <c:v>39346</c:v>
                </c:pt>
                <c:pt idx="35">
                  <c:v>39353</c:v>
                </c:pt>
                <c:pt idx="36">
                  <c:v>39360</c:v>
                </c:pt>
                <c:pt idx="37">
                  <c:v>39367</c:v>
                </c:pt>
                <c:pt idx="38">
                  <c:v>39374</c:v>
                </c:pt>
                <c:pt idx="39">
                  <c:v>39381</c:v>
                </c:pt>
                <c:pt idx="40">
                  <c:v>39388</c:v>
                </c:pt>
                <c:pt idx="41">
                  <c:v>39395</c:v>
                </c:pt>
                <c:pt idx="42">
                  <c:v>39402</c:v>
                </c:pt>
                <c:pt idx="43">
                  <c:v>39407</c:v>
                </c:pt>
                <c:pt idx="44">
                  <c:v>39416</c:v>
                </c:pt>
                <c:pt idx="45">
                  <c:v>39423</c:v>
                </c:pt>
                <c:pt idx="46">
                  <c:v>39430</c:v>
                </c:pt>
                <c:pt idx="47">
                  <c:v>39437</c:v>
                </c:pt>
                <c:pt idx="48">
                  <c:v>39444</c:v>
                </c:pt>
                <c:pt idx="49">
                  <c:v>39451</c:v>
                </c:pt>
                <c:pt idx="50">
                  <c:v>39458</c:v>
                </c:pt>
                <c:pt idx="51">
                  <c:v>39465</c:v>
                </c:pt>
                <c:pt idx="52">
                  <c:v>39472</c:v>
                </c:pt>
                <c:pt idx="53">
                  <c:v>39479</c:v>
                </c:pt>
                <c:pt idx="54">
                  <c:v>39486</c:v>
                </c:pt>
                <c:pt idx="55">
                  <c:v>39493</c:v>
                </c:pt>
                <c:pt idx="56">
                  <c:v>39500</c:v>
                </c:pt>
                <c:pt idx="57">
                  <c:v>39507</c:v>
                </c:pt>
                <c:pt idx="58">
                  <c:v>39514</c:v>
                </c:pt>
                <c:pt idx="59">
                  <c:v>39521</c:v>
                </c:pt>
                <c:pt idx="60">
                  <c:v>39528</c:v>
                </c:pt>
                <c:pt idx="61">
                  <c:v>39535</c:v>
                </c:pt>
                <c:pt idx="62">
                  <c:v>39542</c:v>
                </c:pt>
                <c:pt idx="63">
                  <c:v>39549</c:v>
                </c:pt>
                <c:pt idx="64">
                  <c:v>39556</c:v>
                </c:pt>
                <c:pt idx="65">
                  <c:v>39563</c:v>
                </c:pt>
                <c:pt idx="66">
                  <c:v>39570</c:v>
                </c:pt>
                <c:pt idx="67">
                  <c:v>39577</c:v>
                </c:pt>
                <c:pt idx="68">
                  <c:v>39584</c:v>
                </c:pt>
                <c:pt idx="69">
                  <c:v>39591</c:v>
                </c:pt>
                <c:pt idx="70">
                  <c:v>39598</c:v>
                </c:pt>
                <c:pt idx="71">
                  <c:v>39605</c:v>
                </c:pt>
                <c:pt idx="72">
                  <c:v>39612</c:v>
                </c:pt>
                <c:pt idx="73">
                  <c:v>39619</c:v>
                </c:pt>
                <c:pt idx="74">
                  <c:v>39626</c:v>
                </c:pt>
                <c:pt idx="75">
                  <c:v>39633</c:v>
                </c:pt>
                <c:pt idx="76">
                  <c:v>39640</c:v>
                </c:pt>
                <c:pt idx="77">
                  <c:v>39647</c:v>
                </c:pt>
                <c:pt idx="78">
                  <c:v>39654</c:v>
                </c:pt>
                <c:pt idx="79">
                  <c:v>39661</c:v>
                </c:pt>
                <c:pt idx="80">
                  <c:v>39668</c:v>
                </c:pt>
                <c:pt idx="81">
                  <c:v>39675</c:v>
                </c:pt>
                <c:pt idx="82">
                  <c:v>39682</c:v>
                </c:pt>
                <c:pt idx="83">
                  <c:v>39689</c:v>
                </c:pt>
                <c:pt idx="84">
                  <c:v>39696</c:v>
                </c:pt>
                <c:pt idx="85">
                  <c:v>39703</c:v>
                </c:pt>
                <c:pt idx="86">
                  <c:v>39710</c:v>
                </c:pt>
                <c:pt idx="87">
                  <c:v>39717</c:v>
                </c:pt>
                <c:pt idx="88">
                  <c:v>39724</c:v>
                </c:pt>
                <c:pt idx="89">
                  <c:v>39731</c:v>
                </c:pt>
                <c:pt idx="90">
                  <c:v>39738</c:v>
                </c:pt>
                <c:pt idx="91">
                  <c:v>39745</c:v>
                </c:pt>
                <c:pt idx="92">
                  <c:v>39752</c:v>
                </c:pt>
                <c:pt idx="93">
                  <c:v>39759</c:v>
                </c:pt>
                <c:pt idx="94">
                  <c:v>39766</c:v>
                </c:pt>
                <c:pt idx="95">
                  <c:v>39773</c:v>
                </c:pt>
                <c:pt idx="96">
                  <c:v>39778</c:v>
                </c:pt>
                <c:pt idx="97">
                  <c:v>39787</c:v>
                </c:pt>
                <c:pt idx="98">
                  <c:v>39794</c:v>
                </c:pt>
                <c:pt idx="99">
                  <c:v>39801</c:v>
                </c:pt>
                <c:pt idx="100">
                  <c:v>39808</c:v>
                </c:pt>
                <c:pt idx="101">
                  <c:v>39815</c:v>
                </c:pt>
                <c:pt idx="102">
                  <c:v>39822</c:v>
                </c:pt>
                <c:pt idx="103">
                  <c:v>39829</c:v>
                </c:pt>
                <c:pt idx="104">
                  <c:v>39836</c:v>
                </c:pt>
                <c:pt idx="105">
                  <c:v>39843</c:v>
                </c:pt>
                <c:pt idx="106">
                  <c:v>39850</c:v>
                </c:pt>
                <c:pt idx="107">
                  <c:v>39857</c:v>
                </c:pt>
                <c:pt idx="108">
                  <c:v>39864</c:v>
                </c:pt>
                <c:pt idx="109">
                  <c:v>39871</c:v>
                </c:pt>
                <c:pt idx="110">
                  <c:v>39878</c:v>
                </c:pt>
                <c:pt idx="111">
                  <c:v>39885</c:v>
                </c:pt>
                <c:pt idx="112">
                  <c:v>39892</c:v>
                </c:pt>
                <c:pt idx="113">
                  <c:v>39899</c:v>
                </c:pt>
                <c:pt idx="114">
                  <c:v>39906</c:v>
                </c:pt>
                <c:pt idx="115">
                  <c:v>39912</c:v>
                </c:pt>
                <c:pt idx="116">
                  <c:v>39920</c:v>
                </c:pt>
                <c:pt idx="117">
                  <c:v>39927</c:v>
                </c:pt>
                <c:pt idx="118">
                  <c:v>39934</c:v>
                </c:pt>
                <c:pt idx="119">
                  <c:v>39941</c:v>
                </c:pt>
                <c:pt idx="120">
                  <c:v>39948</c:v>
                </c:pt>
                <c:pt idx="121">
                  <c:v>39955</c:v>
                </c:pt>
                <c:pt idx="122">
                  <c:v>39962</c:v>
                </c:pt>
                <c:pt idx="123">
                  <c:v>39969</c:v>
                </c:pt>
                <c:pt idx="124">
                  <c:v>39976</c:v>
                </c:pt>
                <c:pt idx="125">
                  <c:v>39983</c:v>
                </c:pt>
                <c:pt idx="126">
                  <c:v>39990</c:v>
                </c:pt>
                <c:pt idx="127">
                  <c:v>39996</c:v>
                </c:pt>
                <c:pt idx="128">
                  <c:v>40004</c:v>
                </c:pt>
                <c:pt idx="129">
                  <c:v>40011</c:v>
                </c:pt>
                <c:pt idx="130">
                  <c:v>40018</c:v>
                </c:pt>
                <c:pt idx="131">
                  <c:v>40025</c:v>
                </c:pt>
                <c:pt idx="132">
                  <c:v>40032</c:v>
                </c:pt>
                <c:pt idx="133">
                  <c:v>40039</c:v>
                </c:pt>
                <c:pt idx="134">
                  <c:v>40046</c:v>
                </c:pt>
                <c:pt idx="135">
                  <c:v>40053</c:v>
                </c:pt>
                <c:pt idx="136">
                  <c:v>40060</c:v>
                </c:pt>
                <c:pt idx="137">
                  <c:v>40067</c:v>
                </c:pt>
                <c:pt idx="138">
                  <c:v>40074</c:v>
                </c:pt>
                <c:pt idx="139">
                  <c:v>40081</c:v>
                </c:pt>
                <c:pt idx="140">
                  <c:v>40088</c:v>
                </c:pt>
                <c:pt idx="141">
                  <c:v>40095</c:v>
                </c:pt>
                <c:pt idx="142">
                  <c:v>40102</c:v>
                </c:pt>
                <c:pt idx="143">
                  <c:v>40109</c:v>
                </c:pt>
                <c:pt idx="144">
                  <c:v>40116</c:v>
                </c:pt>
                <c:pt idx="145">
                  <c:v>40123</c:v>
                </c:pt>
                <c:pt idx="146">
                  <c:v>40130</c:v>
                </c:pt>
                <c:pt idx="147">
                  <c:v>40137</c:v>
                </c:pt>
                <c:pt idx="148">
                  <c:v>40142</c:v>
                </c:pt>
                <c:pt idx="149">
                  <c:v>40151</c:v>
                </c:pt>
                <c:pt idx="150">
                  <c:v>40158</c:v>
                </c:pt>
                <c:pt idx="151">
                  <c:v>40165</c:v>
                </c:pt>
                <c:pt idx="152">
                  <c:v>40170</c:v>
                </c:pt>
                <c:pt idx="153">
                  <c:v>40178</c:v>
                </c:pt>
                <c:pt idx="154">
                  <c:v>40186</c:v>
                </c:pt>
                <c:pt idx="155">
                  <c:v>40193</c:v>
                </c:pt>
                <c:pt idx="156">
                  <c:v>40200</c:v>
                </c:pt>
                <c:pt idx="157">
                  <c:v>40207</c:v>
                </c:pt>
                <c:pt idx="158">
                  <c:v>40214</c:v>
                </c:pt>
                <c:pt idx="159">
                  <c:v>40221</c:v>
                </c:pt>
              </c:numCache>
            </c:numRef>
          </c:cat>
          <c:val>
            <c:numRef>
              <c:f>Sheet1!$B$2:$B$161</c:f>
              <c:numCache>
                <c:formatCode>0.0%</c:formatCode>
                <c:ptCount val="160"/>
                <c:pt idx="0">
                  <c:v>0.15008828722778123</c:v>
                </c:pt>
                <c:pt idx="1">
                  <c:v>0.1540256709451574</c:v>
                </c:pt>
                <c:pt idx="2">
                  <c:v>0.14673599075678811</c:v>
                </c:pt>
                <c:pt idx="3">
                  <c:v>0.15292096219931287</c:v>
                </c:pt>
                <c:pt idx="4">
                  <c:v>0.15849486887115194</c:v>
                </c:pt>
                <c:pt idx="5">
                  <c:v>0.1655251141552512</c:v>
                </c:pt>
                <c:pt idx="6">
                  <c:v>0.16334661354581673</c:v>
                </c:pt>
                <c:pt idx="7">
                  <c:v>0.16206896551724154</c:v>
                </c:pt>
                <c:pt idx="8">
                  <c:v>0.16103151862464166</c:v>
                </c:pt>
                <c:pt idx="9">
                  <c:v>0.15494568324757033</c:v>
                </c:pt>
                <c:pt idx="10">
                  <c:v>0.16396292004634994</c:v>
                </c:pt>
                <c:pt idx="11">
                  <c:v>0.1604095563139932</c:v>
                </c:pt>
                <c:pt idx="12">
                  <c:v>0.165065008479367</c:v>
                </c:pt>
                <c:pt idx="13">
                  <c:v>0.16199198626216393</c:v>
                </c:pt>
                <c:pt idx="14">
                  <c:v>0.16141957641671439</c:v>
                </c:pt>
                <c:pt idx="15">
                  <c:v>0.16206896551724154</c:v>
                </c:pt>
                <c:pt idx="16">
                  <c:v>0.15825688073394509</c:v>
                </c:pt>
                <c:pt idx="17">
                  <c:v>0.16306818181818195</c:v>
                </c:pt>
                <c:pt idx="18">
                  <c:v>0.16234498308906442</c:v>
                </c:pt>
                <c:pt idx="19">
                  <c:v>0.16534090909090909</c:v>
                </c:pt>
                <c:pt idx="20">
                  <c:v>0.16074450084602387</c:v>
                </c:pt>
                <c:pt idx="21">
                  <c:v>0.15302089215132719</c:v>
                </c:pt>
                <c:pt idx="22">
                  <c:v>0.15830985915492979</c:v>
                </c:pt>
                <c:pt idx="23">
                  <c:v>0.15639269406392708</c:v>
                </c:pt>
                <c:pt idx="24">
                  <c:v>0.15857063093244012</c:v>
                </c:pt>
                <c:pt idx="25">
                  <c:v>0.16033519553072642</c:v>
                </c:pt>
                <c:pt idx="26">
                  <c:v>0.1667605633802817</c:v>
                </c:pt>
                <c:pt idx="27">
                  <c:v>0.17181358787198223</c:v>
                </c:pt>
                <c:pt idx="28">
                  <c:v>0.1696329254727475</c:v>
                </c:pt>
                <c:pt idx="29">
                  <c:v>0.1721448467966574</c:v>
                </c:pt>
                <c:pt idx="30">
                  <c:v>0.17070484581497811</c:v>
                </c:pt>
                <c:pt idx="31">
                  <c:v>0.16402405686167304</c:v>
                </c:pt>
                <c:pt idx="32">
                  <c:v>0.16207276736493922</c:v>
                </c:pt>
                <c:pt idx="33">
                  <c:v>0.16675993284834933</c:v>
                </c:pt>
                <c:pt idx="34">
                  <c:v>0.17241379310344848</c:v>
                </c:pt>
                <c:pt idx="35">
                  <c:v>0.17670454545454545</c:v>
                </c:pt>
                <c:pt idx="36">
                  <c:v>0.18119658119658133</c:v>
                </c:pt>
                <c:pt idx="37">
                  <c:v>0.18053197509903793</c:v>
                </c:pt>
                <c:pt idx="38">
                  <c:v>0.18140589569161011</c:v>
                </c:pt>
                <c:pt idx="39">
                  <c:v>0.18522727272727296</c:v>
                </c:pt>
                <c:pt idx="40">
                  <c:v>0.18662952646239572</c:v>
                </c:pt>
                <c:pt idx="41">
                  <c:v>0.18711826762909509</c:v>
                </c:pt>
                <c:pt idx="42">
                  <c:v>0.18753478018920447</c:v>
                </c:pt>
                <c:pt idx="43">
                  <c:v>0.19345741680767081</c:v>
                </c:pt>
                <c:pt idx="44">
                  <c:v>0.19418540866703241</c:v>
                </c:pt>
                <c:pt idx="45">
                  <c:v>0.18599562363238531</c:v>
                </c:pt>
                <c:pt idx="46">
                  <c:v>0.18750000000000014</c:v>
                </c:pt>
                <c:pt idx="47">
                  <c:v>0.18960751796572692</c:v>
                </c:pt>
                <c:pt idx="48">
                  <c:v>0.18237934904601574</c:v>
                </c:pt>
                <c:pt idx="49">
                  <c:v>0.17812852311161217</c:v>
                </c:pt>
                <c:pt idx="50">
                  <c:v>0.18750000000000014</c:v>
                </c:pt>
                <c:pt idx="51">
                  <c:v>0.18648960739030046</c:v>
                </c:pt>
                <c:pt idx="52">
                  <c:v>0.18202633085289105</c:v>
                </c:pt>
                <c:pt idx="53">
                  <c:v>0.18377765173000571</c:v>
                </c:pt>
                <c:pt idx="54">
                  <c:v>0.18461538461538482</c:v>
                </c:pt>
                <c:pt idx="55">
                  <c:v>0.19120135363790194</c:v>
                </c:pt>
                <c:pt idx="56">
                  <c:v>0.18802936194240563</c:v>
                </c:pt>
                <c:pt idx="57">
                  <c:v>0.19115144639818488</c:v>
                </c:pt>
                <c:pt idx="58">
                  <c:v>0.18701442841287483</c:v>
                </c:pt>
                <c:pt idx="59">
                  <c:v>0.19140625000000014</c:v>
                </c:pt>
                <c:pt idx="60">
                  <c:v>0.19114349775784767</c:v>
                </c:pt>
                <c:pt idx="61">
                  <c:v>0.19358407079646034</c:v>
                </c:pt>
                <c:pt idx="62">
                  <c:v>0.19781420765027324</c:v>
                </c:pt>
                <c:pt idx="63">
                  <c:v>0.19559228650137769</c:v>
                </c:pt>
                <c:pt idx="64">
                  <c:v>0.19430760810071152</c:v>
                </c:pt>
                <c:pt idx="65">
                  <c:v>0.19543973941368079</c:v>
                </c:pt>
                <c:pt idx="66">
                  <c:v>0.1941272430668842</c:v>
                </c:pt>
                <c:pt idx="67">
                  <c:v>0.19555796316359697</c:v>
                </c:pt>
                <c:pt idx="68">
                  <c:v>0.20461868958109589</c:v>
                </c:pt>
                <c:pt idx="69">
                  <c:v>0.20434092112228691</c:v>
                </c:pt>
                <c:pt idx="70">
                  <c:v>0.2077783697389452</c:v>
                </c:pt>
                <c:pt idx="71">
                  <c:v>0.20413573700954402</c:v>
                </c:pt>
                <c:pt idx="72">
                  <c:v>0.20462914255654921</c:v>
                </c:pt>
                <c:pt idx="73">
                  <c:v>0.20146904512067179</c:v>
                </c:pt>
                <c:pt idx="74">
                  <c:v>0.19602718243596459</c:v>
                </c:pt>
                <c:pt idx="75">
                  <c:v>0.19416970327954178</c:v>
                </c:pt>
                <c:pt idx="76">
                  <c:v>0.19250780437044746</c:v>
                </c:pt>
                <c:pt idx="77">
                  <c:v>0.19968879668049794</c:v>
                </c:pt>
                <c:pt idx="78">
                  <c:v>0.20081757792539601</c:v>
                </c:pt>
                <c:pt idx="79">
                  <c:v>0.20092260379292684</c:v>
                </c:pt>
                <c:pt idx="80">
                  <c:v>0.19674631418403679</c:v>
                </c:pt>
                <c:pt idx="81">
                  <c:v>0.19849246231155779</c:v>
                </c:pt>
                <c:pt idx="82">
                  <c:v>0.19769769769769771</c:v>
                </c:pt>
                <c:pt idx="83">
                  <c:v>0.20482520925652389</c:v>
                </c:pt>
                <c:pt idx="84">
                  <c:v>0.20665673124689521</c:v>
                </c:pt>
                <c:pt idx="85">
                  <c:v>0.20334810438207798</c:v>
                </c:pt>
                <c:pt idx="86">
                  <c:v>0.20664023785926688</c:v>
                </c:pt>
                <c:pt idx="87">
                  <c:v>0.21203007518797007</c:v>
                </c:pt>
                <c:pt idx="88">
                  <c:v>0.21323900960080849</c:v>
                </c:pt>
                <c:pt idx="89">
                  <c:v>0.21557788944723644</c:v>
                </c:pt>
                <c:pt idx="90">
                  <c:v>0.21659919028340102</c:v>
                </c:pt>
                <c:pt idx="91">
                  <c:v>0.21537678207739336</c:v>
                </c:pt>
                <c:pt idx="92">
                  <c:v>0.20700152207001518</c:v>
                </c:pt>
                <c:pt idx="93">
                  <c:v>0.22188755020080317</c:v>
                </c:pt>
                <c:pt idx="94">
                  <c:v>0.22102009273570325</c:v>
                </c:pt>
                <c:pt idx="95">
                  <c:v>0.21586810922205049</c:v>
                </c:pt>
                <c:pt idx="96">
                  <c:v>0.22079314040728848</c:v>
                </c:pt>
                <c:pt idx="97">
                  <c:v>0.22300215982721391</c:v>
                </c:pt>
                <c:pt idx="98">
                  <c:v>0.2240223463687151</c:v>
                </c:pt>
                <c:pt idx="99">
                  <c:v>0.21938775510204098</c:v>
                </c:pt>
                <c:pt idx="100">
                  <c:v>0.21150493898895992</c:v>
                </c:pt>
                <c:pt idx="101">
                  <c:v>0.21318545902649441</c:v>
                </c:pt>
                <c:pt idx="102">
                  <c:v>0.21460037759597245</c:v>
                </c:pt>
                <c:pt idx="103">
                  <c:v>0.20663265306122464</c:v>
                </c:pt>
                <c:pt idx="104">
                  <c:v>0.20990099009901003</c:v>
                </c:pt>
                <c:pt idx="105">
                  <c:v>0.20991847826086979</c:v>
                </c:pt>
                <c:pt idx="106">
                  <c:v>0.20228734810578991</c:v>
                </c:pt>
                <c:pt idx="107">
                  <c:v>0.20388349514563125</c:v>
                </c:pt>
                <c:pt idx="108">
                  <c:v>0.20692307692307688</c:v>
                </c:pt>
                <c:pt idx="109">
                  <c:v>0.20917135961383737</c:v>
                </c:pt>
                <c:pt idx="110">
                  <c:v>0.20598290598290611</c:v>
                </c:pt>
                <c:pt idx="111">
                  <c:v>0.20248667850799304</c:v>
                </c:pt>
                <c:pt idx="112">
                  <c:v>0.19815668202764977</c:v>
                </c:pt>
                <c:pt idx="113">
                  <c:v>0.20885466794995175</c:v>
                </c:pt>
                <c:pt idx="114">
                  <c:v>0.21476510067114113</c:v>
                </c:pt>
                <c:pt idx="115">
                  <c:v>0.20298507462686571</c:v>
                </c:pt>
                <c:pt idx="116">
                  <c:v>0.21025641025641043</c:v>
                </c:pt>
                <c:pt idx="117">
                  <c:v>0.21151832460733008</c:v>
                </c:pt>
                <c:pt idx="118">
                  <c:v>0.20740740740740773</c:v>
                </c:pt>
                <c:pt idx="119">
                  <c:v>0.20474137931034497</c:v>
                </c:pt>
                <c:pt idx="120">
                  <c:v>0.19716775599128539</c:v>
                </c:pt>
                <c:pt idx="121">
                  <c:v>0.2</c:v>
                </c:pt>
                <c:pt idx="122">
                  <c:v>0.20800889877641843</c:v>
                </c:pt>
                <c:pt idx="123">
                  <c:v>0.20180383314543426</c:v>
                </c:pt>
                <c:pt idx="124">
                  <c:v>0.20890410958904129</c:v>
                </c:pt>
                <c:pt idx="125">
                  <c:v>0.21802002224694106</c:v>
                </c:pt>
                <c:pt idx="126">
                  <c:v>0.23882224645583439</c:v>
                </c:pt>
                <c:pt idx="127">
                  <c:v>0.24676724137931058</c:v>
                </c:pt>
                <c:pt idx="128">
                  <c:v>0.25545851528384333</c:v>
                </c:pt>
                <c:pt idx="129">
                  <c:v>0.26521739130434813</c:v>
                </c:pt>
                <c:pt idx="130">
                  <c:v>0.27253446447507951</c:v>
                </c:pt>
                <c:pt idx="131">
                  <c:v>0.27531645569620283</c:v>
                </c:pt>
                <c:pt idx="132">
                  <c:v>0.28674948240165626</c:v>
                </c:pt>
                <c:pt idx="133">
                  <c:v>0.28099173553719009</c:v>
                </c:pt>
                <c:pt idx="134">
                  <c:v>0.28426395939086335</c:v>
                </c:pt>
                <c:pt idx="135">
                  <c:v>0.28628628628628638</c:v>
                </c:pt>
                <c:pt idx="136">
                  <c:v>0.29236868186323151</c:v>
                </c:pt>
                <c:pt idx="137">
                  <c:v>0.28828828828828862</c:v>
                </c:pt>
                <c:pt idx="138">
                  <c:v>0.29009900990099008</c:v>
                </c:pt>
                <c:pt idx="139">
                  <c:v>0.29203539823008851</c:v>
                </c:pt>
                <c:pt idx="140">
                  <c:v>0.29589843750000028</c:v>
                </c:pt>
                <c:pt idx="141">
                  <c:v>0.29298751200768525</c:v>
                </c:pt>
                <c:pt idx="142">
                  <c:v>0.29711538461538461</c:v>
                </c:pt>
                <c:pt idx="143">
                  <c:v>0.2977099236641223</c:v>
                </c:pt>
                <c:pt idx="144">
                  <c:v>0.30869971936389184</c:v>
                </c:pt>
                <c:pt idx="145">
                  <c:v>0.30797773654916538</c:v>
                </c:pt>
                <c:pt idx="146">
                  <c:v>0.32788374205268001</c:v>
                </c:pt>
                <c:pt idx="147">
                  <c:v>0.33692722371967726</c:v>
                </c:pt>
                <c:pt idx="148">
                  <c:v>0.33333333333333331</c:v>
                </c:pt>
                <c:pt idx="149">
                  <c:v>0.33567046450482096</c:v>
                </c:pt>
                <c:pt idx="150">
                  <c:v>0.33850129198966494</c:v>
                </c:pt>
                <c:pt idx="151">
                  <c:v>0.34283319362950548</c:v>
                </c:pt>
                <c:pt idx="152">
                  <c:v>0.35314091680814941</c:v>
                </c:pt>
                <c:pt idx="153">
                  <c:v>0.35155592935239727</c:v>
                </c:pt>
                <c:pt idx="154">
                  <c:v>0.35000000000000026</c:v>
                </c:pt>
                <c:pt idx="155">
                  <c:v>0.34054487179487247</c:v>
                </c:pt>
                <c:pt idx="156">
                  <c:v>0.3408736349453978</c:v>
                </c:pt>
                <c:pt idx="157">
                  <c:v>0.33712984054669731</c:v>
                </c:pt>
                <c:pt idx="158">
                  <c:v>0.33333333333333331</c:v>
                </c:pt>
                <c:pt idx="159">
                  <c:v>0.32912332838038638</c:v>
                </c:pt>
              </c:numCache>
            </c:numRef>
          </c:val>
        </c:ser>
        <c:ser>
          <c:idx val="1"/>
          <c:order val="1"/>
          <c:tx>
            <c:strRef>
              <c:f>Sheet1!$C$1</c:f>
              <c:strCache>
                <c:ptCount val="1"/>
                <c:pt idx="0">
                  <c:v>Gas-Directed</c:v>
                </c:pt>
              </c:strCache>
            </c:strRef>
          </c:tx>
          <c:spPr>
            <a:ln w="50800">
              <a:solidFill>
                <a:srgbClr val="FF0000"/>
              </a:solidFill>
            </a:ln>
          </c:spPr>
          <c:marker>
            <c:symbol val="none"/>
          </c:marker>
          <c:cat>
            <c:numRef>
              <c:f>Sheet1!$A$2:$A$161</c:f>
              <c:numCache>
                <c:formatCode>m/d/yyyy</c:formatCode>
                <c:ptCount val="160"/>
                <c:pt idx="0">
                  <c:v>39108</c:v>
                </c:pt>
                <c:pt idx="1">
                  <c:v>39115</c:v>
                </c:pt>
                <c:pt idx="2">
                  <c:v>39122</c:v>
                </c:pt>
                <c:pt idx="3">
                  <c:v>39129</c:v>
                </c:pt>
                <c:pt idx="4">
                  <c:v>39136</c:v>
                </c:pt>
                <c:pt idx="5">
                  <c:v>39143</c:v>
                </c:pt>
                <c:pt idx="6">
                  <c:v>39150</c:v>
                </c:pt>
                <c:pt idx="7">
                  <c:v>39157</c:v>
                </c:pt>
                <c:pt idx="8">
                  <c:v>39164</c:v>
                </c:pt>
                <c:pt idx="9">
                  <c:v>39171</c:v>
                </c:pt>
                <c:pt idx="10">
                  <c:v>39178</c:v>
                </c:pt>
                <c:pt idx="11">
                  <c:v>39185</c:v>
                </c:pt>
                <c:pt idx="12">
                  <c:v>39192</c:v>
                </c:pt>
                <c:pt idx="13">
                  <c:v>39199</c:v>
                </c:pt>
                <c:pt idx="14">
                  <c:v>39206</c:v>
                </c:pt>
                <c:pt idx="15">
                  <c:v>39213</c:v>
                </c:pt>
                <c:pt idx="16">
                  <c:v>39220</c:v>
                </c:pt>
                <c:pt idx="17">
                  <c:v>39227</c:v>
                </c:pt>
                <c:pt idx="18">
                  <c:v>39234</c:v>
                </c:pt>
                <c:pt idx="19">
                  <c:v>39241</c:v>
                </c:pt>
                <c:pt idx="20">
                  <c:v>39248</c:v>
                </c:pt>
                <c:pt idx="21">
                  <c:v>39255</c:v>
                </c:pt>
                <c:pt idx="22">
                  <c:v>39262</c:v>
                </c:pt>
                <c:pt idx="23">
                  <c:v>39269</c:v>
                </c:pt>
                <c:pt idx="24">
                  <c:v>39276</c:v>
                </c:pt>
                <c:pt idx="25">
                  <c:v>39283</c:v>
                </c:pt>
                <c:pt idx="26">
                  <c:v>39290</c:v>
                </c:pt>
                <c:pt idx="27">
                  <c:v>39297</c:v>
                </c:pt>
                <c:pt idx="28">
                  <c:v>39304</c:v>
                </c:pt>
                <c:pt idx="29">
                  <c:v>39311</c:v>
                </c:pt>
                <c:pt idx="30">
                  <c:v>39318</c:v>
                </c:pt>
                <c:pt idx="31">
                  <c:v>39325</c:v>
                </c:pt>
                <c:pt idx="32">
                  <c:v>39332</c:v>
                </c:pt>
                <c:pt idx="33">
                  <c:v>39339</c:v>
                </c:pt>
                <c:pt idx="34">
                  <c:v>39346</c:v>
                </c:pt>
                <c:pt idx="35">
                  <c:v>39353</c:v>
                </c:pt>
                <c:pt idx="36">
                  <c:v>39360</c:v>
                </c:pt>
                <c:pt idx="37">
                  <c:v>39367</c:v>
                </c:pt>
                <c:pt idx="38">
                  <c:v>39374</c:v>
                </c:pt>
                <c:pt idx="39">
                  <c:v>39381</c:v>
                </c:pt>
                <c:pt idx="40">
                  <c:v>39388</c:v>
                </c:pt>
                <c:pt idx="41">
                  <c:v>39395</c:v>
                </c:pt>
                <c:pt idx="42">
                  <c:v>39402</c:v>
                </c:pt>
                <c:pt idx="43">
                  <c:v>39407</c:v>
                </c:pt>
                <c:pt idx="44">
                  <c:v>39416</c:v>
                </c:pt>
                <c:pt idx="45">
                  <c:v>39423</c:v>
                </c:pt>
                <c:pt idx="46">
                  <c:v>39430</c:v>
                </c:pt>
                <c:pt idx="47">
                  <c:v>39437</c:v>
                </c:pt>
                <c:pt idx="48">
                  <c:v>39444</c:v>
                </c:pt>
                <c:pt idx="49">
                  <c:v>39451</c:v>
                </c:pt>
                <c:pt idx="50">
                  <c:v>39458</c:v>
                </c:pt>
                <c:pt idx="51">
                  <c:v>39465</c:v>
                </c:pt>
                <c:pt idx="52">
                  <c:v>39472</c:v>
                </c:pt>
                <c:pt idx="53">
                  <c:v>39479</c:v>
                </c:pt>
                <c:pt idx="54">
                  <c:v>39486</c:v>
                </c:pt>
                <c:pt idx="55">
                  <c:v>39493</c:v>
                </c:pt>
                <c:pt idx="56">
                  <c:v>39500</c:v>
                </c:pt>
                <c:pt idx="57">
                  <c:v>39507</c:v>
                </c:pt>
                <c:pt idx="58">
                  <c:v>39514</c:v>
                </c:pt>
                <c:pt idx="59">
                  <c:v>39521</c:v>
                </c:pt>
                <c:pt idx="60">
                  <c:v>39528</c:v>
                </c:pt>
                <c:pt idx="61">
                  <c:v>39535</c:v>
                </c:pt>
                <c:pt idx="62">
                  <c:v>39542</c:v>
                </c:pt>
                <c:pt idx="63">
                  <c:v>39549</c:v>
                </c:pt>
                <c:pt idx="64">
                  <c:v>39556</c:v>
                </c:pt>
                <c:pt idx="65">
                  <c:v>39563</c:v>
                </c:pt>
                <c:pt idx="66">
                  <c:v>39570</c:v>
                </c:pt>
                <c:pt idx="67">
                  <c:v>39577</c:v>
                </c:pt>
                <c:pt idx="68">
                  <c:v>39584</c:v>
                </c:pt>
                <c:pt idx="69">
                  <c:v>39591</c:v>
                </c:pt>
                <c:pt idx="70">
                  <c:v>39598</c:v>
                </c:pt>
                <c:pt idx="71">
                  <c:v>39605</c:v>
                </c:pt>
                <c:pt idx="72">
                  <c:v>39612</c:v>
                </c:pt>
                <c:pt idx="73">
                  <c:v>39619</c:v>
                </c:pt>
                <c:pt idx="74">
                  <c:v>39626</c:v>
                </c:pt>
                <c:pt idx="75">
                  <c:v>39633</c:v>
                </c:pt>
                <c:pt idx="76">
                  <c:v>39640</c:v>
                </c:pt>
                <c:pt idx="77">
                  <c:v>39647</c:v>
                </c:pt>
                <c:pt idx="78">
                  <c:v>39654</c:v>
                </c:pt>
                <c:pt idx="79">
                  <c:v>39661</c:v>
                </c:pt>
                <c:pt idx="80">
                  <c:v>39668</c:v>
                </c:pt>
                <c:pt idx="81">
                  <c:v>39675</c:v>
                </c:pt>
                <c:pt idx="82">
                  <c:v>39682</c:v>
                </c:pt>
                <c:pt idx="83">
                  <c:v>39689</c:v>
                </c:pt>
                <c:pt idx="84">
                  <c:v>39696</c:v>
                </c:pt>
                <c:pt idx="85">
                  <c:v>39703</c:v>
                </c:pt>
                <c:pt idx="86">
                  <c:v>39710</c:v>
                </c:pt>
                <c:pt idx="87">
                  <c:v>39717</c:v>
                </c:pt>
                <c:pt idx="88">
                  <c:v>39724</c:v>
                </c:pt>
                <c:pt idx="89">
                  <c:v>39731</c:v>
                </c:pt>
                <c:pt idx="90">
                  <c:v>39738</c:v>
                </c:pt>
                <c:pt idx="91">
                  <c:v>39745</c:v>
                </c:pt>
                <c:pt idx="92">
                  <c:v>39752</c:v>
                </c:pt>
                <c:pt idx="93">
                  <c:v>39759</c:v>
                </c:pt>
                <c:pt idx="94">
                  <c:v>39766</c:v>
                </c:pt>
                <c:pt idx="95">
                  <c:v>39773</c:v>
                </c:pt>
                <c:pt idx="96">
                  <c:v>39778</c:v>
                </c:pt>
                <c:pt idx="97">
                  <c:v>39787</c:v>
                </c:pt>
                <c:pt idx="98">
                  <c:v>39794</c:v>
                </c:pt>
                <c:pt idx="99">
                  <c:v>39801</c:v>
                </c:pt>
                <c:pt idx="100">
                  <c:v>39808</c:v>
                </c:pt>
                <c:pt idx="101">
                  <c:v>39815</c:v>
                </c:pt>
                <c:pt idx="102">
                  <c:v>39822</c:v>
                </c:pt>
                <c:pt idx="103">
                  <c:v>39829</c:v>
                </c:pt>
                <c:pt idx="104">
                  <c:v>39836</c:v>
                </c:pt>
                <c:pt idx="105">
                  <c:v>39843</c:v>
                </c:pt>
                <c:pt idx="106">
                  <c:v>39850</c:v>
                </c:pt>
                <c:pt idx="107">
                  <c:v>39857</c:v>
                </c:pt>
                <c:pt idx="108">
                  <c:v>39864</c:v>
                </c:pt>
                <c:pt idx="109">
                  <c:v>39871</c:v>
                </c:pt>
                <c:pt idx="110">
                  <c:v>39878</c:v>
                </c:pt>
                <c:pt idx="111">
                  <c:v>39885</c:v>
                </c:pt>
                <c:pt idx="112">
                  <c:v>39892</c:v>
                </c:pt>
                <c:pt idx="113">
                  <c:v>39899</c:v>
                </c:pt>
                <c:pt idx="114">
                  <c:v>39906</c:v>
                </c:pt>
                <c:pt idx="115">
                  <c:v>39912</c:v>
                </c:pt>
                <c:pt idx="116">
                  <c:v>39920</c:v>
                </c:pt>
                <c:pt idx="117">
                  <c:v>39927</c:v>
                </c:pt>
                <c:pt idx="118">
                  <c:v>39934</c:v>
                </c:pt>
                <c:pt idx="119">
                  <c:v>39941</c:v>
                </c:pt>
                <c:pt idx="120">
                  <c:v>39948</c:v>
                </c:pt>
                <c:pt idx="121">
                  <c:v>39955</c:v>
                </c:pt>
                <c:pt idx="122">
                  <c:v>39962</c:v>
                </c:pt>
                <c:pt idx="123">
                  <c:v>39969</c:v>
                </c:pt>
                <c:pt idx="124">
                  <c:v>39976</c:v>
                </c:pt>
                <c:pt idx="125">
                  <c:v>39983</c:v>
                </c:pt>
                <c:pt idx="126">
                  <c:v>39990</c:v>
                </c:pt>
                <c:pt idx="127">
                  <c:v>39996</c:v>
                </c:pt>
                <c:pt idx="128">
                  <c:v>40004</c:v>
                </c:pt>
                <c:pt idx="129">
                  <c:v>40011</c:v>
                </c:pt>
                <c:pt idx="130">
                  <c:v>40018</c:v>
                </c:pt>
                <c:pt idx="131">
                  <c:v>40025</c:v>
                </c:pt>
                <c:pt idx="132">
                  <c:v>40032</c:v>
                </c:pt>
                <c:pt idx="133">
                  <c:v>40039</c:v>
                </c:pt>
                <c:pt idx="134">
                  <c:v>40046</c:v>
                </c:pt>
                <c:pt idx="135">
                  <c:v>40053</c:v>
                </c:pt>
                <c:pt idx="136">
                  <c:v>40060</c:v>
                </c:pt>
                <c:pt idx="137">
                  <c:v>40067</c:v>
                </c:pt>
                <c:pt idx="138">
                  <c:v>40074</c:v>
                </c:pt>
                <c:pt idx="139">
                  <c:v>40081</c:v>
                </c:pt>
                <c:pt idx="140">
                  <c:v>40088</c:v>
                </c:pt>
                <c:pt idx="141">
                  <c:v>40095</c:v>
                </c:pt>
                <c:pt idx="142">
                  <c:v>40102</c:v>
                </c:pt>
                <c:pt idx="143">
                  <c:v>40109</c:v>
                </c:pt>
                <c:pt idx="144">
                  <c:v>40116</c:v>
                </c:pt>
                <c:pt idx="145">
                  <c:v>40123</c:v>
                </c:pt>
                <c:pt idx="146">
                  <c:v>40130</c:v>
                </c:pt>
                <c:pt idx="147">
                  <c:v>40137</c:v>
                </c:pt>
                <c:pt idx="148">
                  <c:v>40142</c:v>
                </c:pt>
                <c:pt idx="149">
                  <c:v>40151</c:v>
                </c:pt>
                <c:pt idx="150">
                  <c:v>40158</c:v>
                </c:pt>
                <c:pt idx="151">
                  <c:v>40165</c:v>
                </c:pt>
                <c:pt idx="152">
                  <c:v>40170</c:v>
                </c:pt>
                <c:pt idx="153">
                  <c:v>40178</c:v>
                </c:pt>
                <c:pt idx="154">
                  <c:v>40186</c:v>
                </c:pt>
                <c:pt idx="155">
                  <c:v>40193</c:v>
                </c:pt>
                <c:pt idx="156">
                  <c:v>40200</c:v>
                </c:pt>
                <c:pt idx="157">
                  <c:v>40207</c:v>
                </c:pt>
                <c:pt idx="158">
                  <c:v>40214</c:v>
                </c:pt>
                <c:pt idx="159">
                  <c:v>40221</c:v>
                </c:pt>
              </c:numCache>
            </c:numRef>
          </c:cat>
          <c:val>
            <c:numRef>
              <c:f>Sheet1!$C$2:$C$161</c:f>
              <c:numCache>
                <c:formatCode>0.0%</c:formatCode>
                <c:ptCount val="160"/>
                <c:pt idx="0">
                  <c:v>0.84755738669805769</c:v>
                </c:pt>
                <c:pt idx="1">
                  <c:v>0.84364060676779529</c:v>
                </c:pt>
                <c:pt idx="2">
                  <c:v>0.85095320623916892</c:v>
                </c:pt>
                <c:pt idx="3">
                  <c:v>0.84364261168385002</c:v>
                </c:pt>
                <c:pt idx="4">
                  <c:v>0.8392246294184732</c:v>
                </c:pt>
                <c:pt idx="5">
                  <c:v>0.83219178082191758</c:v>
                </c:pt>
                <c:pt idx="6">
                  <c:v>0.83380762663631258</c:v>
                </c:pt>
                <c:pt idx="7">
                  <c:v>0.8350574712643678</c:v>
                </c:pt>
                <c:pt idx="8">
                  <c:v>0.83610315186246364</c:v>
                </c:pt>
                <c:pt idx="9">
                  <c:v>0.84162378502001145</c:v>
                </c:pt>
                <c:pt idx="10">
                  <c:v>0.83314020857474003</c:v>
                </c:pt>
                <c:pt idx="11">
                  <c:v>0.83731513083048914</c:v>
                </c:pt>
                <c:pt idx="12">
                  <c:v>0.83267382702091575</c:v>
                </c:pt>
                <c:pt idx="13">
                  <c:v>0.83571837435603891</c:v>
                </c:pt>
                <c:pt idx="14">
                  <c:v>0.83686319404693699</c:v>
                </c:pt>
                <c:pt idx="15">
                  <c:v>0.83678160919540301</c:v>
                </c:pt>
                <c:pt idx="16">
                  <c:v>0.8405963302752294</c:v>
                </c:pt>
                <c:pt idx="17">
                  <c:v>0.8357954545454559</c:v>
                </c:pt>
                <c:pt idx="18">
                  <c:v>0.83652762119503943</c:v>
                </c:pt>
                <c:pt idx="19">
                  <c:v>0.83238636363636298</c:v>
                </c:pt>
                <c:pt idx="20">
                  <c:v>0.83699943598420823</c:v>
                </c:pt>
                <c:pt idx="21">
                  <c:v>0.84415584415584466</c:v>
                </c:pt>
                <c:pt idx="22">
                  <c:v>0.83887323943661973</c:v>
                </c:pt>
                <c:pt idx="23">
                  <c:v>0.84075342465753478</c:v>
                </c:pt>
                <c:pt idx="24">
                  <c:v>0.8380792853154666</c:v>
                </c:pt>
                <c:pt idx="25">
                  <c:v>0.83631284916201065</c:v>
                </c:pt>
                <c:pt idx="26">
                  <c:v>0.83042253521126697</c:v>
                </c:pt>
                <c:pt idx="27">
                  <c:v>0.82537900056148306</c:v>
                </c:pt>
                <c:pt idx="28">
                  <c:v>0.82703003337041225</c:v>
                </c:pt>
                <c:pt idx="29">
                  <c:v>0.82451253481894082</c:v>
                </c:pt>
                <c:pt idx="30">
                  <c:v>0.82599118942731276</c:v>
                </c:pt>
                <c:pt idx="31">
                  <c:v>0.83269546200109479</c:v>
                </c:pt>
                <c:pt idx="32">
                  <c:v>0.83461962513781751</c:v>
                </c:pt>
                <c:pt idx="33">
                  <c:v>0.82988248461108005</c:v>
                </c:pt>
                <c:pt idx="34">
                  <c:v>0.82419446014697573</c:v>
                </c:pt>
                <c:pt idx="35">
                  <c:v>0.81988636363636358</c:v>
                </c:pt>
                <c:pt idx="36">
                  <c:v>0.8153846153846156</c:v>
                </c:pt>
                <c:pt idx="37">
                  <c:v>0.81607243916242223</c:v>
                </c:pt>
                <c:pt idx="38">
                  <c:v>0.81519274376417261</c:v>
                </c:pt>
                <c:pt idx="39">
                  <c:v>0.81136363636363662</c:v>
                </c:pt>
                <c:pt idx="40">
                  <c:v>0.81058495821727017</c:v>
                </c:pt>
                <c:pt idx="41">
                  <c:v>0.81010549694614153</c:v>
                </c:pt>
                <c:pt idx="42">
                  <c:v>0.80968280467445763</c:v>
                </c:pt>
                <c:pt idx="43">
                  <c:v>0.80315848843767623</c:v>
                </c:pt>
                <c:pt idx="44">
                  <c:v>0.80252331321996706</c:v>
                </c:pt>
                <c:pt idx="45">
                  <c:v>0.81072210065645511</c:v>
                </c:pt>
                <c:pt idx="46">
                  <c:v>0.80975877192982471</c:v>
                </c:pt>
                <c:pt idx="47">
                  <c:v>0.8076285240464347</c:v>
                </c:pt>
                <c:pt idx="48">
                  <c:v>0.81481481481481532</c:v>
                </c:pt>
                <c:pt idx="49">
                  <c:v>0.81736189402480275</c:v>
                </c:pt>
                <c:pt idx="50">
                  <c:v>0.80791284403669728</c:v>
                </c:pt>
                <c:pt idx="51">
                  <c:v>0.80889145496535853</c:v>
                </c:pt>
                <c:pt idx="52">
                  <c:v>0.81396680022896351</c:v>
                </c:pt>
                <c:pt idx="53">
                  <c:v>0.81225184344866763</c:v>
                </c:pt>
                <c:pt idx="54">
                  <c:v>0.8113960113960117</c:v>
                </c:pt>
                <c:pt idx="55">
                  <c:v>0.80541455160744457</c:v>
                </c:pt>
                <c:pt idx="56">
                  <c:v>0.80745341614906863</c:v>
                </c:pt>
                <c:pt idx="57">
                  <c:v>0.80431083380601243</c:v>
                </c:pt>
                <c:pt idx="58">
                  <c:v>0.80799112097669268</c:v>
                </c:pt>
                <c:pt idx="59">
                  <c:v>0.80412946428571463</c:v>
                </c:pt>
                <c:pt idx="60">
                  <c:v>0.80325112107623253</c:v>
                </c:pt>
                <c:pt idx="61">
                  <c:v>0.80033185840707965</c:v>
                </c:pt>
                <c:pt idx="62">
                  <c:v>0.79672131147541037</c:v>
                </c:pt>
                <c:pt idx="63">
                  <c:v>0.79944903581267213</c:v>
                </c:pt>
                <c:pt idx="64">
                  <c:v>0.79967159277504163</c:v>
                </c:pt>
                <c:pt idx="65">
                  <c:v>0.79967426710097778</c:v>
                </c:pt>
                <c:pt idx="66">
                  <c:v>0.80097879282218654</c:v>
                </c:pt>
                <c:pt idx="67">
                  <c:v>0.79902491874322867</c:v>
                </c:pt>
                <c:pt idx="68">
                  <c:v>0.79001074113856051</c:v>
                </c:pt>
                <c:pt idx="69">
                  <c:v>0.79036527263102174</c:v>
                </c:pt>
                <c:pt idx="70">
                  <c:v>0.78795950985615348</c:v>
                </c:pt>
                <c:pt idx="71">
                  <c:v>0.79162248144220559</c:v>
                </c:pt>
                <c:pt idx="72">
                  <c:v>0.79116254602840608</c:v>
                </c:pt>
                <c:pt idx="73">
                  <c:v>0.79433368310598107</c:v>
                </c:pt>
                <c:pt idx="74">
                  <c:v>0.79979090433873556</c:v>
                </c:pt>
                <c:pt idx="75">
                  <c:v>0.80114523685580519</c:v>
                </c:pt>
                <c:pt idx="76">
                  <c:v>0.8033298647242455</c:v>
                </c:pt>
                <c:pt idx="77">
                  <c:v>0.79564315352697146</c:v>
                </c:pt>
                <c:pt idx="78">
                  <c:v>0.79458354624425087</c:v>
                </c:pt>
                <c:pt idx="79">
                  <c:v>0.79446437724243957</c:v>
                </c:pt>
                <c:pt idx="80">
                  <c:v>0.79867819013726449</c:v>
                </c:pt>
                <c:pt idx="81">
                  <c:v>0.79698492462311565</c:v>
                </c:pt>
                <c:pt idx="82">
                  <c:v>0.7977977977977978</c:v>
                </c:pt>
                <c:pt idx="83">
                  <c:v>0.79074347612013873</c:v>
                </c:pt>
                <c:pt idx="84">
                  <c:v>0.78787878787878785</c:v>
                </c:pt>
                <c:pt idx="85">
                  <c:v>0.79074347612013873</c:v>
                </c:pt>
                <c:pt idx="86">
                  <c:v>0.78741328047571857</c:v>
                </c:pt>
                <c:pt idx="87">
                  <c:v>0.78145363408521307</c:v>
                </c:pt>
                <c:pt idx="88">
                  <c:v>0.78019201616978351</c:v>
                </c:pt>
                <c:pt idx="89">
                  <c:v>0.77788944723618214</c:v>
                </c:pt>
                <c:pt idx="90">
                  <c:v>0.77783400809716652</c:v>
                </c:pt>
                <c:pt idx="91">
                  <c:v>0.77851323828920571</c:v>
                </c:pt>
                <c:pt idx="92">
                  <c:v>0.78741755454084217</c:v>
                </c:pt>
                <c:pt idx="93">
                  <c:v>0.77259036144578364</c:v>
                </c:pt>
                <c:pt idx="94">
                  <c:v>0.77176713034518374</c:v>
                </c:pt>
                <c:pt idx="95">
                  <c:v>0.77846470891293096</c:v>
                </c:pt>
                <c:pt idx="96">
                  <c:v>0.77331189710611015</c:v>
                </c:pt>
                <c:pt idx="97">
                  <c:v>0.7710583153347742</c:v>
                </c:pt>
                <c:pt idx="98">
                  <c:v>0.77039106145251468</c:v>
                </c:pt>
                <c:pt idx="99">
                  <c:v>0.77437641723356121</c:v>
                </c:pt>
                <c:pt idx="100">
                  <c:v>0.78268448576409066</c:v>
                </c:pt>
                <c:pt idx="101">
                  <c:v>0.78065311152187378</c:v>
                </c:pt>
                <c:pt idx="102">
                  <c:v>0.77973568281938432</c:v>
                </c:pt>
                <c:pt idx="103">
                  <c:v>0.7876275510204086</c:v>
                </c:pt>
                <c:pt idx="104">
                  <c:v>0.78217821782178265</c:v>
                </c:pt>
                <c:pt idx="105">
                  <c:v>0.78125</c:v>
                </c:pt>
                <c:pt idx="106">
                  <c:v>0.78913509649749902</c:v>
                </c:pt>
                <c:pt idx="107">
                  <c:v>0.7871545929798357</c:v>
                </c:pt>
                <c:pt idx="108">
                  <c:v>0.78307692307692256</c:v>
                </c:pt>
                <c:pt idx="109">
                  <c:v>0.7803700724054714</c:v>
                </c:pt>
                <c:pt idx="110">
                  <c:v>0.7829059829059829</c:v>
                </c:pt>
                <c:pt idx="111">
                  <c:v>0.78507992895204259</c:v>
                </c:pt>
                <c:pt idx="112">
                  <c:v>0.78986175115207369</c:v>
                </c:pt>
                <c:pt idx="113">
                  <c:v>0.77959576515880724</c:v>
                </c:pt>
                <c:pt idx="114">
                  <c:v>0.77468839884947338</c:v>
                </c:pt>
                <c:pt idx="115">
                  <c:v>0.78606965174129351</c:v>
                </c:pt>
                <c:pt idx="116">
                  <c:v>0.7794871794871796</c:v>
                </c:pt>
                <c:pt idx="117">
                  <c:v>0.77696335078534029</c:v>
                </c:pt>
                <c:pt idx="118">
                  <c:v>0.78412698412698356</c:v>
                </c:pt>
                <c:pt idx="119">
                  <c:v>0.78663793103448332</c:v>
                </c:pt>
                <c:pt idx="120">
                  <c:v>0.79302832244008792</c:v>
                </c:pt>
                <c:pt idx="121">
                  <c:v>0.79</c:v>
                </c:pt>
                <c:pt idx="122">
                  <c:v>0.78197997775305894</c:v>
                </c:pt>
                <c:pt idx="123">
                  <c:v>0.78917700112739553</c:v>
                </c:pt>
                <c:pt idx="124">
                  <c:v>0.78196347031963476</c:v>
                </c:pt>
                <c:pt idx="125">
                  <c:v>0.76974416017797564</c:v>
                </c:pt>
                <c:pt idx="126">
                  <c:v>0.74918211559432935</c:v>
                </c:pt>
                <c:pt idx="127">
                  <c:v>0.7413793103448284</c:v>
                </c:pt>
                <c:pt idx="128">
                  <c:v>0.73362445414847333</c:v>
                </c:pt>
                <c:pt idx="129">
                  <c:v>0.72282608695652173</c:v>
                </c:pt>
                <c:pt idx="130">
                  <c:v>0.71580063626723289</c:v>
                </c:pt>
                <c:pt idx="131">
                  <c:v>0.71413502109704641</c:v>
                </c:pt>
                <c:pt idx="132">
                  <c:v>0.70496894409937894</c:v>
                </c:pt>
                <c:pt idx="133">
                  <c:v>0.71074380165289353</c:v>
                </c:pt>
                <c:pt idx="134">
                  <c:v>0.70558375634517823</c:v>
                </c:pt>
                <c:pt idx="135">
                  <c:v>0.69969969969970092</c:v>
                </c:pt>
                <c:pt idx="136">
                  <c:v>0.69474727452923746</c:v>
                </c:pt>
                <c:pt idx="137">
                  <c:v>0.69969969969970092</c:v>
                </c:pt>
                <c:pt idx="138">
                  <c:v>0.69801980198019853</c:v>
                </c:pt>
                <c:pt idx="139">
                  <c:v>0.69813176007866251</c:v>
                </c:pt>
                <c:pt idx="140">
                  <c:v>0.69531249999999956</c:v>
                </c:pt>
                <c:pt idx="141">
                  <c:v>0.69740634005763591</c:v>
                </c:pt>
                <c:pt idx="142">
                  <c:v>0.69326923076923053</c:v>
                </c:pt>
                <c:pt idx="143">
                  <c:v>0.69179389312977224</c:v>
                </c:pt>
                <c:pt idx="144">
                  <c:v>0.68101028999064495</c:v>
                </c:pt>
                <c:pt idx="145">
                  <c:v>0.68089053803339594</c:v>
                </c:pt>
                <c:pt idx="146">
                  <c:v>0.66121707538601271</c:v>
                </c:pt>
                <c:pt idx="147">
                  <c:v>0.65229110512129385</c:v>
                </c:pt>
                <c:pt idx="148">
                  <c:v>0.65787159190853195</c:v>
                </c:pt>
                <c:pt idx="149">
                  <c:v>0.65556529360210414</c:v>
                </c:pt>
                <c:pt idx="150">
                  <c:v>0.65202411714039721</c:v>
                </c:pt>
                <c:pt idx="151">
                  <c:v>0.64794635373009291</c:v>
                </c:pt>
                <c:pt idx="152">
                  <c:v>0.63752122241086673</c:v>
                </c:pt>
                <c:pt idx="153">
                  <c:v>0.63835155592935244</c:v>
                </c:pt>
                <c:pt idx="154">
                  <c:v>0.64016393442622954</c:v>
                </c:pt>
                <c:pt idx="155">
                  <c:v>0.64983974358974428</c:v>
                </c:pt>
                <c:pt idx="156">
                  <c:v>0.64976599063962626</c:v>
                </c:pt>
                <c:pt idx="157">
                  <c:v>0.65375854214123064</c:v>
                </c:pt>
                <c:pt idx="158">
                  <c:v>0.65767790262172399</c:v>
                </c:pt>
                <c:pt idx="159">
                  <c:v>0.66196136701337371</c:v>
                </c:pt>
              </c:numCache>
            </c:numRef>
          </c:val>
        </c:ser>
        <c:marker val="1"/>
        <c:axId val="101794944"/>
        <c:axId val="101796480"/>
      </c:lineChart>
      <c:dateAx>
        <c:axId val="101794944"/>
        <c:scaling>
          <c:orientation val="minMax"/>
        </c:scaling>
        <c:axPos val="b"/>
        <c:numFmt formatCode="m/d/yyyy" sourceLinked="1"/>
        <c:tickLblPos val="nextTo"/>
        <c:txPr>
          <a:bodyPr rot="-2340000"/>
          <a:lstStyle/>
          <a:p>
            <a:pPr>
              <a:defRPr sz="1400"/>
            </a:pPr>
            <a:endParaRPr lang="en-US"/>
          </a:p>
        </c:txPr>
        <c:crossAx val="101796480"/>
        <c:crosses val="autoZero"/>
        <c:auto val="1"/>
        <c:lblOffset val="100"/>
      </c:dateAx>
      <c:valAx>
        <c:axId val="101796480"/>
        <c:scaling>
          <c:orientation val="minMax"/>
        </c:scaling>
        <c:axPos val="l"/>
        <c:majorGridlines/>
        <c:numFmt formatCode="0.0%" sourceLinked="1"/>
        <c:tickLblPos val="nextTo"/>
        <c:crossAx val="101794944"/>
        <c:crosses val="autoZero"/>
        <c:crossBetween val="between"/>
      </c:valAx>
    </c:plotArea>
    <c:legend>
      <c:legendPos val="r"/>
    </c:legend>
    <c:plotVisOnly val="1"/>
  </c:chart>
  <c:txPr>
    <a:bodyPr/>
    <a:lstStyle/>
    <a:p>
      <a:pPr>
        <a:defRPr sz="1800"/>
      </a:pPr>
      <a:endParaRPr lang="en-U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6150360892388393"/>
          <c:y val="6.3593750000000004E-2"/>
          <c:w val="0.606588479071695"/>
          <c:h val="0.80457283464566931"/>
        </c:manualLayout>
      </c:layout>
      <c:lineChart>
        <c:grouping val="standard"/>
        <c:ser>
          <c:idx val="0"/>
          <c:order val="0"/>
          <c:tx>
            <c:strRef>
              <c:f>Sheet1!$B$1</c:f>
              <c:strCache>
                <c:ptCount val="1"/>
                <c:pt idx="0">
                  <c:v>% DIR.</c:v>
                </c:pt>
              </c:strCache>
            </c:strRef>
          </c:tx>
          <c:spPr>
            <a:ln w="50800">
              <a:solidFill>
                <a:srgbClr val="002060"/>
              </a:solidFill>
            </a:ln>
          </c:spPr>
          <c:marker>
            <c:symbol val="none"/>
          </c:marker>
          <c:cat>
            <c:numRef>
              <c:f>Sheet1!$A$2:$A$164</c:f>
              <c:numCache>
                <c:formatCode>m/d/yyyy</c:formatCode>
                <c:ptCount val="163"/>
                <c:pt idx="0">
                  <c:v>39087</c:v>
                </c:pt>
                <c:pt idx="1">
                  <c:v>39094</c:v>
                </c:pt>
                <c:pt idx="2">
                  <c:v>39101</c:v>
                </c:pt>
                <c:pt idx="3">
                  <c:v>39108</c:v>
                </c:pt>
                <c:pt idx="4">
                  <c:v>39115</c:v>
                </c:pt>
                <c:pt idx="5">
                  <c:v>39122</c:v>
                </c:pt>
                <c:pt idx="6">
                  <c:v>39129</c:v>
                </c:pt>
                <c:pt idx="7">
                  <c:v>39136</c:v>
                </c:pt>
                <c:pt idx="8">
                  <c:v>39143</c:v>
                </c:pt>
                <c:pt idx="9">
                  <c:v>39150</c:v>
                </c:pt>
                <c:pt idx="10">
                  <c:v>39157</c:v>
                </c:pt>
                <c:pt idx="11">
                  <c:v>39164</c:v>
                </c:pt>
                <c:pt idx="12">
                  <c:v>39171</c:v>
                </c:pt>
                <c:pt idx="13">
                  <c:v>39178</c:v>
                </c:pt>
                <c:pt idx="14">
                  <c:v>39185</c:v>
                </c:pt>
                <c:pt idx="15">
                  <c:v>39192</c:v>
                </c:pt>
                <c:pt idx="16">
                  <c:v>39199</c:v>
                </c:pt>
                <c:pt idx="17">
                  <c:v>39206</c:v>
                </c:pt>
                <c:pt idx="18">
                  <c:v>39213</c:v>
                </c:pt>
                <c:pt idx="19">
                  <c:v>39220</c:v>
                </c:pt>
                <c:pt idx="20">
                  <c:v>39227</c:v>
                </c:pt>
                <c:pt idx="21">
                  <c:v>39234</c:v>
                </c:pt>
                <c:pt idx="22">
                  <c:v>39241</c:v>
                </c:pt>
                <c:pt idx="23">
                  <c:v>39248</c:v>
                </c:pt>
                <c:pt idx="24">
                  <c:v>39255</c:v>
                </c:pt>
                <c:pt idx="25">
                  <c:v>39262</c:v>
                </c:pt>
                <c:pt idx="26">
                  <c:v>39269</c:v>
                </c:pt>
                <c:pt idx="27">
                  <c:v>39276</c:v>
                </c:pt>
                <c:pt idx="28">
                  <c:v>39283</c:v>
                </c:pt>
                <c:pt idx="29">
                  <c:v>39290</c:v>
                </c:pt>
                <c:pt idx="30">
                  <c:v>39297</c:v>
                </c:pt>
                <c:pt idx="31">
                  <c:v>39304</c:v>
                </c:pt>
                <c:pt idx="32">
                  <c:v>39311</c:v>
                </c:pt>
                <c:pt idx="33">
                  <c:v>39318</c:v>
                </c:pt>
                <c:pt idx="34">
                  <c:v>39325</c:v>
                </c:pt>
                <c:pt idx="35">
                  <c:v>39332</c:v>
                </c:pt>
                <c:pt idx="36">
                  <c:v>39339</c:v>
                </c:pt>
                <c:pt idx="37">
                  <c:v>39346</c:v>
                </c:pt>
                <c:pt idx="38">
                  <c:v>39353</c:v>
                </c:pt>
                <c:pt idx="39">
                  <c:v>39360</c:v>
                </c:pt>
                <c:pt idx="40">
                  <c:v>39367</c:v>
                </c:pt>
                <c:pt idx="41">
                  <c:v>39374</c:v>
                </c:pt>
                <c:pt idx="42">
                  <c:v>39381</c:v>
                </c:pt>
                <c:pt idx="43">
                  <c:v>39388</c:v>
                </c:pt>
                <c:pt idx="44">
                  <c:v>39395</c:v>
                </c:pt>
                <c:pt idx="45">
                  <c:v>39402</c:v>
                </c:pt>
                <c:pt idx="46">
                  <c:v>39407</c:v>
                </c:pt>
                <c:pt idx="47">
                  <c:v>39416</c:v>
                </c:pt>
                <c:pt idx="48">
                  <c:v>39423</c:v>
                </c:pt>
                <c:pt idx="49">
                  <c:v>39430</c:v>
                </c:pt>
                <c:pt idx="50">
                  <c:v>39437</c:v>
                </c:pt>
                <c:pt idx="51">
                  <c:v>39444</c:v>
                </c:pt>
                <c:pt idx="52">
                  <c:v>39451</c:v>
                </c:pt>
                <c:pt idx="53">
                  <c:v>39458</c:v>
                </c:pt>
                <c:pt idx="54">
                  <c:v>39465</c:v>
                </c:pt>
                <c:pt idx="55">
                  <c:v>39472</c:v>
                </c:pt>
                <c:pt idx="56">
                  <c:v>39479</c:v>
                </c:pt>
                <c:pt idx="57">
                  <c:v>39486</c:v>
                </c:pt>
                <c:pt idx="58">
                  <c:v>39493</c:v>
                </c:pt>
                <c:pt idx="59">
                  <c:v>39500</c:v>
                </c:pt>
                <c:pt idx="60">
                  <c:v>39507</c:v>
                </c:pt>
                <c:pt idx="61">
                  <c:v>39514</c:v>
                </c:pt>
                <c:pt idx="62">
                  <c:v>39521</c:v>
                </c:pt>
                <c:pt idx="63">
                  <c:v>39528</c:v>
                </c:pt>
                <c:pt idx="64">
                  <c:v>39535</c:v>
                </c:pt>
                <c:pt idx="65">
                  <c:v>39542</c:v>
                </c:pt>
                <c:pt idx="66">
                  <c:v>39549</c:v>
                </c:pt>
                <c:pt idx="67">
                  <c:v>39556</c:v>
                </c:pt>
                <c:pt idx="68">
                  <c:v>39563</c:v>
                </c:pt>
                <c:pt idx="69">
                  <c:v>39570</c:v>
                </c:pt>
                <c:pt idx="70">
                  <c:v>39577</c:v>
                </c:pt>
                <c:pt idx="71">
                  <c:v>39584</c:v>
                </c:pt>
                <c:pt idx="72">
                  <c:v>39591</c:v>
                </c:pt>
                <c:pt idx="73">
                  <c:v>39598</c:v>
                </c:pt>
                <c:pt idx="74">
                  <c:v>39605</c:v>
                </c:pt>
                <c:pt idx="75">
                  <c:v>39612</c:v>
                </c:pt>
                <c:pt idx="76">
                  <c:v>39619</c:v>
                </c:pt>
                <c:pt idx="77">
                  <c:v>39626</c:v>
                </c:pt>
                <c:pt idx="78">
                  <c:v>39633</c:v>
                </c:pt>
                <c:pt idx="79">
                  <c:v>39640</c:v>
                </c:pt>
                <c:pt idx="80">
                  <c:v>39647</c:v>
                </c:pt>
                <c:pt idx="81">
                  <c:v>39654</c:v>
                </c:pt>
                <c:pt idx="82">
                  <c:v>39661</c:v>
                </c:pt>
                <c:pt idx="83">
                  <c:v>39668</c:v>
                </c:pt>
                <c:pt idx="84">
                  <c:v>39675</c:v>
                </c:pt>
                <c:pt idx="85">
                  <c:v>39682</c:v>
                </c:pt>
                <c:pt idx="86">
                  <c:v>39689</c:v>
                </c:pt>
                <c:pt idx="87">
                  <c:v>39696</c:v>
                </c:pt>
                <c:pt idx="88">
                  <c:v>39703</c:v>
                </c:pt>
                <c:pt idx="89">
                  <c:v>39710</c:v>
                </c:pt>
                <c:pt idx="90">
                  <c:v>39717</c:v>
                </c:pt>
                <c:pt idx="91">
                  <c:v>39724</c:v>
                </c:pt>
                <c:pt idx="92">
                  <c:v>39731</c:v>
                </c:pt>
                <c:pt idx="93">
                  <c:v>39738</c:v>
                </c:pt>
                <c:pt idx="94">
                  <c:v>39745</c:v>
                </c:pt>
                <c:pt idx="95">
                  <c:v>39752</c:v>
                </c:pt>
                <c:pt idx="96">
                  <c:v>39759</c:v>
                </c:pt>
                <c:pt idx="97">
                  <c:v>39766</c:v>
                </c:pt>
                <c:pt idx="98">
                  <c:v>39773</c:v>
                </c:pt>
                <c:pt idx="99">
                  <c:v>39778</c:v>
                </c:pt>
                <c:pt idx="100">
                  <c:v>39787</c:v>
                </c:pt>
                <c:pt idx="101">
                  <c:v>39794</c:v>
                </c:pt>
                <c:pt idx="102">
                  <c:v>39801</c:v>
                </c:pt>
                <c:pt idx="103">
                  <c:v>39808</c:v>
                </c:pt>
                <c:pt idx="104">
                  <c:v>39815</c:v>
                </c:pt>
                <c:pt idx="105">
                  <c:v>39822</c:v>
                </c:pt>
                <c:pt idx="106">
                  <c:v>39829</c:v>
                </c:pt>
                <c:pt idx="107">
                  <c:v>39836</c:v>
                </c:pt>
                <c:pt idx="108">
                  <c:v>39843</c:v>
                </c:pt>
                <c:pt idx="109">
                  <c:v>39850</c:v>
                </c:pt>
                <c:pt idx="110">
                  <c:v>39857</c:v>
                </c:pt>
                <c:pt idx="111">
                  <c:v>39864</c:v>
                </c:pt>
                <c:pt idx="112">
                  <c:v>39871</c:v>
                </c:pt>
                <c:pt idx="113">
                  <c:v>39878</c:v>
                </c:pt>
                <c:pt idx="114">
                  <c:v>39885</c:v>
                </c:pt>
                <c:pt idx="115">
                  <c:v>39892</c:v>
                </c:pt>
                <c:pt idx="116">
                  <c:v>39899</c:v>
                </c:pt>
                <c:pt idx="117">
                  <c:v>39906</c:v>
                </c:pt>
                <c:pt idx="118">
                  <c:v>39912</c:v>
                </c:pt>
                <c:pt idx="119">
                  <c:v>39920</c:v>
                </c:pt>
                <c:pt idx="120">
                  <c:v>39927</c:v>
                </c:pt>
                <c:pt idx="121">
                  <c:v>39934</c:v>
                </c:pt>
                <c:pt idx="122">
                  <c:v>39941</c:v>
                </c:pt>
                <c:pt idx="123">
                  <c:v>39948</c:v>
                </c:pt>
                <c:pt idx="124">
                  <c:v>39955</c:v>
                </c:pt>
                <c:pt idx="125">
                  <c:v>39962</c:v>
                </c:pt>
                <c:pt idx="126">
                  <c:v>39969</c:v>
                </c:pt>
                <c:pt idx="127">
                  <c:v>39976</c:v>
                </c:pt>
                <c:pt idx="128">
                  <c:v>39983</c:v>
                </c:pt>
                <c:pt idx="129">
                  <c:v>39990</c:v>
                </c:pt>
                <c:pt idx="130">
                  <c:v>39996</c:v>
                </c:pt>
                <c:pt idx="131">
                  <c:v>40004</c:v>
                </c:pt>
                <c:pt idx="132">
                  <c:v>40011</c:v>
                </c:pt>
                <c:pt idx="133">
                  <c:v>40018</c:v>
                </c:pt>
                <c:pt idx="134">
                  <c:v>40025</c:v>
                </c:pt>
                <c:pt idx="135">
                  <c:v>40032</c:v>
                </c:pt>
                <c:pt idx="136">
                  <c:v>40039</c:v>
                </c:pt>
                <c:pt idx="137">
                  <c:v>40046</c:v>
                </c:pt>
                <c:pt idx="138">
                  <c:v>40053</c:v>
                </c:pt>
                <c:pt idx="139">
                  <c:v>40060</c:v>
                </c:pt>
                <c:pt idx="140">
                  <c:v>40067</c:v>
                </c:pt>
                <c:pt idx="141">
                  <c:v>40074</c:v>
                </c:pt>
                <c:pt idx="142">
                  <c:v>40081</c:v>
                </c:pt>
                <c:pt idx="143">
                  <c:v>40088</c:v>
                </c:pt>
                <c:pt idx="144">
                  <c:v>40095</c:v>
                </c:pt>
                <c:pt idx="145">
                  <c:v>40102</c:v>
                </c:pt>
                <c:pt idx="146">
                  <c:v>40109</c:v>
                </c:pt>
                <c:pt idx="147">
                  <c:v>40116</c:v>
                </c:pt>
                <c:pt idx="148">
                  <c:v>40123</c:v>
                </c:pt>
                <c:pt idx="149">
                  <c:v>40130</c:v>
                </c:pt>
                <c:pt idx="150">
                  <c:v>40137</c:v>
                </c:pt>
                <c:pt idx="151">
                  <c:v>40142</c:v>
                </c:pt>
                <c:pt idx="152">
                  <c:v>40151</c:v>
                </c:pt>
                <c:pt idx="153">
                  <c:v>40158</c:v>
                </c:pt>
                <c:pt idx="154">
                  <c:v>40165</c:v>
                </c:pt>
                <c:pt idx="155">
                  <c:v>40170</c:v>
                </c:pt>
                <c:pt idx="156">
                  <c:v>40178</c:v>
                </c:pt>
                <c:pt idx="157">
                  <c:v>40186</c:v>
                </c:pt>
                <c:pt idx="158">
                  <c:v>40193</c:v>
                </c:pt>
                <c:pt idx="159">
                  <c:v>40200</c:v>
                </c:pt>
                <c:pt idx="160">
                  <c:v>40207</c:v>
                </c:pt>
                <c:pt idx="161">
                  <c:v>40214</c:v>
                </c:pt>
                <c:pt idx="162">
                  <c:v>40221</c:v>
                </c:pt>
              </c:numCache>
            </c:numRef>
          </c:cat>
          <c:val>
            <c:numRef>
              <c:f>Sheet1!$B$2:$B$164</c:f>
              <c:numCache>
                <c:formatCode>0.0%</c:formatCode>
                <c:ptCount val="163"/>
                <c:pt idx="0">
                  <c:v>0.21828908554572304</c:v>
                </c:pt>
                <c:pt idx="1">
                  <c:v>0.22422830518345951</c:v>
                </c:pt>
                <c:pt idx="2">
                  <c:v>0.22177650429799428</c:v>
                </c:pt>
                <c:pt idx="3">
                  <c:v>0.21247792819305475</c:v>
                </c:pt>
                <c:pt idx="4">
                  <c:v>0.21295215869311551</c:v>
                </c:pt>
                <c:pt idx="5">
                  <c:v>0.20854997111496262</c:v>
                </c:pt>
                <c:pt idx="6">
                  <c:v>0.21134020618556718</c:v>
                </c:pt>
                <c:pt idx="7">
                  <c:v>0.2160775370581528</c:v>
                </c:pt>
                <c:pt idx="8">
                  <c:v>0.22374429223744313</c:v>
                </c:pt>
                <c:pt idx="9">
                  <c:v>0.22766078542970972</c:v>
                </c:pt>
                <c:pt idx="10">
                  <c:v>0.22068965517241379</c:v>
                </c:pt>
                <c:pt idx="11">
                  <c:v>0.22578796561604583</c:v>
                </c:pt>
                <c:pt idx="12">
                  <c:v>0.23270440251572352</c:v>
                </c:pt>
                <c:pt idx="13">
                  <c:v>0.23406720741599096</c:v>
                </c:pt>
                <c:pt idx="14">
                  <c:v>0.23151308304891924</c:v>
                </c:pt>
                <c:pt idx="15">
                  <c:v>0.2283776144714528</c:v>
                </c:pt>
                <c:pt idx="16">
                  <c:v>0.2186605609616484</c:v>
                </c:pt>
                <c:pt idx="17">
                  <c:v>0.21408128219805395</c:v>
                </c:pt>
                <c:pt idx="18">
                  <c:v>0.21839080459770144</c:v>
                </c:pt>
                <c:pt idx="19">
                  <c:v>0.21330275229357787</c:v>
                </c:pt>
                <c:pt idx="20">
                  <c:v>0.2170454545454549</c:v>
                </c:pt>
                <c:pt idx="21">
                  <c:v>0.21589627959413776</c:v>
                </c:pt>
                <c:pt idx="22">
                  <c:v>0.21988636363636388</c:v>
                </c:pt>
                <c:pt idx="23">
                  <c:v>0.22278623801466441</c:v>
                </c:pt>
                <c:pt idx="24">
                  <c:v>0.23489553924336534</c:v>
                </c:pt>
                <c:pt idx="25">
                  <c:v>0.2276056338028169</c:v>
                </c:pt>
                <c:pt idx="26">
                  <c:v>0.22773972602739742</c:v>
                </c:pt>
                <c:pt idx="27">
                  <c:v>0.2211055276381908</c:v>
                </c:pt>
                <c:pt idx="28">
                  <c:v>0.22178770949720683</c:v>
                </c:pt>
                <c:pt idx="29">
                  <c:v>0.21690140845070444</c:v>
                </c:pt>
                <c:pt idx="30">
                  <c:v>0.21336327905670971</c:v>
                </c:pt>
                <c:pt idx="31">
                  <c:v>0.21023359288097904</c:v>
                </c:pt>
                <c:pt idx="32">
                  <c:v>0.21559888579387204</c:v>
                </c:pt>
                <c:pt idx="33">
                  <c:v>0.20980176211453738</c:v>
                </c:pt>
                <c:pt idx="34">
                  <c:v>0.21377802077638067</c:v>
                </c:pt>
                <c:pt idx="35">
                  <c:v>0.20617420066152151</c:v>
                </c:pt>
                <c:pt idx="36">
                  <c:v>0.21824286513710156</c:v>
                </c:pt>
                <c:pt idx="37">
                  <c:v>0.20407009609949137</c:v>
                </c:pt>
                <c:pt idx="38">
                  <c:v>0.19886363636363635</c:v>
                </c:pt>
                <c:pt idx="39">
                  <c:v>0.19430199430199441</c:v>
                </c:pt>
                <c:pt idx="40">
                  <c:v>0.19128466327108087</c:v>
                </c:pt>
                <c:pt idx="41">
                  <c:v>0.19047619047619074</c:v>
                </c:pt>
                <c:pt idx="42">
                  <c:v>0.18977272727272726</c:v>
                </c:pt>
                <c:pt idx="43">
                  <c:v>0.18718662952646253</c:v>
                </c:pt>
                <c:pt idx="44">
                  <c:v>0.19156024430871738</c:v>
                </c:pt>
                <c:pt idx="45">
                  <c:v>0.19254312743461319</c:v>
                </c:pt>
                <c:pt idx="46">
                  <c:v>0.18979703784969856</c:v>
                </c:pt>
                <c:pt idx="47">
                  <c:v>0.19458544839255498</c:v>
                </c:pt>
                <c:pt idx="48">
                  <c:v>0.19748358862144424</c:v>
                </c:pt>
                <c:pt idx="49">
                  <c:v>0.20394736842105288</c:v>
                </c:pt>
                <c:pt idx="50">
                  <c:v>0.20508568269762317</c:v>
                </c:pt>
                <c:pt idx="51">
                  <c:v>0.20437956204379562</c:v>
                </c:pt>
                <c:pt idx="52">
                  <c:v>0.20067643742953778</c:v>
                </c:pt>
                <c:pt idx="53">
                  <c:v>0.20584862385321101</c:v>
                </c:pt>
                <c:pt idx="54">
                  <c:v>0.20727482678983833</c:v>
                </c:pt>
                <c:pt idx="55">
                  <c:v>0.2020606754436175</c:v>
                </c:pt>
                <c:pt idx="56">
                  <c:v>0.21043675553034624</c:v>
                </c:pt>
                <c:pt idx="57">
                  <c:v>0.20968660968660968</c:v>
                </c:pt>
                <c:pt idx="58">
                  <c:v>0.20812182741116753</c:v>
                </c:pt>
                <c:pt idx="59">
                  <c:v>0.20666290231507622</c:v>
                </c:pt>
                <c:pt idx="60">
                  <c:v>0.20192853091321611</c:v>
                </c:pt>
                <c:pt idx="61">
                  <c:v>0.19644839067702594</c:v>
                </c:pt>
                <c:pt idx="62">
                  <c:v>0.19587053571428567</c:v>
                </c:pt>
                <c:pt idx="63">
                  <c:v>0.18778026905829609</c:v>
                </c:pt>
                <c:pt idx="64">
                  <c:v>0.19358407079646034</c:v>
                </c:pt>
                <c:pt idx="65">
                  <c:v>0.19726775956284176</c:v>
                </c:pt>
                <c:pt idx="66">
                  <c:v>0.20110192837465549</c:v>
                </c:pt>
                <c:pt idx="67">
                  <c:v>0.19704433497536974</c:v>
                </c:pt>
                <c:pt idx="68">
                  <c:v>0.2030401737242129</c:v>
                </c:pt>
                <c:pt idx="69">
                  <c:v>0.20228384991843393</c:v>
                </c:pt>
                <c:pt idx="70">
                  <c:v>0.20260021668472372</c:v>
                </c:pt>
                <c:pt idx="71">
                  <c:v>0.20193340494092396</c:v>
                </c:pt>
                <c:pt idx="72">
                  <c:v>0.20381154049761779</c:v>
                </c:pt>
                <c:pt idx="73">
                  <c:v>0.20671283963771991</c:v>
                </c:pt>
                <c:pt idx="74">
                  <c:v>0.19618239660657477</c:v>
                </c:pt>
                <c:pt idx="75">
                  <c:v>0.19989479221462389</c:v>
                </c:pt>
                <c:pt idx="76">
                  <c:v>0.20041972717733497</c:v>
                </c:pt>
                <c:pt idx="77">
                  <c:v>0.19864087820177717</c:v>
                </c:pt>
                <c:pt idx="78">
                  <c:v>0.20145757418011453</c:v>
                </c:pt>
                <c:pt idx="79">
                  <c:v>0.20083246618106154</c:v>
                </c:pt>
                <c:pt idx="80">
                  <c:v>0.19917012448132779</c:v>
                </c:pt>
                <c:pt idx="81">
                  <c:v>0.19417475728155315</c:v>
                </c:pt>
                <c:pt idx="82">
                  <c:v>0.19323423885187108</c:v>
                </c:pt>
                <c:pt idx="83">
                  <c:v>0.18403660396542978</c:v>
                </c:pt>
                <c:pt idx="84">
                  <c:v>0.18894472361809059</c:v>
                </c:pt>
                <c:pt idx="85">
                  <c:v>0.19469469469469469</c:v>
                </c:pt>
                <c:pt idx="86">
                  <c:v>0.19103889709502725</c:v>
                </c:pt>
                <c:pt idx="87">
                  <c:v>0.19423745653253874</c:v>
                </c:pt>
                <c:pt idx="88">
                  <c:v>0.1959625800098474</c:v>
                </c:pt>
                <c:pt idx="89">
                  <c:v>0.20019821605550051</c:v>
                </c:pt>
                <c:pt idx="90">
                  <c:v>0.19147869674185464</c:v>
                </c:pt>
                <c:pt idx="91">
                  <c:v>0.19201616978271854</c:v>
                </c:pt>
                <c:pt idx="92">
                  <c:v>0.18693467336683434</c:v>
                </c:pt>
                <c:pt idx="93">
                  <c:v>0.19433198380566816</c:v>
                </c:pt>
                <c:pt idx="94">
                  <c:v>0.19399185336048891</c:v>
                </c:pt>
                <c:pt idx="95">
                  <c:v>0.19330289193302888</c:v>
                </c:pt>
                <c:pt idx="96">
                  <c:v>0.19728915662650603</c:v>
                </c:pt>
                <c:pt idx="97">
                  <c:v>0.20041215868109247</c:v>
                </c:pt>
                <c:pt idx="98">
                  <c:v>0.19474497681607433</c:v>
                </c:pt>
                <c:pt idx="99">
                  <c:v>0.19828510182207948</c:v>
                </c:pt>
                <c:pt idx="100">
                  <c:v>0.19762419006479481</c:v>
                </c:pt>
                <c:pt idx="101">
                  <c:v>0.19497206703910613</c:v>
                </c:pt>
                <c:pt idx="102">
                  <c:v>0.19331065759637203</c:v>
                </c:pt>
                <c:pt idx="103">
                  <c:v>0.18884369552585722</c:v>
                </c:pt>
                <c:pt idx="104">
                  <c:v>0.19162045594577937</c:v>
                </c:pt>
                <c:pt idx="105">
                  <c:v>0.19823788546255519</c:v>
                </c:pt>
                <c:pt idx="106">
                  <c:v>0.20599489795918371</c:v>
                </c:pt>
                <c:pt idx="107">
                  <c:v>0.19141914191419163</c:v>
                </c:pt>
                <c:pt idx="108">
                  <c:v>0.20040760869565216</c:v>
                </c:pt>
                <c:pt idx="109">
                  <c:v>0.2008577555396712</c:v>
                </c:pt>
                <c:pt idx="110">
                  <c:v>0.19342793129200911</c:v>
                </c:pt>
                <c:pt idx="111">
                  <c:v>0.18769230769230794</c:v>
                </c:pt>
                <c:pt idx="112">
                  <c:v>0.19147224456958969</c:v>
                </c:pt>
                <c:pt idx="113">
                  <c:v>0.20256410256410279</c:v>
                </c:pt>
                <c:pt idx="114">
                  <c:v>0.20071047957371241</c:v>
                </c:pt>
                <c:pt idx="115">
                  <c:v>0.19078341013824884</c:v>
                </c:pt>
                <c:pt idx="116">
                  <c:v>0.20692974013474494</c:v>
                </c:pt>
                <c:pt idx="117">
                  <c:v>0.20325982742090123</c:v>
                </c:pt>
                <c:pt idx="118">
                  <c:v>0.1900497512437811</c:v>
                </c:pt>
                <c:pt idx="119">
                  <c:v>0.19076923076923102</c:v>
                </c:pt>
                <c:pt idx="120">
                  <c:v>0.18010471204188483</c:v>
                </c:pt>
                <c:pt idx="121">
                  <c:v>0.1788359788359789</c:v>
                </c:pt>
                <c:pt idx="122">
                  <c:v>0.17672413793103461</c:v>
                </c:pt>
                <c:pt idx="123">
                  <c:v>0.17429193899782164</c:v>
                </c:pt>
                <c:pt idx="124">
                  <c:v>0.18111111111111128</c:v>
                </c:pt>
                <c:pt idx="125">
                  <c:v>0.18242491657397125</c:v>
                </c:pt>
                <c:pt idx="126">
                  <c:v>0.19165727170236754</c:v>
                </c:pt>
                <c:pt idx="127">
                  <c:v>0.18721461187214639</c:v>
                </c:pt>
                <c:pt idx="128">
                  <c:v>0.19354838709677444</c:v>
                </c:pt>
                <c:pt idx="129">
                  <c:v>0.18647764449291188</c:v>
                </c:pt>
                <c:pt idx="130">
                  <c:v>0.17349137931034497</c:v>
                </c:pt>
                <c:pt idx="131">
                  <c:v>0.18013100436681223</c:v>
                </c:pt>
                <c:pt idx="132">
                  <c:v>0.19130434782608696</c:v>
                </c:pt>
                <c:pt idx="133">
                  <c:v>0.19406150583244974</c:v>
                </c:pt>
                <c:pt idx="134">
                  <c:v>0.189873417721519</c:v>
                </c:pt>
                <c:pt idx="135">
                  <c:v>0.17805383022774326</c:v>
                </c:pt>
                <c:pt idx="136">
                  <c:v>0.17975206611570249</c:v>
                </c:pt>
                <c:pt idx="137">
                  <c:v>0.17360406091370545</c:v>
                </c:pt>
                <c:pt idx="138">
                  <c:v>0.17717717717717721</c:v>
                </c:pt>
                <c:pt idx="139">
                  <c:v>0.18731417244796852</c:v>
                </c:pt>
                <c:pt idx="140">
                  <c:v>0.18418418418418434</c:v>
                </c:pt>
                <c:pt idx="141">
                  <c:v>0.19306930693069321</c:v>
                </c:pt>
                <c:pt idx="142">
                  <c:v>0.1907571288102263</c:v>
                </c:pt>
                <c:pt idx="143">
                  <c:v>0.1796875</c:v>
                </c:pt>
                <c:pt idx="144">
                  <c:v>0.17675312199807877</c:v>
                </c:pt>
                <c:pt idx="145">
                  <c:v>0.17403846153846181</c:v>
                </c:pt>
                <c:pt idx="146">
                  <c:v>0.17080152671755708</c:v>
                </c:pt>
                <c:pt idx="147">
                  <c:v>0.16838166510757718</c:v>
                </c:pt>
                <c:pt idx="148">
                  <c:v>0.17254174397031541</c:v>
                </c:pt>
                <c:pt idx="149">
                  <c:v>0.17620345140781132</c:v>
                </c:pt>
                <c:pt idx="150">
                  <c:v>0.16981132075471697</c:v>
                </c:pt>
                <c:pt idx="151">
                  <c:v>0.16534740545294652</c:v>
                </c:pt>
                <c:pt idx="152">
                  <c:v>0.16213847502191064</c:v>
                </c:pt>
                <c:pt idx="153">
                  <c:v>0.16451335055986244</c:v>
                </c:pt>
                <c:pt idx="154">
                  <c:v>0.16932103939647949</c:v>
                </c:pt>
                <c:pt idx="155">
                  <c:v>0.16893039049236028</c:v>
                </c:pt>
                <c:pt idx="156">
                  <c:v>0.16820857863751038</c:v>
                </c:pt>
                <c:pt idx="157">
                  <c:v>0.16311475409836071</c:v>
                </c:pt>
                <c:pt idx="158">
                  <c:v>0.16346153846153846</c:v>
                </c:pt>
                <c:pt idx="159">
                  <c:v>0.17004680187207513</c:v>
                </c:pt>
                <c:pt idx="160">
                  <c:v>0.17160212604403938</c:v>
                </c:pt>
                <c:pt idx="161">
                  <c:v>0.17228464419475656</c:v>
                </c:pt>
                <c:pt idx="162">
                  <c:v>0.17236255572065368</c:v>
                </c:pt>
              </c:numCache>
            </c:numRef>
          </c:val>
        </c:ser>
        <c:ser>
          <c:idx val="1"/>
          <c:order val="1"/>
          <c:tx>
            <c:strRef>
              <c:f>Sheet1!$C$1</c:f>
              <c:strCache>
                <c:ptCount val="1"/>
                <c:pt idx="0">
                  <c:v>% HORIZ.</c:v>
                </c:pt>
              </c:strCache>
            </c:strRef>
          </c:tx>
          <c:spPr>
            <a:ln w="50800">
              <a:solidFill>
                <a:srgbClr val="FF0000"/>
              </a:solidFill>
            </a:ln>
          </c:spPr>
          <c:marker>
            <c:symbol val="none"/>
          </c:marker>
          <c:cat>
            <c:numRef>
              <c:f>Sheet1!$A$2:$A$164</c:f>
              <c:numCache>
                <c:formatCode>m/d/yyyy</c:formatCode>
                <c:ptCount val="163"/>
                <c:pt idx="0">
                  <c:v>39087</c:v>
                </c:pt>
                <c:pt idx="1">
                  <c:v>39094</c:v>
                </c:pt>
                <c:pt idx="2">
                  <c:v>39101</c:v>
                </c:pt>
                <c:pt idx="3">
                  <c:v>39108</c:v>
                </c:pt>
                <c:pt idx="4">
                  <c:v>39115</c:v>
                </c:pt>
                <c:pt idx="5">
                  <c:v>39122</c:v>
                </c:pt>
                <c:pt idx="6">
                  <c:v>39129</c:v>
                </c:pt>
                <c:pt idx="7">
                  <c:v>39136</c:v>
                </c:pt>
                <c:pt idx="8">
                  <c:v>39143</c:v>
                </c:pt>
                <c:pt idx="9">
                  <c:v>39150</c:v>
                </c:pt>
                <c:pt idx="10">
                  <c:v>39157</c:v>
                </c:pt>
                <c:pt idx="11">
                  <c:v>39164</c:v>
                </c:pt>
                <c:pt idx="12">
                  <c:v>39171</c:v>
                </c:pt>
                <c:pt idx="13">
                  <c:v>39178</c:v>
                </c:pt>
                <c:pt idx="14">
                  <c:v>39185</c:v>
                </c:pt>
                <c:pt idx="15">
                  <c:v>39192</c:v>
                </c:pt>
                <c:pt idx="16">
                  <c:v>39199</c:v>
                </c:pt>
                <c:pt idx="17">
                  <c:v>39206</c:v>
                </c:pt>
                <c:pt idx="18">
                  <c:v>39213</c:v>
                </c:pt>
                <c:pt idx="19">
                  <c:v>39220</c:v>
                </c:pt>
                <c:pt idx="20">
                  <c:v>39227</c:v>
                </c:pt>
                <c:pt idx="21">
                  <c:v>39234</c:v>
                </c:pt>
                <c:pt idx="22">
                  <c:v>39241</c:v>
                </c:pt>
                <c:pt idx="23">
                  <c:v>39248</c:v>
                </c:pt>
                <c:pt idx="24">
                  <c:v>39255</c:v>
                </c:pt>
                <c:pt idx="25">
                  <c:v>39262</c:v>
                </c:pt>
                <c:pt idx="26">
                  <c:v>39269</c:v>
                </c:pt>
                <c:pt idx="27">
                  <c:v>39276</c:v>
                </c:pt>
                <c:pt idx="28">
                  <c:v>39283</c:v>
                </c:pt>
                <c:pt idx="29">
                  <c:v>39290</c:v>
                </c:pt>
                <c:pt idx="30">
                  <c:v>39297</c:v>
                </c:pt>
                <c:pt idx="31">
                  <c:v>39304</c:v>
                </c:pt>
                <c:pt idx="32">
                  <c:v>39311</c:v>
                </c:pt>
                <c:pt idx="33">
                  <c:v>39318</c:v>
                </c:pt>
                <c:pt idx="34">
                  <c:v>39325</c:v>
                </c:pt>
                <c:pt idx="35">
                  <c:v>39332</c:v>
                </c:pt>
                <c:pt idx="36">
                  <c:v>39339</c:v>
                </c:pt>
                <c:pt idx="37">
                  <c:v>39346</c:v>
                </c:pt>
                <c:pt idx="38">
                  <c:v>39353</c:v>
                </c:pt>
                <c:pt idx="39">
                  <c:v>39360</c:v>
                </c:pt>
                <c:pt idx="40">
                  <c:v>39367</c:v>
                </c:pt>
                <c:pt idx="41">
                  <c:v>39374</c:v>
                </c:pt>
                <c:pt idx="42">
                  <c:v>39381</c:v>
                </c:pt>
                <c:pt idx="43">
                  <c:v>39388</c:v>
                </c:pt>
                <c:pt idx="44">
                  <c:v>39395</c:v>
                </c:pt>
                <c:pt idx="45">
                  <c:v>39402</c:v>
                </c:pt>
                <c:pt idx="46">
                  <c:v>39407</c:v>
                </c:pt>
                <c:pt idx="47">
                  <c:v>39416</c:v>
                </c:pt>
                <c:pt idx="48">
                  <c:v>39423</c:v>
                </c:pt>
                <c:pt idx="49">
                  <c:v>39430</c:v>
                </c:pt>
                <c:pt idx="50">
                  <c:v>39437</c:v>
                </c:pt>
                <c:pt idx="51">
                  <c:v>39444</c:v>
                </c:pt>
                <c:pt idx="52">
                  <c:v>39451</c:v>
                </c:pt>
                <c:pt idx="53">
                  <c:v>39458</c:v>
                </c:pt>
                <c:pt idx="54">
                  <c:v>39465</c:v>
                </c:pt>
                <c:pt idx="55">
                  <c:v>39472</c:v>
                </c:pt>
                <c:pt idx="56">
                  <c:v>39479</c:v>
                </c:pt>
                <c:pt idx="57">
                  <c:v>39486</c:v>
                </c:pt>
                <c:pt idx="58">
                  <c:v>39493</c:v>
                </c:pt>
                <c:pt idx="59">
                  <c:v>39500</c:v>
                </c:pt>
                <c:pt idx="60">
                  <c:v>39507</c:v>
                </c:pt>
                <c:pt idx="61">
                  <c:v>39514</c:v>
                </c:pt>
                <c:pt idx="62">
                  <c:v>39521</c:v>
                </c:pt>
                <c:pt idx="63">
                  <c:v>39528</c:v>
                </c:pt>
                <c:pt idx="64">
                  <c:v>39535</c:v>
                </c:pt>
                <c:pt idx="65">
                  <c:v>39542</c:v>
                </c:pt>
                <c:pt idx="66">
                  <c:v>39549</c:v>
                </c:pt>
                <c:pt idx="67">
                  <c:v>39556</c:v>
                </c:pt>
                <c:pt idx="68">
                  <c:v>39563</c:v>
                </c:pt>
                <c:pt idx="69">
                  <c:v>39570</c:v>
                </c:pt>
                <c:pt idx="70">
                  <c:v>39577</c:v>
                </c:pt>
                <c:pt idx="71">
                  <c:v>39584</c:v>
                </c:pt>
                <c:pt idx="72">
                  <c:v>39591</c:v>
                </c:pt>
                <c:pt idx="73">
                  <c:v>39598</c:v>
                </c:pt>
                <c:pt idx="74">
                  <c:v>39605</c:v>
                </c:pt>
                <c:pt idx="75">
                  <c:v>39612</c:v>
                </c:pt>
                <c:pt idx="76">
                  <c:v>39619</c:v>
                </c:pt>
                <c:pt idx="77">
                  <c:v>39626</c:v>
                </c:pt>
                <c:pt idx="78">
                  <c:v>39633</c:v>
                </c:pt>
                <c:pt idx="79">
                  <c:v>39640</c:v>
                </c:pt>
                <c:pt idx="80">
                  <c:v>39647</c:v>
                </c:pt>
                <c:pt idx="81">
                  <c:v>39654</c:v>
                </c:pt>
                <c:pt idx="82">
                  <c:v>39661</c:v>
                </c:pt>
                <c:pt idx="83">
                  <c:v>39668</c:v>
                </c:pt>
                <c:pt idx="84">
                  <c:v>39675</c:v>
                </c:pt>
                <c:pt idx="85">
                  <c:v>39682</c:v>
                </c:pt>
                <c:pt idx="86">
                  <c:v>39689</c:v>
                </c:pt>
                <c:pt idx="87">
                  <c:v>39696</c:v>
                </c:pt>
                <c:pt idx="88">
                  <c:v>39703</c:v>
                </c:pt>
                <c:pt idx="89">
                  <c:v>39710</c:v>
                </c:pt>
                <c:pt idx="90">
                  <c:v>39717</c:v>
                </c:pt>
                <c:pt idx="91">
                  <c:v>39724</c:v>
                </c:pt>
                <c:pt idx="92">
                  <c:v>39731</c:v>
                </c:pt>
                <c:pt idx="93">
                  <c:v>39738</c:v>
                </c:pt>
                <c:pt idx="94">
                  <c:v>39745</c:v>
                </c:pt>
                <c:pt idx="95">
                  <c:v>39752</c:v>
                </c:pt>
                <c:pt idx="96">
                  <c:v>39759</c:v>
                </c:pt>
                <c:pt idx="97">
                  <c:v>39766</c:v>
                </c:pt>
                <c:pt idx="98">
                  <c:v>39773</c:v>
                </c:pt>
                <c:pt idx="99">
                  <c:v>39778</c:v>
                </c:pt>
                <c:pt idx="100">
                  <c:v>39787</c:v>
                </c:pt>
                <c:pt idx="101">
                  <c:v>39794</c:v>
                </c:pt>
                <c:pt idx="102">
                  <c:v>39801</c:v>
                </c:pt>
                <c:pt idx="103">
                  <c:v>39808</c:v>
                </c:pt>
                <c:pt idx="104">
                  <c:v>39815</c:v>
                </c:pt>
                <c:pt idx="105">
                  <c:v>39822</c:v>
                </c:pt>
                <c:pt idx="106">
                  <c:v>39829</c:v>
                </c:pt>
                <c:pt idx="107">
                  <c:v>39836</c:v>
                </c:pt>
                <c:pt idx="108">
                  <c:v>39843</c:v>
                </c:pt>
                <c:pt idx="109">
                  <c:v>39850</c:v>
                </c:pt>
                <c:pt idx="110">
                  <c:v>39857</c:v>
                </c:pt>
                <c:pt idx="111">
                  <c:v>39864</c:v>
                </c:pt>
                <c:pt idx="112">
                  <c:v>39871</c:v>
                </c:pt>
                <c:pt idx="113">
                  <c:v>39878</c:v>
                </c:pt>
                <c:pt idx="114">
                  <c:v>39885</c:v>
                </c:pt>
                <c:pt idx="115">
                  <c:v>39892</c:v>
                </c:pt>
                <c:pt idx="116">
                  <c:v>39899</c:v>
                </c:pt>
                <c:pt idx="117">
                  <c:v>39906</c:v>
                </c:pt>
                <c:pt idx="118">
                  <c:v>39912</c:v>
                </c:pt>
                <c:pt idx="119">
                  <c:v>39920</c:v>
                </c:pt>
                <c:pt idx="120">
                  <c:v>39927</c:v>
                </c:pt>
                <c:pt idx="121">
                  <c:v>39934</c:v>
                </c:pt>
                <c:pt idx="122">
                  <c:v>39941</c:v>
                </c:pt>
                <c:pt idx="123">
                  <c:v>39948</c:v>
                </c:pt>
                <c:pt idx="124">
                  <c:v>39955</c:v>
                </c:pt>
                <c:pt idx="125">
                  <c:v>39962</c:v>
                </c:pt>
                <c:pt idx="126">
                  <c:v>39969</c:v>
                </c:pt>
                <c:pt idx="127">
                  <c:v>39976</c:v>
                </c:pt>
                <c:pt idx="128">
                  <c:v>39983</c:v>
                </c:pt>
                <c:pt idx="129">
                  <c:v>39990</c:v>
                </c:pt>
                <c:pt idx="130">
                  <c:v>39996</c:v>
                </c:pt>
                <c:pt idx="131">
                  <c:v>40004</c:v>
                </c:pt>
                <c:pt idx="132">
                  <c:v>40011</c:v>
                </c:pt>
                <c:pt idx="133">
                  <c:v>40018</c:v>
                </c:pt>
                <c:pt idx="134">
                  <c:v>40025</c:v>
                </c:pt>
                <c:pt idx="135">
                  <c:v>40032</c:v>
                </c:pt>
                <c:pt idx="136">
                  <c:v>40039</c:v>
                </c:pt>
                <c:pt idx="137">
                  <c:v>40046</c:v>
                </c:pt>
                <c:pt idx="138">
                  <c:v>40053</c:v>
                </c:pt>
                <c:pt idx="139">
                  <c:v>40060</c:v>
                </c:pt>
                <c:pt idx="140">
                  <c:v>40067</c:v>
                </c:pt>
                <c:pt idx="141">
                  <c:v>40074</c:v>
                </c:pt>
                <c:pt idx="142">
                  <c:v>40081</c:v>
                </c:pt>
                <c:pt idx="143">
                  <c:v>40088</c:v>
                </c:pt>
                <c:pt idx="144">
                  <c:v>40095</c:v>
                </c:pt>
                <c:pt idx="145">
                  <c:v>40102</c:v>
                </c:pt>
                <c:pt idx="146">
                  <c:v>40109</c:v>
                </c:pt>
                <c:pt idx="147">
                  <c:v>40116</c:v>
                </c:pt>
                <c:pt idx="148">
                  <c:v>40123</c:v>
                </c:pt>
                <c:pt idx="149">
                  <c:v>40130</c:v>
                </c:pt>
                <c:pt idx="150">
                  <c:v>40137</c:v>
                </c:pt>
                <c:pt idx="151">
                  <c:v>40142</c:v>
                </c:pt>
                <c:pt idx="152">
                  <c:v>40151</c:v>
                </c:pt>
                <c:pt idx="153">
                  <c:v>40158</c:v>
                </c:pt>
                <c:pt idx="154">
                  <c:v>40165</c:v>
                </c:pt>
                <c:pt idx="155">
                  <c:v>40170</c:v>
                </c:pt>
                <c:pt idx="156">
                  <c:v>40178</c:v>
                </c:pt>
                <c:pt idx="157">
                  <c:v>40186</c:v>
                </c:pt>
                <c:pt idx="158">
                  <c:v>40193</c:v>
                </c:pt>
                <c:pt idx="159">
                  <c:v>40200</c:v>
                </c:pt>
                <c:pt idx="160">
                  <c:v>40207</c:v>
                </c:pt>
                <c:pt idx="161">
                  <c:v>40214</c:v>
                </c:pt>
                <c:pt idx="162">
                  <c:v>40221</c:v>
                </c:pt>
              </c:numCache>
            </c:numRef>
          </c:cat>
          <c:val>
            <c:numRef>
              <c:f>Sheet1!$C$2:$C$164</c:f>
              <c:numCache>
                <c:formatCode>0.0%</c:formatCode>
                <c:ptCount val="163"/>
                <c:pt idx="0">
                  <c:v>0.19764011799410031</c:v>
                </c:pt>
                <c:pt idx="1">
                  <c:v>0.19801980198019817</c:v>
                </c:pt>
                <c:pt idx="2">
                  <c:v>0.19426934097421217</c:v>
                </c:pt>
                <c:pt idx="3">
                  <c:v>0.19128899352560341</c:v>
                </c:pt>
                <c:pt idx="4">
                  <c:v>0.20128354725787631</c:v>
                </c:pt>
                <c:pt idx="5">
                  <c:v>0.19988445984979791</c:v>
                </c:pt>
                <c:pt idx="6">
                  <c:v>0.19759450171821305</c:v>
                </c:pt>
                <c:pt idx="7">
                  <c:v>0.19897377423033066</c:v>
                </c:pt>
                <c:pt idx="8">
                  <c:v>0.1974885844748859</c:v>
                </c:pt>
                <c:pt idx="9">
                  <c:v>0.19521912350597628</c:v>
                </c:pt>
                <c:pt idx="10">
                  <c:v>0.19310344827586209</c:v>
                </c:pt>
                <c:pt idx="11">
                  <c:v>0.19541547277936988</c:v>
                </c:pt>
                <c:pt idx="12">
                  <c:v>0.19782732990280161</c:v>
                </c:pt>
                <c:pt idx="13">
                  <c:v>0.20046349942062597</c:v>
                </c:pt>
                <c:pt idx="14">
                  <c:v>0.20136518771331072</c:v>
                </c:pt>
                <c:pt idx="15">
                  <c:v>0.20407009609949137</c:v>
                </c:pt>
                <c:pt idx="16">
                  <c:v>0.20492272467086434</c:v>
                </c:pt>
                <c:pt idx="17">
                  <c:v>0.21236405266170591</c:v>
                </c:pt>
                <c:pt idx="18">
                  <c:v>0.21379310344827604</c:v>
                </c:pt>
                <c:pt idx="19">
                  <c:v>0.2161697247706422</c:v>
                </c:pt>
                <c:pt idx="20">
                  <c:v>0.21420454545454545</c:v>
                </c:pt>
                <c:pt idx="21">
                  <c:v>0.21589627959413776</c:v>
                </c:pt>
                <c:pt idx="22">
                  <c:v>0.21590909090909113</c:v>
                </c:pt>
                <c:pt idx="23">
                  <c:v>0.21094190637337859</c:v>
                </c:pt>
                <c:pt idx="24">
                  <c:v>0.20892151326933936</c:v>
                </c:pt>
                <c:pt idx="25">
                  <c:v>0.21239436619718338</c:v>
                </c:pt>
                <c:pt idx="26">
                  <c:v>0.2197488584474889</c:v>
                </c:pt>
                <c:pt idx="27">
                  <c:v>0.2211055276381908</c:v>
                </c:pt>
                <c:pt idx="28">
                  <c:v>0.22346368715083811</c:v>
                </c:pt>
                <c:pt idx="29">
                  <c:v>0.23098591549295774</c:v>
                </c:pt>
                <c:pt idx="30">
                  <c:v>0.24031443009545231</c:v>
                </c:pt>
                <c:pt idx="31">
                  <c:v>0.23804226918798688</c:v>
                </c:pt>
                <c:pt idx="32">
                  <c:v>0.23621169916434553</c:v>
                </c:pt>
                <c:pt idx="33">
                  <c:v>0.23953744493392087</c:v>
                </c:pt>
                <c:pt idx="34">
                  <c:v>0.23674138873701503</c:v>
                </c:pt>
                <c:pt idx="35">
                  <c:v>0.23980154355016553</c:v>
                </c:pt>
                <c:pt idx="36">
                  <c:v>0.2378287632904309</c:v>
                </c:pt>
                <c:pt idx="37">
                  <c:v>0.24590163934426248</c:v>
                </c:pt>
                <c:pt idx="38">
                  <c:v>0.2488636363636364</c:v>
                </c:pt>
                <c:pt idx="39">
                  <c:v>0.24387464387464389</c:v>
                </c:pt>
                <c:pt idx="40">
                  <c:v>0.24221844934917963</c:v>
                </c:pt>
                <c:pt idx="41">
                  <c:v>0.23809523809523836</c:v>
                </c:pt>
                <c:pt idx="42">
                  <c:v>0.24602272727272728</c:v>
                </c:pt>
                <c:pt idx="43">
                  <c:v>0.24289693593314771</c:v>
                </c:pt>
                <c:pt idx="44">
                  <c:v>0.24319822320932821</c:v>
                </c:pt>
                <c:pt idx="45">
                  <c:v>0.24207011686143587</c:v>
                </c:pt>
                <c:pt idx="46">
                  <c:v>0.25013713658804143</c:v>
                </c:pt>
                <c:pt idx="47">
                  <c:v>0.24534686971235209</c:v>
                </c:pt>
                <c:pt idx="48">
                  <c:v>0.24945295404814019</c:v>
                </c:pt>
                <c:pt idx="49">
                  <c:v>0.2505482456140351</c:v>
                </c:pt>
                <c:pt idx="50">
                  <c:v>0.25483692647871753</c:v>
                </c:pt>
                <c:pt idx="51">
                  <c:v>0.24873666479505896</c:v>
                </c:pt>
                <c:pt idx="52">
                  <c:v>0.25197294250281876</c:v>
                </c:pt>
                <c:pt idx="53">
                  <c:v>0.2557339449541281</c:v>
                </c:pt>
                <c:pt idx="54">
                  <c:v>0.25866050808314089</c:v>
                </c:pt>
                <c:pt idx="55">
                  <c:v>0.25529479107040642</c:v>
                </c:pt>
                <c:pt idx="56">
                  <c:v>0.26035167328417502</c:v>
                </c:pt>
                <c:pt idx="57">
                  <c:v>0.26153846153846183</c:v>
                </c:pt>
                <c:pt idx="58">
                  <c:v>0.25549915397631129</c:v>
                </c:pt>
                <c:pt idx="59">
                  <c:v>0.26199887069452288</c:v>
                </c:pt>
                <c:pt idx="60">
                  <c:v>0.26148610323312538</c:v>
                </c:pt>
                <c:pt idx="61">
                  <c:v>0.2702552719200888</c:v>
                </c:pt>
                <c:pt idx="62">
                  <c:v>0.2689732142857143</c:v>
                </c:pt>
                <c:pt idx="63">
                  <c:v>0.27298206278026954</c:v>
                </c:pt>
                <c:pt idx="64">
                  <c:v>0.2665929203539823</c:v>
                </c:pt>
                <c:pt idx="65">
                  <c:v>0.26284153005464511</c:v>
                </c:pt>
                <c:pt idx="66">
                  <c:v>0.26446280991735588</c:v>
                </c:pt>
                <c:pt idx="67">
                  <c:v>0.27476737821565433</c:v>
                </c:pt>
                <c:pt idx="68">
                  <c:v>0.27741585233441945</c:v>
                </c:pt>
                <c:pt idx="69">
                  <c:v>0.28004350190320831</c:v>
                </c:pt>
                <c:pt idx="70">
                  <c:v>0.27789815817984864</c:v>
                </c:pt>
                <c:pt idx="71">
                  <c:v>0.28356605800214835</c:v>
                </c:pt>
                <c:pt idx="72">
                  <c:v>0.28798305982001082</c:v>
                </c:pt>
                <c:pt idx="73">
                  <c:v>0.28396377197655864</c:v>
                </c:pt>
                <c:pt idx="74">
                  <c:v>0.2905620360551433</c:v>
                </c:pt>
                <c:pt idx="75">
                  <c:v>0.28774329300368234</c:v>
                </c:pt>
                <c:pt idx="76">
                  <c:v>0.28541448058761848</c:v>
                </c:pt>
                <c:pt idx="77">
                  <c:v>0.29482488238369126</c:v>
                </c:pt>
                <c:pt idx="78">
                  <c:v>0.28891202498698598</c:v>
                </c:pt>
                <c:pt idx="79">
                  <c:v>0.29136316337148854</c:v>
                </c:pt>
                <c:pt idx="80">
                  <c:v>0.29460580912863082</c:v>
                </c:pt>
                <c:pt idx="81">
                  <c:v>0.29994890137966368</c:v>
                </c:pt>
                <c:pt idx="82">
                  <c:v>0.30087134802665327</c:v>
                </c:pt>
                <c:pt idx="83">
                  <c:v>0.30198271479410316</c:v>
                </c:pt>
                <c:pt idx="84">
                  <c:v>0.30150753768844252</c:v>
                </c:pt>
                <c:pt idx="85">
                  <c:v>0.30180180180180238</c:v>
                </c:pt>
                <c:pt idx="86">
                  <c:v>0.30822255046774988</c:v>
                </c:pt>
                <c:pt idx="87">
                  <c:v>0.30998509687034315</c:v>
                </c:pt>
                <c:pt idx="88">
                  <c:v>0.31413096996553458</c:v>
                </c:pt>
                <c:pt idx="89">
                  <c:v>0.31070366699702706</c:v>
                </c:pt>
                <c:pt idx="90">
                  <c:v>0.31879699248120302</c:v>
                </c:pt>
                <c:pt idx="91">
                  <c:v>0.31935320869125838</c:v>
                </c:pt>
                <c:pt idx="92">
                  <c:v>0.31457286432160869</c:v>
                </c:pt>
                <c:pt idx="93">
                  <c:v>0.31578947368421112</c:v>
                </c:pt>
                <c:pt idx="94">
                  <c:v>0.32739307535641593</c:v>
                </c:pt>
                <c:pt idx="95">
                  <c:v>0.32978183663115168</c:v>
                </c:pt>
                <c:pt idx="96">
                  <c:v>0.32329317269076308</c:v>
                </c:pt>
                <c:pt idx="97">
                  <c:v>0.32148377125193262</c:v>
                </c:pt>
                <c:pt idx="98">
                  <c:v>0.32766615146831535</c:v>
                </c:pt>
                <c:pt idx="99">
                  <c:v>0.33226152197213288</c:v>
                </c:pt>
                <c:pt idx="100">
                  <c:v>0.3374730021598279</c:v>
                </c:pt>
                <c:pt idx="101">
                  <c:v>0.34525139664804472</c:v>
                </c:pt>
                <c:pt idx="102">
                  <c:v>0.34580498866213177</c:v>
                </c:pt>
                <c:pt idx="103">
                  <c:v>0.34108076699593304</c:v>
                </c:pt>
                <c:pt idx="104">
                  <c:v>0.34504004929143561</c:v>
                </c:pt>
                <c:pt idx="105">
                  <c:v>0.34738829452485909</c:v>
                </c:pt>
                <c:pt idx="106">
                  <c:v>0.34948979591836787</c:v>
                </c:pt>
                <c:pt idx="107">
                  <c:v>0.36831683168316864</c:v>
                </c:pt>
                <c:pt idx="108">
                  <c:v>0.37228260869565266</c:v>
                </c:pt>
                <c:pt idx="109">
                  <c:v>0.37026447462473222</c:v>
                </c:pt>
                <c:pt idx="110">
                  <c:v>0.37117251680358482</c:v>
                </c:pt>
                <c:pt idx="111">
                  <c:v>0.36538461538461636</c:v>
                </c:pt>
                <c:pt idx="112">
                  <c:v>0.3652453740949318</c:v>
                </c:pt>
                <c:pt idx="113">
                  <c:v>0.38034188034188077</c:v>
                </c:pt>
                <c:pt idx="114">
                  <c:v>0.38365896980461894</c:v>
                </c:pt>
                <c:pt idx="115">
                  <c:v>0.40184331797235057</c:v>
                </c:pt>
                <c:pt idx="116">
                  <c:v>0.40038498556304197</c:v>
                </c:pt>
                <c:pt idx="117">
                  <c:v>0.39213806327900347</c:v>
                </c:pt>
                <c:pt idx="118">
                  <c:v>0.40796019900497554</c:v>
                </c:pt>
                <c:pt idx="119">
                  <c:v>0.40923076923076956</c:v>
                </c:pt>
                <c:pt idx="120">
                  <c:v>0.40314136125654448</c:v>
                </c:pt>
                <c:pt idx="121">
                  <c:v>0.40740740740740738</c:v>
                </c:pt>
                <c:pt idx="122">
                  <c:v>0.40948275862068995</c:v>
                </c:pt>
                <c:pt idx="123">
                  <c:v>0.41285403050108926</c:v>
                </c:pt>
                <c:pt idx="124">
                  <c:v>0.41666666666666702</c:v>
                </c:pt>
                <c:pt idx="125">
                  <c:v>0.4182424916573973</c:v>
                </c:pt>
                <c:pt idx="126">
                  <c:v>0.41939120631341631</c:v>
                </c:pt>
                <c:pt idx="127">
                  <c:v>0.43493150684931531</c:v>
                </c:pt>
                <c:pt idx="128">
                  <c:v>0.43492769744160215</c:v>
                </c:pt>
                <c:pt idx="129">
                  <c:v>0.42529989094874598</c:v>
                </c:pt>
                <c:pt idx="130">
                  <c:v>0.42672413793103448</c:v>
                </c:pt>
                <c:pt idx="131">
                  <c:v>0.42576419213973798</c:v>
                </c:pt>
                <c:pt idx="132">
                  <c:v>0.43369565217391304</c:v>
                </c:pt>
                <c:pt idx="133">
                  <c:v>0.43266171792152702</c:v>
                </c:pt>
                <c:pt idx="134">
                  <c:v>0.43565400843881857</c:v>
                </c:pt>
                <c:pt idx="135">
                  <c:v>0.43685300207039335</c:v>
                </c:pt>
                <c:pt idx="136">
                  <c:v>0.43491735537190113</c:v>
                </c:pt>
                <c:pt idx="137">
                  <c:v>0.43451776649746243</c:v>
                </c:pt>
                <c:pt idx="138">
                  <c:v>0.42942942942942974</c:v>
                </c:pt>
                <c:pt idx="139">
                  <c:v>0.42220019821605548</c:v>
                </c:pt>
                <c:pt idx="140">
                  <c:v>0.43043043043043044</c:v>
                </c:pt>
                <c:pt idx="141">
                  <c:v>0.42772277227722827</c:v>
                </c:pt>
                <c:pt idx="142">
                  <c:v>0.43461160275319566</c:v>
                </c:pt>
                <c:pt idx="143">
                  <c:v>0.43359375</c:v>
                </c:pt>
                <c:pt idx="144">
                  <c:v>0.44476464937560067</c:v>
                </c:pt>
                <c:pt idx="145">
                  <c:v>0.44711538461538464</c:v>
                </c:pt>
                <c:pt idx="146">
                  <c:v>0.45038167938931351</c:v>
                </c:pt>
                <c:pt idx="147">
                  <c:v>0.46492048643592171</c:v>
                </c:pt>
                <c:pt idx="148">
                  <c:v>0.47031539888682772</c:v>
                </c:pt>
                <c:pt idx="149">
                  <c:v>0.46503178928247085</c:v>
                </c:pt>
                <c:pt idx="150">
                  <c:v>0.47708894878706243</c:v>
                </c:pt>
                <c:pt idx="151">
                  <c:v>0.47405452946350046</c:v>
                </c:pt>
                <c:pt idx="152">
                  <c:v>0.47940403155127082</c:v>
                </c:pt>
                <c:pt idx="153">
                  <c:v>0.48062015503875982</c:v>
                </c:pt>
                <c:pt idx="154">
                  <c:v>0.47946353730092239</c:v>
                </c:pt>
                <c:pt idx="155">
                  <c:v>0.47877758913412582</c:v>
                </c:pt>
                <c:pt idx="156">
                  <c:v>0.48023549201009225</c:v>
                </c:pt>
                <c:pt idx="157">
                  <c:v>0.47786885245901667</c:v>
                </c:pt>
                <c:pt idx="158">
                  <c:v>0.48958333333333331</c:v>
                </c:pt>
                <c:pt idx="159">
                  <c:v>0.48907956318252777</c:v>
                </c:pt>
                <c:pt idx="160">
                  <c:v>0.49126803340926384</c:v>
                </c:pt>
                <c:pt idx="161">
                  <c:v>0.4936329588014981</c:v>
                </c:pt>
                <c:pt idx="162">
                  <c:v>0.49257057949479993</c:v>
                </c:pt>
              </c:numCache>
            </c:numRef>
          </c:val>
        </c:ser>
        <c:ser>
          <c:idx val="2"/>
          <c:order val="2"/>
          <c:tx>
            <c:strRef>
              <c:f>Sheet1!$D$1</c:f>
              <c:strCache>
                <c:ptCount val="1"/>
                <c:pt idx="0">
                  <c:v>% VERT.</c:v>
                </c:pt>
              </c:strCache>
            </c:strRef>
          </c:tx>
          <c:spPr>
            <a:ln w="57150">
              <a:solidFill>
                <a:srgbClr val="FFC000"/>
              </a:solidFill>
            </a:ln>
          </c:spPr>
          <c:marker>
            <c:symbol val="none"/>
          </c:marker>
          <c:cat>
            <c:numRef>
              <c:f>Sheet1!$A$2:$A$164</c:f>
              <c:numCache>
                <c:formatCode>m/d/yyyy</c:formatCode>
                <c:ptCount val="163"/>
                <c:pt idx="0">
                  <c:v>39087</c:v>
                </c:pt>
                <c:pt idx="1">
                  <c:v>39094</c:v>
                </c:pt>
                <c:pt idx="2">
                  <c:v>39101</c:v>
                </c:pt>
                <c:pt idx="3">
                  <c:v>39108</c:v>
                </c:pt>
                <c:pt idx="4">
                  <c:v>39115</c:v>
                </c:pt>
                <c:pt idx="5">
                  <c:v>39122</c:v>
                </c:pt>
                <c:pt idx="6">
                  <c:v>39129</c:v>
                </c:pt>
                <c:pt idx="7">
                  <c:v>39136</c:v>
                </c:pt>
                <c:pt idx="8">
                  <c:v>39143</c:v>
                </c:pt>
                <c:pt idx="9">
                  <c:v>39150</c:v>
                </c:pt>
                <c:pt idx="10">
                  <c:v>39157</c:v>
                </c:pt>
                <c:pt idx="11">
                  <c:v>39164</c:v>
                </c:pt>
                <c:pt idx="12">
                  <c:v>39171</c:v>
                </c:pt>
                <c:pt idx="13">
                  <c:v>39178</c:v>
                </c:pt>
                <c:pt idx="14">
                  <c:v>39185</c:v>
                </c:pt>
                <c:pt idx="15">
                  <c:v>39192</c:v>
                </c:pt>
                <c:pt idx="16">
                  <c:v>39199</c:v>
                </c:pt>
                <c:pt idx="17">
                  <c:v>39206</c:v>
                </c:pt>
                <c:pt idx="18">
                  <c:v>39213</c:v>
                </c:pt>
                <c:pt idx="19">
                  <c:v>39220</c:v>
                </c:pt>
                <c:pt idx="20">
                  <c:v>39227</c:v>
                </c:pt>
                <c:pt idx="21">
                  <c:v>39234</c:v>
                </c:pt>
                <c:pt idx="22">
                  <c:v>39241</c:v>
                </c:pt>
                <c:pt idx="23">
                  <c:v>39248</c:v>
                </c:pt>
                <c:pt idx="24">
                  <c:v>39255</c:v>
                </c:pt>
                <c:pt idx="25">
                  <c:v>39262</c:v>
                </c:pt>
                <c:pt idx="26">
                  <c:v>39269</c:v>
                </c:pt>
                <c:pt idx="27">
                  <c:v>39276</c:v>
                </c:pt>
                <c:pt idx="28">
                  <c:v>39283</c:v>
                </c:pt>
                <c:pt idx="29">
                  <c:v>39290</c:v>
                </c:pt>
                <c:pt idx="30">
                  <c:v>39297</c:v>
                </c:pt>
                <c:pt idx="31">
                  <c:v>39304</c:v>
                </c:pt>
                <c:pt idx="32">
                  <c:v>39311</c:v>
                </c:pt>
                <c:pt idx="33">
                  <c:v>39318</c:v>
                </c:pt>
                <c:pt idx="34">
                  <c:v>39325</c:v>
                </c:pt>
                <c:pt idx="35">
                  <c:v>39332</c:v>
                </c:pt>
                <c:pt idx="36">
                  <c:v>39339</c:v>
                </c:pt>
                <c:pt idx="37">
                  <c:v>39346</c:v>
                </c:pt>
                <c:pt idx="38">
                  <c:v>39353</c:v>
                </c:pt>
                <c:pt idx="39">
                  <c:v>39360</c:v>
                </c:pt>
                <c:pt idx="40">
                  <c:v>39367</c:v>
                </c:pt>
                <c:pt idx="41">
                  <c:v>39374</c:v>
                </c:pt>
                <c:pt idx="42">
                  <c:v>39381</c:v>
                </c:pt>
                <c:pt idx="43">
                  <c:v>39388</c:v>
                </c:pt>
                <c:pt idx="44">
                  <c:v>39395</c:v>
                </c:pt>
                <c:pt idx="45">
                  <c:v>39402</c:v>
                </c:pt>
                <c:pt idx="46">
                  <c:v>39407</c:v>
                </c:pt>
                <c:pt idx="47">
                  <c:v>39416</c:v>
                </c:pt>
                <c:pt idx="48">
                  <c:v>39423</c:v>
                </c:pt>
                <c:pt idx="49">
                  <c:v>39430</c:v>
                </c:pt>
                <c:pt idx="50">
                  <c:v>39437</c:v>
                </c:pt>
                <c:pt idx="51">
                  <c:v>39444</c:v>
                </c:pt>
                <c:pt idx="52">
                  <c:v>39451</c:v>
                </c:pt>
                <c:pt idx="53">
                  <c:v>39458</c:v>
                </c:pt>
                <c:pt idx="54">
                  <c:v>39465</c:v>
                </c:pt>
                <c:pt idx="55">
                  <c:v>39472</c:v>
                </c:pt>
                <c:pt idx="56">
                  <c:v>39479</c:v>
                </c:pt>
                <c:pt idx="57">
                  <c:v>39486</c:v>
                </c:pt>
                <c:pt idx="58">
                  <c:v>39493</c:v>
                </c:pt>
                <c:pt idx="59">
                  <c:v>39500</c:v>
                </c:pt>
                <c:pt idx="60">
                  <c:v>39507</c:v>
                </c:pt>
                <c:pt idx="61">
                  <c:v>39514</c:v>
                </c:pt>
                <c:pt idx="62">
                  <c:v>39521</c:v>
                </c:pt>
                <c:pt idx="63">
                  <c:v>39528</c:v>
                </c:pt>
                <c:pt idx="64">
                  <c:v>39535</c:v>
                </c:pt>
                <c:pt idx="65">
                  <c:v>39542</c:v>
                </c:pt>
                <c:pt idx="66">
                  <c:v>39549</c:v>
                </c:pt>
                <c:pt idx="67">
                  <c:v>39556</c:v>
                </c:pt>
                <c:pt idx="68">
                  <c:v>39563</c:v>
                </c:pt>
                <c:pt idx="69">
                  <c:v>39570</c:v>
                </c:pt>
                <c:pt idx="70">
                  <c:v>39577</c:v>
                </c:pt>
                <c:pt idx="71">
                  <c:v>39584</c:v>
                </c:pt>
                <c:pt idx="72">
                  <c:v>39591</c:v>
                </c:pt>
                <c:pt idx="73">
                  <c:v>39598</c:v>
                </c:pt>
                <c:pt idx="74">
                  <c:v>39605</c:v>
                </c:pt>
                <c:pt idx="75">
                  <c:v>39612</c:v>
                </c:pt>
                <c:pt idx="76">
                  <c:v>39619</c:v>
                </c:pt>
                <c:pt idx="77">
                  <c:v>39626</c:v>
                </c:pt>
                <c:pt idx="78">
                  <c:v>39633</c:v>
                </c:pt>
                <c:pt idx="79">
                  <c:v>39640</c:v>
                </c:pt>
                <c:pt idx="80">
                  <c:v>39647</c:v>
                </c:pt>
                <c:pt idx="81">
                  <c:v>39654</c:v>
                </c:pt>
                <c:pt idx="82">
                  <c:v>39661</c:v>
                </c:pt>
                <c:pt idx="83">
                  <c:v>39668</c:v>
                </c:pt>
                <c:pt idx="84">
                  <c:v>39675</c:v>
                </c:pt>
                <c:pt idx="85">
                  <c:v>39682</c:v>
                </c:pt>
                <c:pt idx="86">
                  <c:v>39689</c:v>
                </c:pt>
                <c:pt idx="87">
                  <c:v>39696</c:v>
                </c:pt>
                <c:pt idx="88">
                  <c:v>39703</c:v>
                </c:pt>
                <c:pt idx="89">
                  <c:v>39710</c:v>
                </c:pt>
                <c:pt idx="90">
                  <c:v>39717</c:v>
                </c:pt>
                <c:pt idx="91">
                  <c:v>39724</c:v>
                </c:pt>
                <c:pt idx="92">
                  <c:v>39731</c:v>
                </c:pt>
                <c:pt idx="93">
                  <c:v>39738</c:v>
                </c:pt>
                <c:pt idx="94">
                  <c:v>39745</c:v>
                </c:pt>
                <c:pt idx="95">
                  <c:v>39752</c:v>
                </c:pt>
                <c:pt idx="96">
                  <c:v>39759</c:v>
                </c:pt>
                <c:pt idx="97">
                  <c:v>39766</c:v>
                </c:pt>
                <c:pt idx="98">
                  <c:v>39773</c:v>
                </c:pt>
                <c:pt idx="99">
                  <c:v>39778</c:v>
                </c:pt>
                <c:pt idx="100">
                  <c:v>39787</c:v>
                </c:pt>
                <c:pt idx="101">
                  <c:v>39794</c:v>
                </c:pt>
                <c:pt idx="102">
                  <c:v>39801</c:v>
                </c:pt>
                <c:pt idx="103">
                  <c:v>39808</c:v>
                </c:pt>
                <c:pt idx="104">
                  <c:v>39815</c:v>
                </c:pt>
                <c:pt idx="105">
                  <c:v>39822</c:v>
                </c:pt>
                <c:pt idx="106">
                  <c:v>39829</c:v>
                </c:pt>
                <c:pt idx="107">
                  <c:v>39836</c:v>
                </c:pt>
                <c:pt idx="108">
                  <c:v>39843</c:v>
                </c:pt>
                <c:pt idx="109">
                  <c:v>39850</c:v>
                </c:pt>
                <c:pt idx="110">
                  <c:v>39857</c:v>
                </c:pt>
                <c:pt idx="111">
                  <c:v>39864</c:v>
                </c:pt>
                <c:pt idx="112">
                  <c:v>39871</c:v>
                </c:pt>
                <c:pt idx="113">
                  <c:v>39878</c:v>
                </c:pt>
                <c:pt idx="114">
                  <c:v>39885</c:v>
                </c:pt>
                <c:pt idx="115">
                  <c:v>39892</c:v>
                </c:pt>
                <c:pt idx="116">
                  <c:v>39899</c:v>
                </c:pt>
                <c:pt idx="117">
                  <c:v>39906</c:v>
                </c:pt>
                <c:pt idx="118">
                  <c:v>39912</c:v>
                </c:pt>
                <c:pt idx="119">
                  <c:v>39920</c:v>
                </c:pt>
                <c:pt idx="120">
                  <c:v>39927</c:v>
                </c:pt>
                <c:pt idx="121">
                  <c:v>39934</c:v>
                </c:pt>
                <c:pt idx="122">
                  <c:v>39941</c:v>
                </c:pt>
                <c:pt idx="123">
                  <c:v>39948</c:v>
                </c:pt>
                <c:pt idx="124">
                  <c:v>39955</c:v>
                </c:pt>
                <c:pt idx="125">
                  <c:v>39962</c:v>
                </c:pt>
                <c:pt idx="126">
                  <c:v>39969</c:v>
                </c:pt>
                <c:pt idx="127">
                  <c:v>39976</c:v>
                </c:pt>
                <c:pt idx="128">
                  <c:v>39983</c:v>
                </c:pt>
                <c:pt idx="129">
                  <c:v>39990</c:v>
                </c:pt>
                <c:pt idx="130">
                  <c:v>39996</c:v>
                </c:pt>
                <c:pt idx="131">
                  <c:v>40004</c:v>
                </c:pt>
                <c:pt idx="132">
                  <c:v>40011</c:v>
                </c:pt>
                <c:pt idx="133">
                  <c:v>40018</c:v>
                </c:pt>
                <c:pt idx="134">
                  <c:v>40025</c:v>
                </c:pt>
                <c:pt idx="135">
                  <c:v>40032</c:v>
                </c:pt>
                <c:pt idx="136">
                  <c:v>40039</c:v>
                </c:pt>
                <c:pt idx="137">
                  <c:v>40046</c:v>
                </c:pt>
                <c:pt idx="138">
                  <c:v>40053</c:v>
                </c:pt>
                <c:pt idx="139">
                  <c:v>40060</c:v>
                </c:pt>
                <c:pt idx="140">
                  <c:v>40067</c:v>
                </c:pt>
                <c:pt idx="141">
                  <c:v>40074</c:v>
                </c:pt>
                <c:pt idx="142">
                  <c:v>40081</c:v>
                </c:pt>
                <c:pt idx="143">
                  <c:v>40088</c:v>
                </c:pt>
                <c:pt idx="144">
                  <c:v>40095</c:v>
                </c:pt>
                <c:pt idx="145">
                  <c:v>40102</c:v>
                </c:pt>
                <c:pt idx="146">
                  <c:v>40109</c:v>
                </c:pt>
                <c:pt idx="147">
                  <c:v>40116</c:v>
                </c:pt>
                <c:pt idx="148">
                  <c:v>40123</c:v>
                </c:pt>
                <c:pt idx="149">
                  <c:v>40130</c:v>
                </c:pt>
                <c:pt idx="150">
                  <c:v>40137</c:v>
                </c:pt>
                <c:pt idx="151">
                  <c:v>40142</c:v>
                </c:pt>
                <c:pt idx="152">
                  <c:v>40151</c:v>
                </c:pt>
                <c:pt idx="153">
                  <c:v>40158</c:v>
                </c:pt>
                <c:pt idx="154">
                  <c:v>40165</c:v>
                </c:pt>
                <c:pt idx="155">
                  <c:v>40170</c:v>
                </c:pt>
                <c:pt idx="156">
                  <c:v>40178</c:v>
                </c:pt>
                <c:pt idx="157">
                  <c:v>40186</c:v>
                </c:pt>
                <c:pt idx="158">
                  <c:v>40193</c:v>
                </c:pt>
                <c:pt idx="159">
                  <c:v>40200</c:v>
                </c:pt>
                <c:pt idx="160">
                  <c:v>40207</c:v>
                </c:pt>
                <c:pt idx="161">
                  <c:v>40214</c:v>
                </c:pt>
                <c:pt idx="162">
                  <c:v>40221</c:v>
                </c:pt>
              </c:numCache>
            </c:numRef>
          </c:cat>
          <c:val>
            <c:numRef>
              <c:f>Sheet1!$D$2:$D$164</c:f>
              <c:numCache>
                <c:formatCode>0.0%</c:formatCode>
                <c:ptCount val="163"/>
                <c:pt idx="0">
                  <c:v>0.58407079646017757</c:v>
                </c:pt>
                <c:pt idx="1">
                  <c:v>0.57775189283634265</c:v>
                </c:pt>
                <c:pt idx="2">
                  <c:v>0.58395415472779311</c:v>
                </c:pt>
                <c:pt idx="3">
                  <c:v>0.59623307828134131</c:v>
                </c:pt>
                <c:pt idx="4">
                  <c:v>0.58576429404900821</c:v>
                </c:pt>
                <c:pt idx="5">
                  <c:v>0.59156556903523827</c:v>
                </c:pt>
                <c:pt idx="6">
                  <c:v>0.5910652920962195</c:v>
                </c:pt>
                <c:pt idx="7">
                  <c:v>0.58494868871151651</c:v>
                </c:pt>
                <c:pt idx="8">
                  <c:v>0.57876712328767121</c:v>
                </c:pt>
                <c:pt idx="9">
                  <c:v>0.57712009106431461</c:v>
                </c:pt>
                <c:pt idx="10">
                  <c:v>0.58620689655172409</c:v>
                </c:pt>
                <c:pt idx="11">
                  <c:v>0.57879656160458515</c:v>
                </c:pt>
                <c:pt idx="12">
                  <c:v>0.56946826758147562</c:v>
                </c:pt>
                <c:pt idx="13">
                  <c:v>0.56546929316338423</c:v>
                </c:pt>
                <c:pt idx="14">
                  <c:v>0.5671217292377706</c:v>
                </c:pt>
                <c:pt idx="15">
                  <c:v>0.56755228942905556</c:v>
                </c:pt>
                <c:pt idx="16">
                  <c:v>0.57641671436748709</c:v>
                </c:pt>
                <c:pt idx="17">
                  <c:v>0.57355466514023989</c:v>
                </c:pt>
                <c:pt idx="18">
                  <c:v>0.56781609195402249</c:v>
                </c:pt>
                <c:pt idx="19">
                  <c:v>0.5705275229357798</c:v>
                </c:pt>
                <c:pt idx="20">
                  <c:v>0.56875000000000053</c:v>
                </c:pt>
                <c:pt idx="21">
                  <c:v>0.56820744081172458</c:v>
                </c:pt>
                <c:pt idx="22">
                  <c:v>0.56420454545454568</c:v>
                </c:pt>
                <c:pt idx="23">
                  <c:v>0.56627185561195714</c:v>
                </c:pt>
                <c:pt idx="24">
                  <c:v>0.5561829474872948</c:v>
                </c:pt>
                <c:pt idx="25">
                  <c:v>0.56000000000000005</c:v>
                </c:pt>
                <c:pt idx="26">
                  <c:v>0.55251141552511462</c:v>
                </c:pt>
                <c:pt idx="27">
                  <c:v>0.55778894472361806</c:v>
                </c:pt>
                <c:pt idx="28">
                  <c:v>0.55474860335195564</c:v>
                </c:pt>
                <c:pt idx="29">
                  <c:v>0.55211267605633807</c:v>
                </c:pt>
                <c:pt idx="30">
                  <c:v>0.54632229084783779</c:v>
                </c:pt>
                <c:pt idx="31">
                  <c:v>0.5517241379310347</c:v>
                </c:pt>
                <c:pt idx="32">
                  <c:v>0.54818941504178331</c:v>
                </c:pt>
                <c:pt idx="33">
                  <c:v>0.5506607929515418</c:v>
                </c:pt>
                <c:pt idx="34">
                  <c:v>0.54948059048660458</c:v>
                </c:pt>
                <c:pt idx="35">
                  <c:v>0.5540242557883136</c:v>
                </c:pt>
                <c:pt idx="36">
                  <c:v>0.54392837157246787</c:v>
                </c:pt>
                <c:pt idx="37">
                  <c:v>0.55002826455624643</c:v>
                </c:pt>
                <c:pt idx="38">
                  <c:v>0.55227272727272669</c:v>
                </c:pt>
                <c:pt idx="39">
                  <c:v>0.56182336182336157</c:v>
                </c:pt>
                <c:pt idx="40">
                  <c:v>0.56649688737973969</c:v>
                </c:pt>
                <c:pt idx="41">
                  <c:v>0.57142857142857206</c:v>
                </c:pt>
                <c:pt idx="42">
                  <c:v>0.56420454545454568</c:v>
                </c:pt>
                <c:pt idx="43">
                  <c:v>0.56991643454039054</c:v>
                </c:pt>
                <c:pt idx="44">
                  <c:v>0.56524153248195463</c:v>
                </c:pt>
                <c:pt idx="45">
                  <c:v>0.56538675570395025</c:v>
                </c:pt>
                <c:pt idx="46">
                  <c:v>0.56006582556225959</c:v>
                </c:pt>
                <c:pt idx="47">
                  <c:v>0.56006768189509248</c:v>
                </c:pt>
                <c:pt idx="48">
                  <c:v>0.55306345733041573</c:v>
                </c:pt>
                <c:pt idx="49">
                  <c:v>0.54550438596491135</c:v>
                </c:pt>
                <c:pt idx="50">
                  <c:v>0.54007739082365946</c:v>
                </c:pt>
                <c:pt idx="51">
                  <c:v>0.54688377316114545</c:v>
                </c:pt>
                <c:pt idx="52">
                  <c:v>0.54735062006764357</c:v>
                </c:pt>
                <c:pt idx="53">
                  <c:v>0.53841743119265995</c:v>
                </c:pt>
                <c:pt idx="54">
                  <c:v>0.53406466512702022</c:v>
                </c:pt>
                <c:pt idx="55">
                  <c:v>0.54264453348597685</c:v>
                </c:pt>
                <c:pt idx="56">
                  <c:v>0.52921157118547935</c:v>
                </c:pt>
                <c:pt idx="57">
                  <c:v>0.52877492877492849</c:v>
                </c:pt>
                <c:pt idx="58">
                  <c:v>0.5363790186125218</c:v>
                </c:pt>
                <c:pt idx="59">
                  <c:v>0.5313382269904009</c:v>
                </c:pt>
                <c:pt idx="60">
                  <c:v>0.53658536585365768</c:v>
                </c:pt>
                <c:pt idx="61">
                  <c:v>0.53329633740288573</c:v>
                </c:pt>
                <c:pt idx="62">
                  <c:v>0.53515625</c:v>
                </c:pt>
                <c:pt idx="63">
                  <c:v>0.53923766816143459</c:v>
                </c:pt>
                <c:pt idx="64">
                  <c:v>0.5398230088495577</c:v>
                </c:pt>
                <c:pt idx="65">
                  <c:v>0.53989071038251424</c:v>
                </c:pt>
                <c:pt idx="66">
                  <c:v>0.53443526170798816</c:v>
                </c:pt>
                <c:pt idx="67">
                  <c:v>0.52818828680897645</c:v>
                </c:pt>
                <c:pt idx="68">
                  <c:v>0.51954397394136742</c:v>
                </c:pt>
                <c:pt idx="69">
                  <c:v>0.51767264817835779</c:v>
                </c:pt>
                <c:pt idx="70">
                  <c:v>0.51950162513542797</c:v>
                </c:pt>
                <c:pt idx="71">
                  <c:v>0.51450053705692744</c:v>
                </c:pt>
                <c:pt idx="72">
                  <c:v>0.50820539968237166</c:v>
                </c:pt>
                <c:pt idx="73">
                  <c:v>0.50932338838572133</c:v>
                </c:pt>
                <c:pt idx="74">
                  <c:v>0.51325556733828204</c:v>
                </c:pt>
                <c:pt idx="75">
                  <c:v>0.51236191478169357</c:v>
                </c:pt>
                <c:pt idx="76">
                  <c:v>0.51416579223504721</c:v>
                </c:pt>
                <c:pt idx="77">
                  <c:v>0.50653423941453213</c:v>
                </c:pt>
                <c:pt idx="78">
                  <c:v>0.50963040083289968</c:v>
                </c:pt>
                <c:pt idx="79">
                  <c:v>0.50780437044745053</c:v>
                </c:pt>
                <c:pt idx="80">
                  <c:v>0.50622406639004169</c:v>
                </c:pt>
                <c:pt idx="81">
                  <c:v>0.5058763413387839</c:v>
                </c:pt>
                <c:pt idx="82">
                  <c:v>0.5058944131214772</c:v>
                </c:pt>
                <c:pt idx="83">
                  <c:v>0.51398068124046759</c:v>
                </c:pt>
                <c:pt idx="84">
                  <c:v>0.5095477386934677</c:v>
                </c:pt>
                <c:pt idx="85">
                  <c:v>0.5035035035035037</c:v>
                </c:pt>
                <c:pt idx="86">
                  <c:v>0.50073855243722309</c:v>
                </c:pt>
                <c:pt idx="87">
                  <c:v>0.49577744659711875</c:v>
                </c:pt>
                <c:pt idx="88">
                  <c:v>0.48990645002461874</c:v>
                </c:pt>
                <c:pt idx="89">
                  <c:v>0.48909811694747307</c:v>
                </c:pt>
                <c:pt idx="90">
                  <c:v>0.48972431077694262</c:v>
                </c:pt>
                <c:pt idx="91">
                  <c:v>0.48863062152602327</c:v>
                </c:pt>
                <c:pt idx="92">
                  <c:v>0.49849246231155814</c:v>
                </c:pt>
                <c:pt idx="93">
                  <c:v>0.48987854251012147</c:v>
                </c:pt>
                <c:pt idx="94">
                  <c:v>0.47861507128309588</c:v>
                </c:pt>
                <c:pt idx="95">
                  <c:v>0.47691527143581963</c:v>
                </c:pt>
                <c:pt idx="96">
                  <c:v>0.47941767068273122</c:v>
                </c:pt>
                <c:pt idx="97">
                  <c:v>0.47810407006697581</c:v>
                </c:pt>
                <c:pt idx="98">
                  <c:v>0.47758887171561126</c:v>
                </c:pt>
                <c:pt idx="99">
                  <c:v>0.46945337620578781</c:v>
                </c:pt>
                <c:pt idx="100">
                  <c:v>0.46490280777537824</c:v>
                </c:pt>
                <c:pt idx="101">
                  <c:v>0.45977653631284965</c:v>
                </c:pt>
                <c:pt idx="102">
                  <c:v>0.46088435374149689</c:v>
                </c:pt>
                <c:pt idx="103">
                  <c:v>0.47007553747821035</c:v>
                </c:pt>
                <c:pt idx="104">
                  <c:v>0.46333949476278496</c:v>
                </c:pt>
                <c:pt idx="105">
                  <c:v>0.45437382001258658</c:v>
                </c:pt>
                <c:pt idx="106">
                  <c:v>0.44451530612244927</c:v>
                </c:pt>
                <c:pt idx="107">
                  <c:v>0.44026402640264028</c:v>
                </c:pt>
                <c:pt idx="108">
                  <c:v>0.42730978260869601</c:v>
                </c:pt>
                <c:pt idx="109">
                  <c:v>0.42887776983559739</c:v>
                </c:pt>
                <c:pt idx="110">
                  <c:v>0.43539955190440677</c:v>
                </c:pt>
                <c:pt idx="111">
                  <c:v>0.44692307692307692</c:v>
                </c:pt>
                <c:pt idx="112">
                  <c:v>0.44328238133547915</c:v>
                </c:pt>
                <c:pt idx="113">
                  <c:v>0.41709401709401739</c:v>
                </c:pt>
                <c:pt idx="114">
                  <c:v>0.41563055062166965</c:v>
                </c:pt>
                <c:pt idx="115">
                  <c:v>0.40737327188940159</c:v>
                </c:pt>
                <c:pt idx="116">
                  <c:v>0.39268527430221423</c:v>
                </c:pt>
                <c:pt idx="117">
                  <c:v>0.40460210930009588</c:v>
                </c:pt>
                <c:pt idx="118">
                  <c:v>0.40199004975124381</c:v>
                </c:pt>
                <c:pt idx="119">
                  <c:v>0.4</c:v>
                </c:pt>
                <c:pt idx="120">
                  <c:v>0.41675392670157069</c:v>
                </c:pt>
                <c:pt idx="121">
                  <c:v>0.41375661375661382</c:v>
                </c:pt>
                <c:pt idx="122">
                  <c:v>0.41379310344827575</c:v>
                </c:pt>
                <c:pt idx="123">
                  <c:v>0.41285403050108926</c:v>
                </c:pt>
                <c:pt idx="124">
                  <c:v>0.40222222222222231</c:v>
                </c:pt>
                <c:pt idx="125">
                  <c:v>0.39933259176863239</c:v>
                </c:pt>
                <c:pt idx="126">
                  <c:v>0.38895152198421706</c:v>
                </c:pt>
                <c:pt idx="127">
                  <c:v>0.37785388127853914</c:v>
                </c:pt>
                <c:pt idx="128">
                  <c:v>0.37152391546162428</c:v>
                </c:pt>
                <c:pt idx="129">
                  <c:v>0.38822246455834286</c:v>
                </c:pt>
                <c:pt idx="130">
                  <c:v>0.39978448275862116</c:v>
                </c:pt>
                <c:pt idx="131">
                  <c:v>0.3941048034934504</c:v>
                </c:pt>
                <c:pt idx="132">
                  <c:v>0.37500000000000028</c:v>
                </c:pt>
                <c:pt idx="133">
                  <c:v>0.37327677624602362</c:v>
                </c:pt>
                <c:pt idx="134">
                  <c:v>0.37447257383966348</c:v>
                </c:pt>
                <c:pt idx="135">
                  <c:v>0.38509316770186375</c:v>
                </c:pt>
                <c:pt idx="136">
                  <c:v>0.38533057851239688</c:v>
                </c:pt>
                <c:pt idx="137">
                  <c:v>0.39187817258883312</c:v>
                </c:pt>
                <c:pt idx="138">
                  <c:v>0.39339339339339374</c:v>
                </c:pt>
                <c:pt idx="139">
                  <c:v>0.39048562933597686</c:v>
                </c:pt>
                <c:pt idx="140">
                  <c:v>0.38538538538538597</c:v>
                </c:pt>
                <c:pt idx="141">
                  <c:v>0.37920792079207932</c:v>
                </c:pt>
                <c:pt idx="142">
                  <c:v>0.3746312684365779</c:v>
                </c:pt>
                <c:pt idx="143">
                  <c:v>0.38671875000000028</c:v>
                </c:pt>
                <c:pt idx="144">
                  <c:v>0.37848222862632086</c:v>
                </c:pt>
                <c:pt idx="145">
                  <c:v>0.37884615384615411</c:v>
                </c:pt>
                <c:pt idx="146">
                  <c:v>0.37881679389313033</c:v>
                </c:pt>
                <c:pt idx="147">
                  <c:v>0.36669784845650111</c:v>
                </c:pt>
                <c:pt idx="148">
                  <c:v>0.35714285714285765</c:v>
                </c:pt>
                <c:pt idx="149">
                  <c:v>0.35876475930971885</c:v>
                </c:pt>
                <c:pt idx="150">
                  <c:v>0.35309973045822074</c:v>
                </c:pt>
                <c:pt idx="151">
                  <c:v>0.36059806508355352</c:v>
                </c:pt>
                <c:pt idx="152">
                  <c:v>0.35845749342681882</c:v>
                </c:pt>
                <c:pt idx="153">
                  <c:v>0.3548664944013783</c:v>
                </c:pt>
                <c:pt idx="154">
                  <c:v>0.35121542330259847</c:v>
                </c:pt>
                <c:pt idx="155">
                  <c:v>0.35229202037351443</c:v>
                </c:pt>
                <c:pt idx="156">
                  <c:v>0.35155592935239727</c:v>
                </c:pt>
                <c:pt idx="157">
                  <c:v>0.35901639344262343</c:v>
                </c:pt>
                <c:pt idx="158">
                  <c:v>0.34695512820512819</c:v>
                </c:pt>
                <c:pt idx="159">
                  <c:v>0.3408736349453978</c:v>
                </c:pt>
                <c:pt idx="160">
                  <c:v>0.33712984054669731</c:v>
                </c:pt>
                <c:pt idx="161">
                  <c:v>0.33408239700374598</c:v>
                </c:pt>
                <c:pt idx="162">
                  <c:v>0.33506686478454761</c:v>
                </c:pt>
              </c:numCache>
            </c:numRef>
          </c:val>
        </c:ser>
        <c:marker val="1"/>
        <c:axId val="101960704"/>
        <c:axId val="71308032"/>
      </c:lineChart>
      <c:dateAx>
        <c:axId val="101960704"/>
        <c:scaling>
          <c:orientation val="minMax"/>
        </c:scaling>
        <c:axPos val="b"/>
        <c:numFmt formatCode="m/d/yyyy" sourceLinked="1"/>
        <c:tickLblPos val="nextTo"/>
        <c:crossAx val="71308032"/>
        <c:crosses val="autoZero"/>
        <c:auto val="1"/>
        <c:lblOffset val="100"/>
      </c:dateAx>
      <c:valAx>
        <c:axId val="71308032"/>
        <c:scaling>
          <c:orientation val="minMax"/>
        </c:scaling>
        <c:axPos val="l"/>
        <c:majorGridlines/>
        <c:numFmt formatCode="0.0%" sourceLinked="1"/>
        <c:tickLblPos val="nextTo"/>
        <c:crossAx val="101960704"/>
        <c:crosses val="autoZero"/>
        <c:crossBetween val="between"/>
      </c:valAx>
    </c:plotArea>
    <c:legend>
      <c:legendPos val="r"/>
    </c:legend>
    <c:plotVisOnly val="1"/>
  </c:chart>
  <c:txPr>
    <a:bodyPr/>
    <a:lstStyle/>
    <a:p>
      <a:pPr>
        <a:defRPr sz="1800"/>
      </a:pPr>
      <a:endParaRPr lang="en-US"/>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Texas</c:v>
                </c:pt>
              </c:strCache>
            </c:strRef>
          </c:tx>
          <c:spPr>
            <a:ln w="50800">
              <a:solidFill>
                <a:srgbClr val="FF0000"/>
              </a:solidFill>
            </a:ln>
          </c:spPr>
          <c:marker>
            <c:symbol val="none"/>
          </c:marker>
          <c:cat>
            <c:strRef>
              <c:f>Sheet1!$A$2:$A$21</c:f>
              <c:strCache>
                <c:ptCount val="20"/>
                <c:pt idx="0">
                  <c:v>jun</c:v>
                </c:pt>
                <c:pt idx="1">
                  <c:v>jul</c:v>
                </c:pt>
                <c:pt idx="2">
                  <c:v>aug</c:v>
                </c:pt>
                <c:pt idx="3">
                  <c:v>sep</c:v>
                </c:pt>
                <c:pt idx="4">
                  <c:v>oct</c:v>
                </c:pt>
                <c:pt idx="5">
                  <c:v>nov</c:v>
                </c:pt>
                <c:pt idx="6">
                  <c:v>dec</c:v>
                </c:pt>
                <c:pt idx="7">
                  <c:v>jan</c:v>
                </c:pt>
                <c:pt idx="8">
                  <c:v>feb</c:v>
                </c:pt>
                <c:pt idx="9">
                  <c:v>mar</c:v>
                </c:pt>
                <c:pt idx="10">
                  <c:v>apr</c:v>
                </c:pt>
                <c:pt idx="11">
                  <c:v>may</c:v>
                </c:pt>
                <c:pt idx="12">
                  <c:v>jun</c:v>
                </c:pt>
                <c:pt idx="13">
                  <c:v>jul</c:v>
                </c:pt>
                <c:pt idx="14">
                  <c:v>aug</c:v>
                </c:pt>
                <c:pt idx="15">
                  <c:v>sep</c:v>
                </c:pt>
                <c:pt idx="16">
                  <c:v>oct</c:v>
                </c:pt>
                <c:pt idx="17">
                  <c:v>nov</c:v>
                </c:pt>
                <c:pt idx="18">
                  <c:v>dec</c:v>
                </c:pt>
                <c:pt idx="19">
                  <c:v>jan</c:v>
                </c:pt>
              </c:strCache>
            </c:strRef>
          </c:cat>
          <c:val>
            <c:numRef>
              <c:f>Sheet1!$B$2:$B$21</c:f>
              <c:numCache>
                <c:formatCode>0.000</c:formatCode>
                <c:ptCount val="20"/>
                <c:pt idx="0">
                  <c:v>0.97542283298097265</c:v>
                </c:pt>
                <c:pt idx="1">
                  <c:v>0.97225158562367864</c:v>
                </c:pt>
                <c:pt idx="2">
                  <c:v>0.98773784355179761</c:v>
                </c:pt>
                <c:pt idx="3">
                  <c:v>1</c:v>
                </c:pt>
                <c:pt idx="4">
                  <c:v>0.97542283298097265</c:v>
                </c:pt>
                <c:pt idx="5">
                  <c:v>0.9503171247357286</c:v>
                </c:pt>
                <c:pt idx="6">
                  <c:v>0.8734143763213531</c:v>
                </c:pt>
                <c:pt idx="7">
                  <c:v>0.74080338266384826</c:v>
                </c:pt>
                <c:pt idx="8">
                  <c:v>0.60650105708245261</c:v>
                </c:pt>
                <c:pt idx="9">
                  <c:v>0.47013742071881609</c:v>
                </c:pt>
                <c:pt idx="10">
                  <c:v>0.41543340380549681</c:v>
                </c:pt>
                <c:pt idx="11">
                  <c:v>0.36638477801268576</c:v>
                </c:pt>
                <c:pt idx="12">
                  <c:v>0.34751585623678649</c:v>
                </c:pt>
                <c:pt idx="13">
                  <c:v>0.36109936575052881</c:v>
                </c:pt>
                <c:pt idx="14">
                  <c:v>0.38689217758985284</c:v>
                </c:pt>
                <c:pt idx="15">
                  <c:v>0.40142706131078276</c:v>
                </c:pt>
                <c:pt idx="16">
                  <c:v>0.42050739957716732</c:v>
                </c:pt>
                <c:pt idx="17">
                  <c:v>0.45771670190274893</c:v>
                </c:pt>
                <c:pt idx="18">
                  <c:v>0.49682875264270665</c:v>
                </c:pt>
                <c:pt idx="19">
                  <c:v>0.54545454545454541</c:v>
                </c:pt>
              </c:numCache>
            </c:numRef>
          </c:val>
        </c:ser>
        <c:ser>
          <c:idx val="1"/>
          <c:order val="1"/>
          <c:tx>
            <c:strRef>
              <c:f>Sheet1!$C$1</c:f>
              <c:strCache>
                <c:ptCount val="1"/>
                <c:pt idx="0">
                  <c:v>US</c:v>
                </c:pt>
              </c:strCache>
            </c:strRef>
          </c:tx>
          <c:spPr>
            <a:ln w="50800"/>
          </c:spPr>
          <c:marker>
            <c:symbol val="none"/>
          </c:marker>
          <c:cat>
            <c:strRef>
              <c:f>Sheet1!$A$2:$A$21</c:f>
              <c:strCache>
                <c:ptCount val="20"/>
                <c:pt idx="0">
                  <c:v>jun</c:v>
                </c:pt>
                <c:pt idx="1">
                  <c:v>jul</c:v>
                </c:pt>
                <c:pt idx="2">
                  <c:v>aug</c:v>
                </c:pt>
                <c:pt idx="3">
                  <c:v>sep</c:v>
                </c:pt>
                <c:pt idx="4">
                  <c:v>oct</c:v>
                </c:pt>
                <c:pt idx="5">
                  <c:v>nov</c:v>
                </c:pt>
                <c:pt idx="6">
                  <c:v>dec</c:v>
                </c:pt>
                <c:pt idx="7">
                  <c:v>jan</c:v>
                </c:pt>
                <c:pt idx="8">
                  <c:v>feb</c:v>
                </c:pt>
                <c:pt idx="9">
                  <c:v>mar</c:v>
                </c:pt>
                <c:pt idx="10">
                  <c:v>apr</c:v>
                </c:pt>
                <c:pt idx="11">
                  <c:v>may</c:v>
                </c:pt>
                <c:pt idx="12">
                  <c:v>jun</c:v>
                </c:pt>
                <c:pt idx="13">
                  <c:v>jul</c:v>
                </c:pt>
                <c:pt idx="14">
                  <c:v>aug</c:v>
                </c:pt>
                <c:pt idx="15">
                  <c:v>sep</c:v>
                </c:pt>
                <c:pt idx="16">
                  <c:v>oct</c:v>
                </c:pt>
                <c:pt idx="17">
                  <c:v>nov</c:v>
                </c:pt>
                <c:pt idx="18">
                  <c:v>dec</c:v>
                </c:pt>
                <c:pt idx="19">
                  <c:v>jan</c:v>
                </c:pt>
              </c:strCache>
            </c:strRef>
          </c:cat>
          <c:val>
            <c:numRef>
              <c:f>Sheet1!$C$2:$C$21</c:f>
              <c:numCache>
                <c:formatCode>0.000</c:formatCode>
                <c:ptCount val="20"/>
                <c:pt idx="0">
                  <c:v>0.95681806420372961</c:v>
                </c:pt>
                <c:pt idx="1">
                  <c:v>0.97003015536291359</c:v>
                </c:pt>
                <c:pt idx="2">
                  <c:v>0.98294103432260005</c:v>
                </c:pt>
                <c:pt idx="3">
                  <c:v>1.000020238804691</c:v>
                </c:pt>
                <c:pt idx="4">
                  <c:v>0.98741662307080258</c:v>
                </c:pt>
                <c:pt idx="5">
                  <c:v>0.97405931243274446</c:v>
                </c:pt>
                <c:pt idx="6">
                  <c:v>0.92096188655175071</c:v>
                </c:pt>
                <c:pt idx="7">
                  <c:v>0.78692677983278436</c:v>
                </c:pt>
                <c:pt idx="8">
                  <c:v>0.66886242715986877</c:v>
                </c:pt>
                <c:pt idx="9">
                  <c:v>0.55991892576640456</c:v>
                </c:pt>
                <c:pt idx="10">
                  <c:v>0.50418039016974858</c:v>
                </c:pt>
                <c:pt idx="11">
                  <c:v>0.46516341525209032</c:v>
                </c:pt>
                <c:pt idx="12">
                  <c:v>0.45350899417278973</c:v>
                </c:pt>
                <c:pt idx="13">
                  <c:v>0.47225741069166455</c:v>
                </c:pt>
                <c:pt idx="14">
                  <c:v>0.49657968077020553</c:v>
                </c:pt>
                <c:pt idx="15">
                  <c:v>0.51127438560932359</c:v>
                </c:pt>
                <c:pt idx="16">
                  <c:v>0.52900937420825944</c:v>
                </c:pt>
                <c:pt idx="17">
                  <c:v>0.56093235368634409</c:v>
                </c:pt>
                <c:pt idx="18">
                  <c:v>0.59386876108436715</c:v>
                </c:pt>
                <c:pt idx="19">
                  <c:v>0.64200658728147963</c:v>
                </c:pt>
              </c:numCache>
            </c:numRef>
          </c:val>
        </c:ser>
        <c:marker val="1"/>
        <c:axId val="101995648"/>
        <c:axId val="101997184"/>
      </c:lineChart>
      <c:catAx>
        <c:axId val="101995648"/>
        <c:scaling>
          <c:orientation val="minMax"/>
        </c:scaling>
        <c:axPos val="b"/>
        <c:tickLblPos val="nextTo"/>
        <c:txPr>
          <a:bodyPr rot="-2520000"/>
          <a:lstStyle/>
          <a:p>
            <a:pPr>
              <a:defRPr/>
            </a:pPr>
            <a:endParaRPr lang="en-US"/>
          </a:p>
        </c:txPr>
        <c:crossAx val="101997184"/>
        <c:crosses val="autoZero"/>
        <c:auto val="1"/>
        <c:lblAlgn val="ctr"/>
        <c:lblOffset val="100"/>
      </c:catAx>
      <c:valAx>
        <c:axId val="101997184"/>
        <c:scaling>
          <c:orientation val="minMax"/>
          <c:max val="1.1000000000000001"/>
          <c:min val="0.2"/>
        </c:scaling>
        <c:axPos val="l"/>
        <c:majorGridlines/>
        <c:numFmt formatCode="0.000" sourceLinked="1"/>
        <c:tickLblPos val="nextTo"/>
        <c:crossAx val="101995648"/>
        <c:crosses val="autoZero"/>
        <c:crossBetween val="between"/>
        <c:majorUnit val="0.2"/>
      </c:valAx>
    </c:plotArea>
    <c:legend>
      <c:legendPos val="r"/>
    </c:legend>
    <c:plotVisOnly val="1"/>
  </c:chart>
  <c:txPr>
    <a:bodyPr/>
    <a:lstStyle/>
    <a:p>
      <a:pPr>
        <a:defRPr sz="1800"/>
      </a:pPr>
      <a:endParaRPr lang="en-U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93" b="1" i="0" u="none" strike="noStrike" baseline="0">
                <a:solidFill>
                  <a:schemeClr val="tx1"/>
                </a:solidFill>
                <a:latin typeface="Arial"/>
                <a:ea typeface="Arial"/>
                <a:cs typeface="Arial"/>
              </a:defRPr>
            </a:pPr>
            <a:r>
              <a:rPr lang="en-US" sz="2446" b="1" i="1" strike="noStrike" baseline="0" dirty="0" smtClean="0">
                <a:solidFill>
                  <a:srgbClr val="000000"/>
                </a:solidFill>
                <a:latin typeface="+mj-lt"/>
                <a:cs typeface="Arial"/>
              </a:rPr>
              <a:t>Natural Gas Inventories Rise After Cold </a:t>
            </a:r>
            <a:r>
              <a:rPr lang="en-US" sz="2446" b="1" i="1" strike="noStrike" baseline="0" dirty="0">
                <a:solidFill>
                  <a:srgbClr val="000000"/>
                </a:solidFill>
                <a:latin typeface="+mj-lt"/>
                <a:cs typeface="Arial"/>
              </a:rPr>
              <a:t>Winter </a:t>
            </a:r>
          </a:p>
          <a:p>
            <a:pPr>
              <a:defRPr sz="2493" b="1" i="0" u="none" strike="noStrike" baseline="0">
                <a:solidFill>
                  <a:schemeClr val="tx1"/>
                </a:solidFill>
                <a:latin typeface="Arial"/>
                <a:ea typeface="Arial"/>
                <a:cs typeface="Arial"/>
              </a:defRPr>
            </a:pPr>
            <a:r>
              <a:rPr lang="en-US" sz="2039" b="1" i="1" strike="noStrike" baseline="0" dirty="0">
                <a:solidFill>
                  <a:srgbClr val="000000"/>
                </a:solidFill>
                <a:latin typeface="+mj-lt"/>
                <a:cs typeface="Arial"/>
              </a:rPr>
              <a:t>(Percent Difference from Five-Year Average</a:t>
            </a:r>
            <a:r>
              <a:rPr lang="en-US" sz="2446" b="1" i="1" strike="noStrike" baseline="0" dirty="0">
                <a:solidFill>
                  <a:srgbClr val="000000"/>
                </a:solidFill>
                <a:latin typeface="+mj-lt"/>
                <a:cs typeface="Arial"/>
              </a:rPr>
              <a:t>)</a:t>
            </a:r>
          </a:p>
        </c:rich>
      </c:tx>
      <c:layout>
        <c:manualLayout>
          <c:xMode val="edge"/>
          <c:yMode val="edge"/>
          <c:x val="0.17662876131464367"/>
          <c:y val="1.7028034539160921E-3"/>
        </c:manualLayout>
      </c:layout>
      <c:spPr>
        <a:noFill/>
        <a:ln w="27852">
          <a:noFill/>
        </a:ln>
      </c:spPr>
    </c:title>
    <c:plotArea>
      <c:layout>
        <c:manualLayout>
          <c:layoutTarget val="inner"/>
          <c:xMode val="edge"/>
          <c:yMode val="edge"/>
          <c:x val="0.10953567774367359"/>
          <c:y val="0.22347299180195071"/>
          <c:w val="0.86388117798834463"/>
          <c:h val="0.71341401769223289"/>
        </c:manualLayout>
      </c:layout>
      <c:lineChart>
        <c:grouping val="standard"/>
        <c:ser>
          <c:idx val="0"/>
          <c:order val="0"/>
          <c:tx>
            <c:strRef>
              <c:f>Sheet1!$B$2:$B$4</c:f>
              <c:strCache>
                <c:ptCount val="1"/>
                <c:pt idx="0">
                  <c:v>11.4 9.6 9.4</c:v>
                </c:pt>
              </c:strCache>
            </c:strRef>
          </c:tx>
          <c:spPr>
            <a:ln w="38100">
              <a:solidFill>
                <a:srgbClr val="000080"/>
              </a:solidFill>
              <a:prstDash val="solid"/>
            </a:ln>
          </c:spPr>
          <c:marker>
            <c:symbol val="none"/>
          </c:marker>
          <c:cat>
            <c:numRef>
              <c:f>Sheet1!$A$5:$A$535</c:f>
              <c:numCache>
                <c:formatCode>General</c:formatCode>
                <c:ptCount val="531"/>
                <c:pt idx="0">
                  <c:v>2000</c:v>
                </c:pt>
                <c:pt idx="52">
                  <c:v>2001</c:v>
                </c:pt>
                <c:pt idx="103">
                  <c:v>2002</c:v>
                </c:pt>
                <c:pt idx="104">
                  <c:v>2002</c:v>
                </c:pt>
                <c:pt idx="105">
                  <c:v>2002</c:v>
                </c:pt>
                <c:pt idx="156">
                  <c:v>2003</c:v>
                </c:pt>
                <c:pt idx="206">
                  <c:v>2004</c:v>
                </c:pt>
                <c:pt idx="207">
                  <c:v>2004</c:v>
                </c:pt>
                <c:pt idx="208">
                  <c:v>2004</c:v>
                </c:pt>
                <c:pt idx="209">
                  <c:v>2004</c:v>
                </c:pt>
                <c:pt idx="210">
                  <c:v>2004</c:v>
                </c:pt>
                <c:pt idx="257">
                  <c:v>2005</c:v>
                </c:pt>
                <c:pt idx="258">
                  <c:v>2005</c:v>
                </c:pt>
                <c:pt idx="310">
                  <c:v>2006</c:v>
                </c:pt>
                <c:pt idx="311">
                  <c:v>2006</c:v>
                </c:pt>
                <c:pt idx="312">
                  <c:v>2006</c:v>
                </c:pt>
                <c:pt idx="313">
                  <c:v>2006</c:v>
                </c:pt>
                <c:pt idx="314">
                  <c:v>2006</c:v>
                </c:pt>
                <c:pt idx="362">
                  <c:v>2007</c:v>
                </c:pt>
                <c:pt idx="413">
                  <c:v>2008</c:v>
                </c:pt>
                <c:pt idx="414">
                  <c:v>2008</c:v>
                </c:pt>
                <c:pt idx="415">
                  <c:v>2008</c:v>
                </c:pt>
                <c:pt idx="466">
                  <c:v>2009</c:v>
                </c:pt>
                <c:pt idx="518">
                  <c:v>2010</c:v>
                </c:pt>
              </c:numCache>
            </c:numRef>
          </c:cat>
          <c:val>
            <c:numRef>
              <c:f>Sheet1!$B$5:$B$535</c:f>
              <c:numCache>
                <c:formatCode>0.0</c:formatCode>
                <c:ptCount val="531"/>
                <c:pt idx="0">
                  <c:v>11.336218804678138</c:v>
                </c:pt>
                <c:pt idx="1">
                  <c:v>14.526524541398119</c:v>
                </c:pt>
                <c:pt idx="2">
                  <c:v>12.228607918263087</c:v>
                </c:pt>
                <c:pt idx="3">
                  <c:v>6.3488425395370092</c:v>
                </c:pt>
                <c:pt idx="4">
                  <c:v>1.6290262865605381</c:v>
                </c:pt>
                <c:pt idx="5">
                  <c:v>-0.35775804955612078</c:v>
                </c:pt>
                <c:pt idx="6">
                  <c:v>-4.9558255107675286</c:v>
                </c:pt>
                <c:pt idx="7">
                  <c:v>-3.6690542318374559</c:v>
                </c:pt>
                <c:pt idx="8">
                  <c:v>0.32715376226826998</c:v>
                </c:pt>
                <c:pt idx="9">
                  <c:v>4.9691512422878015</c:v>
                </c:pt>
                <c:pt idx="10">
                  <c:v>3.6341505825073885</c:v>
                </c:pt>
                <c:pt idx="11">
                  <c:v>3.0854289281255487</c:v>
                </c:pt>
                <c:pt idx="12">
                  <c:v>2.1619705830232228</c:v>
                </c:pt>
                <c:pt idx="13">
                  <c:v>2.6278409090909007</c:v>
                </c:pt>
                <c:pt idx="14">
                  <c:v>-2.3817802503477155</c:v>
                </c:pt>
                <c:pt idx="15">
                  <c:v>-4.219691895512403</c:v>
                </c:pt>
                <c:pt idx="16">
                  <c:v>-5.258095543443404</c:v>
                </c:pt>
                <c:pt idx="17">
                  <c:v>-5.2631578947368416</c:v>
                </c:pt>
                <c:pt idx="18">
                  <c:v>-7.604781794613273</c:v>
                </c:pt>
                <c:pt idx="19">
                  <c:v>-9.1095049774989789</c:v>
                </c:pt>
                <c:pt idx="20">
                  <c:v>-10.965081819353186</c:v>
                </c:pt>
                <c:pt idx="21">
                  <c:v>-11.11789859499083</c:v>
                </c:pt>
                <c:pt idx="22">
                  <c:v>-11.023347659426179</c:v>
                </c:pt>
                <c:pt idx="23">
                  <c:v>-11.904761904761903</c:v>
                </c:pt>
                <c:pt idx="24">
                  <c:v>-11.824180502341424</c:v>
                </c:pt>
                <c:pt idx="25">
                  <c:v>-12.531839021905252</c:v>
                </c:pt>
                <c:pt idx="26">
                  <c:v>-11.185177923732969</c:v>
                </c:pt>
                <c:pt idx="27">
                  <c:v>-11.08687405159333</c:v>
                </c:pt>
                <c:pt idx="28">
                  <c:v>-11.253811327727984</c:v>
                </c:pt>
                <c:pt idx="29">
                  <c:v>-10.627146213627327</c:v>
                </c:pt>
                <c:pt idx="30">
                  <c:v>-10.560534176770354</c:v>
                </c:pt>
                <c:pt idx="31">
                  <c:v>-10.98938719616571</c:v>
                </c:pt>
                <c:pt idx="32">
                  <c:v>-11.197394789579148</c:v>
                </c:pt>
                <c:pt idx="33">
                  <c:v>-11.798163646705119</c:v>
                </c:pt>
                <c:pt idx="34">
                  <c:v>-12.976556950035526</c:v>
                </c:pt>
                <c:pt idx="35">
                  <c:v>-12.926941338642974</c:v>
                </c:pt>
                <c:pt idx="36">
                  <c:v>-12.826249067859807</c:v>
                </c:pt>
                <c:pt idx="37">
                  <c:v>-12.341910161360653</c:v>
                </c:pt>
                <c:pt idx="38">
                  <c:v>-11.731288169294121</c:v>
                </c:pt>
                <c:pt idx="39">
                  <c:v>-11.451814768460578</c:v>
                </c:pt>
                <c:pt idx="40">
                  <c:v>-12.317754462460821</c:v>
                </c:pt>
                <c:pt idx="41">
                  <c:v>-10.934447214175036</c:v>
                </c:pt>
                <c:pt idx="42">
                  <c:v>-9.294550317619521</c:v>
                </c:pt>
                <c:pt idx="43">
                  <c:v>-7.933529884749408</c:v>
                </c:pt>
                <c:pt idx="44">
                  <c:v>-6.5522408391227387</c:v>
                </c:pt>
                <c:pt idx="45">
                  <c:v>-8.0196853122617409</c:v>
                </c:pt>
                <c:pt idx="46">
                  <c:v>-12.02696061223056</c:v>
                </c:pt>
                <c:pt idx="47">
                  <c:v>-13.059008429775679</c:v>
                </c:pt>
                <c:pt idx="48">
                  <c:v>-15.37152161042037</c:v>
                </c:pt>
                <c:pt idx="49">
                  <c:v>-17.12493222833243</c:v>
                </c:pt>
                <c:pt idx="50">
                  <c:v>-18.979960578186592</c:v>
                </c:pt>
                <c:pt idx="51">
                  <c:v>-23.981393746231358</c:v>
                </c:pt>
                <c:pt idx="52">
                  <c:v>-26.357652221612735</c:v>
                </c:pt>
                <c:pt idx="53">
                  <c:v>-24.594541139240526</c:v>
                </c:pt>
                <c:pt idx="54">
                  <c:v>-22.609529900863436</c:v>
                </c:pt>
                <c:pt idx="55">
                  <c:v>-22.35554520037277</c:v>
                </c:pt>
                <c:pt idx="56">
                  <c:v>-21.902599041130429</c:v>
                </c:pt>
                <c:pt idx="57">
                  <c:v>-22.470699178229797</c:v>
                </c:pt>
                <c:pt idx="58">
                  <c:v>-23.400313524298127</c:v>
                </c:pt>
                <c:pt idx="59">
                  <c:v>-27.597061909758672</c:v>
                </c:pt>
                <c:pt idx="60">
                  <c:v>-29.716981132075489</c:v>
                </c:pt>
                <c:pt idx="61">
                  <c:v>-31.031571838595287</c:v>
                </c:pt>
                <c:pt idx="62">
                  <c:v>-28.417846264110381</c:v>
                </c:pt>
                <c:pt idx="63">
                  <c:v>-26.716995028539884</c:v>
                </c:pt>
                <c:pt idx="64">
                  <c:v>-32.945666000363374</c:v>
                </c:pt>
                <c:pt idx="65">
                  <c:v>-32.636363636363626</c:v>
                </c:pt>
                <c:pt idx="66">
                  <c:v>-27.027027027027028</c:v>
                </c:pt>
                <c:pt idx="67">
                  <c:v>-26.65971498088286</c:v>
                </c:pt>
                <c:pt idx="68">
                  <c:v>-21.280133000831224</c:v>
                </c:pt>
                <c:pt idx="69">
                  <c:v>-17.411064096536595</c:v>
                </c:pt>
                <c:pt idx="70">
                  <c:v>-13.656716417910452</c:v>
                </c:pt>
                <c:pt idx="71">
                  <c:v>-10.281829769154502</c:v>
                </c:pt>
                <c:pt idx="72">
                  <c:v>-9.0664875755540741</c:v>
                </c:pt>
                <c:pt idx="73">
                  <c:v>-7.3862191711161982</c:v>
                </c:pt>
                <c:pt idx="74">
                  <c:v>-5.7743416284126585</c:v>
                </c:pt>
                <c:pt idx="75">
                  <c:v>-4.0479760119940051</c:v>
                </c:pt>
                <c:pt idx="76">
                  <c:v>-2.2015709702400685</c:v>
                </c:pt>
                <c:pt idx="77">
                  <c:v>-0.76538747741044433</c:v>
                </c:pt>
                <c:pt idx="78">
                  <c:v>0.46824104234527919</c:v>
                </c:pt>
                <c:pt idx="79">
                  <c:v>1.9155206286836934</c:v>
                </c:pt>
                <c:pt idx="80">
                  <c:v>2.9172644667623162</c:v>
                </c:pt>
                <c:pt idx="81">
                  <c:v>3.5061544199925314</c:v>
                </c:pt>
                <c:pt idx="82">
                  <c:v>3.8743550285145227</c:v>
                </c:pt>
                <c:pt idx="83">
                  <c:v>3.0279024733738296</c:v>
                </c:pt>
                <c:pt idx="84">
                  <c:v>4.1469906413668705</c:v>
                </c:pt>
                <c:pt idx="85">
                  <c:v>4.3841336116910226</c:v>
                </c:pt>
                <c:pt idx="86">
                  <c:v>4.7835990888382689</c:v>
                </c:pt>
                <c:pt idx="87">
                  <c:v>5.4271515342746683</c:v>
                </c:pt>
                <c:pt idx="88">
                  <c:v>6.1362414561093725</c:v>
                </c:pt>
                <c:pt idx="89">
                  <c:v>6.8037383177570065</c:v>
                </c:pt>
                <c:pt idx="90">
                  <c:v>6.5030585493737219</c:v>
                </c:pt>
                <c:pt idx="91">
                  <c:v>6.8881916714204108</c:v>
                </c:pt>
                <c:pt idx="92">
                  <c:v>7.295236762957261</c:v>
                </c:pt>
                <c:pt idx="93">
                  <c:v>6.8965517241379306</c:v>
                </c:pt>
                <c:pt idx="94">
                  <c:v>6.7630215434960466</c:v>
                </c:pt>
                <c:pt idx="95">
                  <c:v>6.8184899010437778</c:v>
                </c:pt>
                <c:pt idx="96">
                  <c:v>9.2935528120713347</c:v>
                </c:pt>
                <c:pt idx="97">
                  <c:v>12.642552298327862</c:v>
                </c:pt>
                <c:pt idx="98">
                  <c:v>15.823235923022096</c:v>
                </c:pt>
                <c:pt idx="99">
                  <c:v>18.069666182873718</c:v>
                </c:pt>
                <c:pt idx="100">
                  <c:v>21.528299054196047</c:v>
                </c:pt>
                <c:pt idx="101">
                  <c:v>25.767595654227677</c:v>
                </c:pt>
                <c:pt idx="102">
                  <c:v>30.258426026595277</c:v>
                </c:pt>
                <c:pt idx="103">
                  <c:v>32.128016974626483</c:v>
                </c:pt>
                <c:pt idx="104">
                  <c:v>30.654678280415844</c:v>
                </c:pt>
                <c:pt idx="105">
                  <c:v>34.252687081727814</c:v>
                </c:pt>
                <c:pt idx="106">
                  <c:v>36.842105263157912</c:v>
                </c:pt>
                <c:pt idx="107">
                  <c:v>41.631405735778102</c:v>
                </c:pt>
                <c:pt idx="108">
                  <c:v>46.243572055687956</c:v>
                </c:pt>
                <c:pt idx="109">
                  <c:v>44.733315465022798</c:v>
                </c:pt>
                <c:pt idx="110">
                  <c:v>44.78737021760773</c:v>
                </c:pt>
                <c:pt idx="111">
                  <c:v>48.187311178247725</c:v>
                </c:pt>
                <c:pt idx="112">
                  <c:v>43.341213553979486</c:v>
                </c:pt>
                <c:pt idx="113">
                  <c:v>46.540027137042003</c:v>
                </c:pt>
                <c:pt idx="114">
                  <c:v>46.858168761220824</c:v>
                </c:pt>
                <c:pt idx="115">
                  <c:v>42.687385740402192</c:v>
                </c:pt>
                <c:pt idx="116">
                  <c:v>36.165577342047989</c:v>
                </c:pt>
                <c:pt idx="117">
                  <c:v>34.46969696969694</c:v>
                </c:pt>
                <c:pt idx="118">
                  <c:v>33.724027703782575</c:v>
                </c:pt>
                <c:pt idx="119">
                  <c:v>36.269250735421387</c:v>
                </c:pt>
                <c:pt idx="120">
                  <c:v>32.007233273056045</c:v>
                </c:pt>
                <c:pt idx="121">
                  <c:v>26.733436055469927</c:v>
                </c:pt>
                <c:pt idx="122">
                  <c:v>24.471343152982328</c:v>
                </c:pt>
                <c:pt idx="123">
                  <c:v>22.464468055747187</c:v>
                </c:pt>
                <c:pt idx="124">
                  <c:v>20.908614820633666</c:v>
                </c:pt>
                <c:pt idx="125">
                  <c:v>21.035678889990084</c:v>
                </c:pt>
                <c:pt idx="126">
                  <c:v>20.117647058823533</c:v>
                </c:pt>
                <c:pt idx="127">
                  <c:v>19.109066427289058</c:v>
                </c:pt>
                <c:pt idx="128">
                  <c:v>19.247311827956988</c:v>
                </c:pt>
                <c:pt idx="129">
                  <c:v>18.066315463278595</c:v>
                </c:pt>
                <c:pt idx="130">
                  <c:v>16.323907455012872</c:v>
                </c:pt>
                <c:pt idx="131">
                  <c:v>15.498330948974719</c:v>
                </c:pt>
                <c:pt idx="132">
                  <c:v>15.488246771346292</c:v>
                </c:pt>
                <c:pt idx="133">
                  <c:v>14.941485983851951</c:v>
                </c:pt>
                <c:pt idx="134">
                  <c:v>13.123567777190209</c:v>
                </c:pt>
                <c:pt idx="135">
                  <c:v>12.746363714605371</c:v>
                </c:pt>
                <c:pt idx="136">
                  <c:v>11.385931080741171</c:v>
                </c:pt>
                <c:pt idx="137">
                  <c:v>10.920526014865654</c:v>
                </c:pt>
                <c:pt idx="138">
                  <c:v>10.867485249561478</c:v>
                </c:pt>
                <c:pt idx="139">
                  <c:v>10.282756489493194</c:v>
                </c:pt>
                <c:pt idx="140">
                  <c:v>9.9661526889808201</c:v>
                </c:pt>
                <c:pt idx="141">
                  <c:v>9.4115925058548005</c:v>
                </c:pt>
                <c:pt idx="142">
                  <c:v>8.5155022146021047</c:v>
                </c:pt>
                <c:pt idx="143">
                  <c:v>7.504363001745201</c:v>
                </c:pt>
                <c:pt idx="144">
                  <c:v>7.0499657768651609</c:v>
                </c:pt>
                <c:pt idx="145">
                  <c:v>6.7040237645152541</c:v>
                </c:pt>
                <c:pt idx="146">
                  <c:v>5.8462359850507175</c:v>
                </c:pt>
                <c:pt idx="147">
                  <c:v>4.1114936440677905</c:v>
                </c:pt>
                <c:pt idx="148">
                  <c:v>2.9177189950817537</c:v>
                </c:pt>
                <c:pt idx="149">
                  <c:v>4.2143530362191903</c:v>
                </c:pt>
                <c:pt idx="150">
                  <c:v>3.4916106242782443</c:v>
                </c:pt>
                <c:pt idx="151">
                  <c:v>1.6226622662266161</c:v>
                </c:pt>
                <c:pt idx="152">
                  <c:v>-1.0693293676085198</c:v>
                </c:pt>
                <c:pt idx="153">
                  <c:v>-3.0323102966070552</c:v>
                </c:pt>
                <c:pt idx="154">
                  <c:v>-1.4892956872479073</c:v>
                </c:pt>
                <c:pt idx="155">
                  <c:v>-0.32167601451666883</c:v>
                </c:pt>
                <c:pt idx="156">
                  <c:v>2.218908963339759</c:v>
                </c:pt>
                <c:pt idx="157">
                  <c:v>2.5221858944418476</c:v>
                </c:pt>
                <c:pt idx="158">
                  <c:v>-1.9744022224427014</c:v>
                </c:pt>
                <c:pt idx="159">
                  <c:v>-8.2466567607726589</c:v>
                </c:pt>
                <c:pt idx="160">
                  <c:v>-14.329165258533303</c:v>
                </c:pt>
                <c:pt idx="161">
                  <c:v>-17.855002995805872</c:v>
                </c:pt>
                <c:pt idx="162">
                  <c:v>-25.633515853813833</c:v>
                </c:pt>
                <c:pt idx="163">
                  <c:v>-31.882305521966924</c:v>
                </c:pt>
                <c:pt idx="164">
                  <c:v>-40.802486578129404</c:v>
                </c:pt>
                <c:pt idx="165">
                  <c:v>-44.115413819286246</c:v>
                </c:pt>
                <c:pt idx="166">
                  <c:v>-47.503612136779616</c:v>
                </c:pt>
                <c:pt idx="167">
                  <c:v>-45.490584737363726</c:v>
                </c:pt>
                <c:pt idx="168">
                  <c:v>-42.038640906062625</c:v>
                </c:pt>
                <c:pt idx="169">
                  <c:v>-43.168676689245004</c:v>
                </c:pt>
                <c:pt idx="170">
                  <c:v>-47.889610389610347</c:v>
                </c:pt>
                <c:pt idx="171">
                  <c:v>-44.689568231957139</c:v>
                </c:pt>
                <c:pt idx="172">
                  <c:v>-43.102927859945645</c:v>
                </c:pt>
                <c:pt idx="173">
                  <c:v>-40.302770636960908</c:v>
                </c:pt>
                <c:pt idx="174">
                  <c:v>-38.966499389664975</c:v>
                </c:pt>
                <c:pt idx="175">
                  <c:v>-36.203118958628728</c:v>
                </c:pt>
                <c:pt idx="176">
                  <c:v>-33.288243974422038</c:v>
                </c:pt>
                <c:pt idx="177">
                  <c:v>-30.152627286496557</c:v>
                </c:pt>
                <c:pt idx="178">
                  <c:v>-26.50160985899856</c:v>
                </c:pt>
                <c:pt idx="179">
                  <c:v>-23.575680272108819</c:v>
                </c:pt>
                <c:pt idx="180">
                  <c:v>-20.348127035830604</c:v>
                </c:pt>
                <c:pt idx="181">
                  <c:v>-18.385385975250447</c:v>
                </c:pt>
                <c:pt idx="182">
                  <c:v>-14.653708246839022</c:v>
                </c:pt>
                <c:pt idx="183">
                  <c:v>-13.344256326233381</c:v>
                </c:pt>
                <c:pt idx="184">
                  <c:v>-12.135190277654569</c:v>
                </c:pt>
                <c:pt idx="185">
                  <c:v>-10.604352726957416</c:v>
                </c:pt>
                <c:pt idx="186">
                  <c:v>-9.4911523156379598</c:v>
                </c:pt>
                <c:pt idx="187">
                  <c:v>-7.9536039768019888</c:v>
                </c:pt>
                <c:pt idx="188">
                  <c:v>-6.9381476683937864</c:v>
                </c:pt>
                <c:pt idx="189">
                  <c:v>-7.0135209931209017</c:v>
                </c:pt>
                <c:pt idx="190">
                  <c:v>-6.3926940639269345</c:v>
                </c:pt>
                <c:pt idx="191">
                  <c:v>-5.4449868569282689</c:v>
                </c:pt>
                <c:pt idx="192">
                  <c:v>-4.2062911485003722</c:v>
                </c:pt>
                <c:pt idx="193">
                  <c:v>-3.0728646798802144</c:v>
                </c:pt>
                <c:pt idx="194">
                  <c:v>-1.5706806282722521</c:v>
                </c:pt>
                <c:pt idx="195">
                  <c:v>-0.63641962636008809</c:v>
                </c:pt>
                <c:pt idx="196">
                  <c:v>0.16801075268817203</c:v>
                </c:pt>
                <c:pt idx="197">
                  <c:v>1.6308671439936306</c:v>
                </c:pt>
                <c:pt idx="198">
                  <c:v>2.1938441388343155</c:v>
                </c:pt>
                <c:pt idx="199">
                  <c:v>2.7955167470350659</c:v>
                </c:pt>
                <c:pt idx="200">
                  <c:v>4.1775627615062785</c:v>
                </c:pt>
                <c:pt idx="201">
                  <c:v>3.7555906340436667</c:v>
                </c:pt>
                <c:pt idx="202">
                  <c:v>4.7770912231745495</c:v>
                </c:pt>
                <c:pt idx="203">
                  <c:v>4.2017372567503903</c:v>
                </c:pt>
                <c:pt idx="204">
                  <c:v>3.5679577953630499</c:v>
                </c:pt>
                <c:pt idx="205">
                  <c:v>2.8806584362139964</c:v>
                </c:pt>
                <c:pt idx="206">
                  <c:v>2.5378010789453795</c:v>
                </c:pt>
                <c:pt idx="207">
                  <c:v>5.5963228771873315</c:v>
                </c:pt>
                <c:pt idx="208">
                  <c:v>10.4371020478403</c:v>
                </c:pt>
                <c:pt idx="209">
                  <c:v>10.29882116421455</c:v>
                </c:pt>
                <c:pt idx="210">
                  <c:v>10.340109460516018</c:v>
                </c:pt>
                <c:pt idx="211">
                  <c:v>9.4197517768112817</c:v>
                </c:pt>
                <c:pt idx="212">
                  <c:v>4.3403769274700155</c:v>
                </c:pt>
                <c:pt idx="213">
                  <c:v>-1.801029159519731</c:v>
                </c:pt>
                <c:pt idx="214">
                  <c:v>-5.1564156945917254</c:v>
                </c:pt>
                <c:pt idx="215">
                  <c:v>-9.7963833119749335</c:v>
                </c:pt>
                <c:pt idx="216">
                  <c:v>-10.309436274509821</c:v>
                </c:pt>
                <c:pt idx="217">
                  <c:v>-6.0341992765537684</c:v>
                </c:pt>
                <c:pt idx="218">
                  <c:v>-4.2255980443513295</c:v>
                </c:pt>
                <c:pt idx="219">
                  <c:v>-7.4605451936872385</c:v>
                </c:pt>
                <c:pt idx="220">
                  <c:v>-7.7175100109209955</c:v>
                </c:pt>
                <c:pt idx="221">
                  <c:v>-6.3914539199710223</c:v>
                </c:pt>
                <c:pt idx="222">
                  <c:v>-5.2051328393276615</c:v>
                </c:pt>
                <c:pt idx="223">
                  <c:v>-5.8895491087032594</c:v>
                </c:pt>
                <c:pt idx="224">
                  <c:v>-3.4926470588235241</c:v>
                </c:pt>
                <c:pt idx="225">
                  <c:v>-3.3553875236294828</c:v>
                </c:pt>
                <c:pt idx="226">
                  <c:v>-2.7321588533890631</c:v>
                </c:pt>
                <c:pt idx="227">
                  <c:v>-2.1294598787195071</c:v>
                </c:pt>
                <c:pt idx="228">
                  <c:v>-1.0584137191854204</c:v>
                </c:pt>
                <c:pt idx="229">
                  <c:v>-1.635220125786164</c:v>
                </c:pt>
                <c:pt idx="230">
                  <c:v>-0.82152637218716251</c:v>
                </c:pt>
                <c:pt idx="231">
                  <c:v>-0.40742417383431723</c:v>
                </c:pt>
                <c:pt idx="232">
                  <c:v>-0.95555078376637059</c:v>
                </c:pt>
                <c:pt idx="233">
                  <c:v>-0.11339037212658723</c:v>
                </c:pt>
                <c:pt idx="234">
                  <c:v>0.57979559748427556</c:v>
                </c:pt>
                <c:pt idx="235">
                  <c:v>1.804610733182153</c:v>
                </c:pt>
                <c:pt idx="236">
                  <c:v>2.2685525349008131</c:v>
                </c:pt>
                <c:pt idx="237">
                  <c:v>2.84767618877048</c:v>
                </c:pt>
                <c:pt idx="238">
                  <c:v>3.9301310043668143</c:v>
                </c:pt>
                <c:pt idx="239">
                  <c:v>4.5718184919822544</c:v>
                </c:pt>
                <c:pt idx="240">
                  <c:v>5.2675376549887574</c:v>
                </c:pt>
                <c:pt idx="241">
                  <c:v>6.1393535812895834</c:v>
                </c:pt>
                <c:pt idx="242">
                  <c:v>6.783421824233292</c:v>
                </c:pt>
                <c:pt idx="243">
                  <c:v>6.4196962724344298</c:v>
                </c:pt>
                <c:pt idx="244">
                  <c:v>6.9275987796710954</c:v>
                </c:pt>
                <c:pt idx="245">
                  <c:v>6.217055383060142</c:v>
                </c:pt>
                <c:pt idx="246">
                  <c:v>6.0061963103788161</c:v>
                </c:pt>
                <c:pt idx="247">
                  <c:v>6.4884970381595304</c:v>
                </c:pt>
                <c:pt idx="248">
                  <c:v>6.8023531002772284</c:v>
                </c:pt>
                <c:pt idx="249">
                  <c:v>7.2260296759598077</c:v>
                </c:pt>
                <c:pt idx="250">
                  <c:v>6.8328291463895896</c:v>
                </c:pt>
                <c:pt idx="251">
                  <c:v>7.698848770277344</c:v>
                </c:pt>
                <c:pt idx="252">
                  <c:v>8.5835509138381205</c:v>
                </c:pt>
                <c:pt idx="253">
                  <c:v>9.1357213276371922</c:v>
                </c:pt>
                <c:pt idx="254">
                  <c:v>9.6945551128818011</c:v>
                </c:pt>
                <c:pt idx="255">
                  <c:v>11.648842561256251</c:v>
                </c:pt>
                <c:pt idx="256">
                  <c:v>12.548194882579741</c:v>
                </c:pt>
                <c:pt idx="257">
                  <c:v>15.27482983239406</c:v>
                </c:pt>
                <c:pt idx="258">
                  <c:v>16.512702078521905</c:v>
                </c:pt>
                <c:pt idx="259">
                  <c:v>15.690733371233659</c:v>
                </c:pt>
                <c:pt idx="260">
                  <c:v>15.131859691047191</c:v>
                </c:pt>
                <c:pt idx="261">
                  <c:v>17.652362062747923</c:v>
                </c:pt>
                <c:pt idx="262">
                  <c:v>21.159251720461384</c:v>
                </c:pt>
                <c:pt idx="263">
                  <c:v>20.860398253647102</c:v>
                </c:pt>
                <c:pt idx="264">
                  <c:v>21.599532983070617</c:v>
                </c:pt>
                <c:pt idx="265">
                  <c:v>22.352034921042513</c:v>
                </c:pt>
                <c:pt idx="266">
                  <c:v>27.557499647241418</c:v>
                </c:pt>
                <c:pt idx="267">
                  <c:v>31.760379960165434</c:v>
                </c:pt>
                <c:pt idx="268">
                  <c:v>34.193011647254572</c:v>
                </c:pt>
                <c:pt idx="269">
                  <c:v>29.685025514692953</c:v>
                </c:pt>
                <c:pt idx="270">
                  <c:v>28.207512086277429</c:v>
                </c:pt>
                <c:pt idx="271">
                  <c:v>23.919308357348704</c:v>
                </c:pt>
                <c:pt idx="272">
                  <c:v>21.446775142128974</c:v>
                </c:pt>
                <c:pt idx="273">
                  <c:v>22.211350293542075</c:v>
                </c:pt>
                <c:pt idx="274">
                  <c:v>26.023391812865487</c:v>
                </c:pt>
                <c:pt idx="275">
                  <c:v>25.701984275552213</c:v>
                </c:pt>
                <c:pt idx="276">
                  <c:v>25.442948263642812</c:v>
                </c:pt>
                <c:pt idx="277">
                  <c:v>21.169220519653571</c:v>
                </c:pt>
                <c:pt idx="278">
                  <c:v>18.818897637795278</c:v>
                </c:pt>
                <c:pt idx="279">
                  <c:v>18.39182585517549</c:v>
                </c:pt>
                <c:pt idx="280">
                  <c:v>18.404478656403093</c:v>
                </c:pt>
                <c:pt idx="281">
                  <c:v>16.529033949403587</c:v>
                </c:pt>
                <c:pt idx="282">
                  <c:v>15.891186607582474</c:v>
                </c:pt>
                <c:pt idx="283">
                  <c:v>14.03917910447761</c:v>
                </c:pt>
                <c:pt idx="284">
                  <c:v>12.44891196288523</c:v>
                </c:pt>
                <c:pt idx="285">
                  <c:v>12.671594508975719</c:v>
                </c:pt>
                <c:pt idx="286">
                  <c:v>10.005002501250624</c:v>
                </c:pt>
                <c:pt idx="287">
                  <c:v>9.8168919566676447</c:v>
                </c:pt>
                <c:pt idx="288">
                  <c:v>8.8975573511656005</c:v>
                </c:pt>
                <c:pt idx="289">
                  <c:v>7.4294472996123107</c:v>
                </c:pt>
                <c:pt idx="290">
                  <c:v>5.9915907498248195</c:v>
                </c:pt>
                <c:pt idx="291">
                  <c:v>5.1216389244558274</c:v>
                </c:pt>
                <c:pt idx="292">
                  <c:v>4.4521970263310795</c:v>
                </c:pt>
                <c:pt idx="293">
                  <c:v>4.2256941633611333</c:v>
                </c:pt>
                <c:pt idx="294">
                  <c:v>3.8576838119280588</c:v>
                </c:pt>
                <c:pt idx="295">
                  <c:v>1.9091256204658267</c:v>
                </c:pt>
                <c:pt idx="296">
                  <c:v>2.0045861380279559</c:v>
                </c:pt>
                <c:pt idx="297">
                  <c:v>1.7241379310344827</c:v>
                </c:pt>
                <c:pt idx="298">
                  <c:v>1.0154061624649851</c:v>
                </c:pt>
                <c:pt idx="299">
                  <c:v>0.16414745913412851</c:v>
                </c:pt>
                <c:pt idx="300">
                  <c:v>0.16767270288397038</c:v>
                </c:pt>
                <c:pt idx="301">
                  <c:v>0.76345926023429744</c:v>
                </c:pt>
                <c:pt idx="302">
                  <c:v>2.0016897380905947</c:v>
                </c:pt>
                <c:pt idx="303">
                  <c:v>2.2397211643968276</c:v>
                </c:pt>
                <c:pt idx="304">
                  <c:v>3.8798095483206771</c:v>
                </c:pt>
                <c:pt idx="305">
                  <c:v>6.241098018904581</c:v>
                </c:pt>
                <c:pt idx="306">
                  <c:v>7.2668894567852726</c:v>
                </c:pt>
                <c:pt idx="307">
                  <c:v>7.2283548344194708</c:v>
                </c:pt>
                <c:pt idx="308">
                  <c:v>9.0671076202287377</c:v>
                </c:pt>
                <c:pt idx="309">
                  <c:v>6.0844667143879736</c:v>
                </c:pt>
                <c:pt idx="310">
                  <c:v>4.9123858020068782</c:v>
                </c:pt>
                <c:pt idx="311">
                  <c:v>4.438642297650131</c:v>
                </c:pt>
                <c:pt idx="312">
                  <c:v>10.069183962657327</c:v>
                </c:pt>
                <c:pt idx="313">
                  <c:v>15.036867977528084</c:v>
                </c:pt>
                <c:pt idx="314">
                  <c:v>20.237205827418787</c:v>
                </c:pt>
                <c:pt idx="315">
                  <c:v>27.180010198878133</c:v>
                </c:pt>
                <c:pt idx="316">
                  <c:v>33.651816464837196</c:v>
                </c:pt>
                <c:pt idx="317">
                  <c:v>44.548895128799913</c:v>
                </c:pt>
                <c:pt idx="318">
                  <c:v>50.704974727321108</c:v>
                </c:pt>
                <c:pt idx="319">
                  <c:v>54.639919180256911</c:v>
                </c:pt>
                <c:pt idx="320">
                  <c:v>55.643251775848427</c:v>
                </c:pt>
                <c:pt idx="321">
                  <c:v>59.969481180061045</c:v>
                </c:pt>
                <c:pt idx="322">
                  <c:v>64.600179694519312</c:v>
                </c:pt>
                <c:pt idx="323">
                  <c:v>69.413747892863753</c:v>
                </c:pt>
                <c:pt idx="324">
                  <c:v>64.353190668980133</c:v>
                </c:pt>
                <c:pt idx="325">
                  <c:v>62.886796079185096</c:v>
                </c:pt>
                <c:pt idx="326">
                  <c:v>61.698113207547195</c:v>
                </c:pt>
                <c:pt idx="327">
                  <c:v>59.808698790831968</c:v>
                </c:pt>
                <c:pt idx="328">
                  <c:v>57.45151412044914</c:v>
                </c:pt>
                <c:pt idx="329">
                  <c:v>53.128518578092319</c:v>
                </c:pt>
                <c:pt idx="330">
                  <c:v>51.231751824817515</c:v>
                </c:pt>
                <c:pt idx="331">
                  <c:v>48.169254879612424</c:v>
                </c:pt>
                <c:pt idx="332">
                  <c:v>45.070422535211243</c:v>
                </c:pt>
                <c:pt idx="333">
                  <c:v>41.033702213279682</c:v>
                </c:pt>
                <c:pt idx="334">
                  <c:v>36.873156342182924</c:v>
                </c:pt>
                <c:pt idx="335">
                  <c:v>34.045408790962981</c:v>
                </c:pt>
                <c:pt idx="336">
                  <c:v>31.255301102629321</c:v>
                </c:pt>
                <c:pt idx="337">
                  <c:v>28.552644887225618</c:v>
                </c:pt>
                <c:pt idx="338">
                  <c:v>25.939125409362337</c:v>
                </c:pt>
                <c:pt idx="339">
                  <c:v>24.642758366368575</c:v>
                </c:pt>
                <c:pt idx="340">
                  <c:v>23.447413099812344</c:v>
                </c:pt>
                <c:pt idx="341">
                  <c:v>19.867780097425189</c:v>
                </c:pt>
                <c:pt idx="342">
                  <c:v>17.584745762711862</c:v>
                </c:pt>
                <c:pt idx="343">
                  <c:v>14.192428500578616</c:v>
                </c:pt>
                <c:pt idx="344">
                  <c:v>12.657922266033633</c:v>
                </c:pt>
                <c:pt idx="345">
                  <c:v>11.977737712628372</c:v>
                </c:pt>
                <c:pt idx="346">
                  <c:v>10.844017094017087</c:v>
                </c:pt>
                <c:pt idx="347">
                  <c:v>10.303928836174951</c:v>
                </c:pt>
                <c:pt idx="348">
                  <c:v>10.624865485328918</c:v>
                </c:pt>
                <c:pt idx="349">
                  <c:v>10.774058577405858</c:v>
                </c:pt>
                <c:pt idx="350">
                  <c:v>10.838612984535718</c:v>
                </c:pt>
                <c:pt idx="351">
                  <c:v>10.877824435112982</c:v>
                </c:pt>
                <c:pt idx="352">
                  <c:v>10.5853945049925</c:v>
                </c:pt>
                <c:pt idx="353">
                  <c:v>10.235716115808357</c:v>
                </c:pt>
                <c:pt idx="354">
                  <c:v>9.4352747739201952</c:v>
                </c:pt>
                <c:pt idx="355">
                  <c:v>8.4647772261672962</c:v>
                </c:pt>
                <c:pt idx="356">
                  <c:v>7.4748861296561993</c:v>
                </c:pt>
                <c:pt idx="357">
                  <c:v>7.3161627472937596</c:v>
                </c:pt>
                <c:pt idx="358">
                  <c:v>7.586249922016342</c:v>
                </c:pt>
                <c:pt idx="359">
                  <c:v>7.934803209299381</c:v>
                </c:pt>
                <c:pt idx="360">
                  <c:v>10.634704086272983</c:v>
                </c:pt>
                <c:pt idx="361">
                  <c:v>9.4362579424090782</c:v>
                </c:pt>
                <c:pt idx="362">
                  <c:v>11.647747303109362</c:v>
                </c:pt>
                <c:pt idx="363">
                  <c:v>15.472842977652805</c:v>
                </c:pt>
                <c:pt idx="364">
                  <c:v>17.985721962078738</c:v>
                </c:pt>
                <c:pt idx="365">
                  <c:v>21.116271620755931</c:v>
                </c:pt>
                <c:pt idx="366">
                  <c:v>24.08080466570874</c:v>
                </c:pt>
                <c:pt idx="367">
                  <c:v>25.706729892394673</c:v>
                </c:pt>
                <c:pt idx="368">
                  <c:v>26.41360999114956</c:v>
                </c:pt>
                <c:pt idx="369">
                  <c:v>24.734268707483011</c:v>
                </c:pt>
                <c:pt idx="370">
                  <c:v>19.875990354805374</c:v>
                </c:pt>
                <c:pt idx="371">
                  <c:v>15.038243276585249</c:v>
                </c:pt>
                <c:pt idx="372">
                  <c:v>16.889248617293937</c:v>
                </c:pt>
                <c:pt idx="373">
                  <c:v>17.035017221584386</c:v>
                </c:pt>
                <c:pt idx="374">
                  <c:v>14.883297969081546</c:v>
                </c:pt>
                <c:pt idx="375">
                  <c:v>20.670654911838795</c:v>
                </c:pt>
                <c:pt idx="376">
                  <c:v>22.765680857978527</c:v>
                </c:pt>
                <c:pt idx="377">
                  <c:v>27.415949325970427</c:v>
                </c:pt>
                <c:pt idx="378">
                  <c:v>28.304319793681497</c:v>
                </c:pt>
                <c:pt idx="379">
                  <c:v>19.511440940012374</c:v>
                </c:pt>
                <c:pt idx="380">
                  <c:v>15.305219699203777</c:v>
                </c:pt>
                <c:pt idx="381">
                  <c:v>16.810527805292196</c:v>
                </c:pt>
                <c:pt idx="382">
                  <c:v>17.913066954643636</c:v>
                </c:pt>
                <c:pt idx="383">
                  <c:v>17.594484167517884</c:v>
                </c:pt>
                <c:pt idx="384">
                  <c:v>17.739593417231362</c:v>
                </c:pt>
                <c:pt idx="385">
                  <c:v>17.475394827191586</c:v>
                </c:pt>
                <c:pt idx="386">
                  <c:v>17.108825121819194</c:v>
                </c:pt>
                <c:pt idx="387">
                  <c:v>16.549514161670473</c:v>
                </c:pt>
                <c:pt idx="388">
                  <c:v>15.581854043392498</c:v>
                </c:pt>
                <c:pt idx="389">
                  <c:v>15.650444991478889</c:v>
                </c:pt>
                <c:pt idx="390">
                  <c:v>14.351809852127388</c:v>
                </c:pt>
                <c:pt idx="391">
                  <c:v>14.456256535378204</c:v>
                </c:pt>
                <c:pt idx="392">
                  <c:v>14.048466361633615</c:v>
                </c:pt>
                <c:pt idx="393">
                  <c:v>14.8188164893617</c:v>
                </c:pt>
                <c:pt idx="394">
                  <c:v>15.635179153094461</c:v>
                </c:pt>
                <c:pt idx="395">
                  <c:v>15.095846645367422</c:v>
                </c:pt>
                <c:pt idx="396">
                  <c:v>13.389578939145402</c:v>
                </c:pt>
                <c:pt idx="397">
                  <c:v>11.560164709470785</c:v>
                </c:pt>
                <c:pt idx="398">
                  <c:v>10.511427082557876</c:v>
                </c:pt>
                <c:pt idx="399">
                  <c:v>8.9320669905024328</c:v>
                </c:pt>
                <c:pt idx="400">
                  <c:v>7.6162423732379487</c:v>
                </c:pt>
                <c:pt idx="401">
                  <c:v>6.8212824010914064</c:v>
                </c:pt>
                <c:pt idx="402">
                  <c:v>6.8097014925373198</c:v>
                </c:pt>
                <c:pt idx="403">
                  <c:v>6.4114270806157032</c:v>
                </c:pt>
                <c:pt idx="404">
                  <c:v>6.6223472257734501</c:v>
                </c:pt>
                <c:pt idx="405">
                  <c:v>5.7728469349379408</c:v>
                </c:pt>
                <c:pt idx="406">
                  <c:v>6.6472556064923776</c:v>
                </c:pt>
                <c:pt idx="407">
                  <c:v>8.2156294331709177</c:v>
                </c:pt>
                <c:pt idx="408">
                  <c:v>8.8424930918022788</c:v>
                </c:pt>
                <c:pt idx="409">
                  <c:v>8.4396467124632011</c:v>
                </c:pt>
                <c:pt idx="410">
                  <c:v>9.0707419275326622</c:v>
                </c:pt>
                <c:pt idx="411">
                  <c:v>10.305152576288156</c:v>
                </c:pt>
                <c:pt idx="412">
                  <c:v>10.532742111689494</c:v>
                </c:pt>
                <c:pt idx="413">
                  <c:v>11.006268113500028</c:v>
                </c:pt>
                <c:pt idx="414">
                  <c:v>11.450649806814202</c:v>
                </c:pt>
                <c:pt idx="415">
                  <c:v>10.215447750256494</c:v>
                </c:pt>
                <c:pt idx="416">
                  <c:v>9.7212831492750365</c:v>
                </c:pt>
                <c:pt idx="417">
                  <c:v>6.8791294209094476</c:v>
                </c:pt>
                <c:pt idx="418">
                  <c:v>9.8815843201306706</c:v>
                </c:pt>
                <c:pt idx="419">
                  <c:v>12.083443825687276</c:v>
                </c:pt>
                <c:pt idx="420">
                  <c:v>8.6664104534973205</c:v>
                </c:pt>
                <c:pt idx="421">
                  <c:v>7.4517978113600876</c:v>
                </c:pt>
                <c:pt idx="422">
                  <c:v>10.832096792603584</c:v>
                </c:pt>
                <c:pt idx="423">
                  <c:v>10.500686727431649</c:v>
                </c:pt>
                <c:pt idx="424">
                  <c:v>10.481779718848095</c:v>
                </c:pt>
                <c:pt idx="425">
                  <c:v>7.9901033328481992</c:v>
                </c:pt>
                <c:pt idx="426">
                  <c:v>7.9036739734486066</c:v>
                </c:pt>
                <c:pt idx="427">
                  <c:v>3.8108791903858319</c:v>
                </c:pt>
                <c:pt idx="428">
                  <c:v>3.5685320356853212</c:v>
                </c:pt>
                <c:pt idx="429">
                  <c:v>8.0192461908580592E-2</c:v>
                </c:pt>
                <c:pt idx="430">
                  <c:v>-1.9077901430842599</c:v>
                </c:pt>
                <c:pt idx="431">
                  <c:v>-2.0810684888957867</c:v>
                </c:pt>
                <c:pt idx="432">
                  <c:v>-4.6735905044510382</c:v>
                </c:pt>
                <c:pt idx="433">
                  <c:v>-3.0821433620811476</c:v>
                </c:pt>
                <c:pt idx="434">
                  <c:v>-3.5982814178302838</c:v>
                </c:pt>
                <c:pt idx="435">
                  <c:v>-3.2155969110013918</c:v>
                </c:pt>
                <c:pt idx="436">
                  <c:v>-3.503527442305391</c:v>
                </c:pt>
                <c:pt idx="437">
                  <c:v>-3.7569310852099194</c:v>
                </c:pt>
                <c:pt idx="438">
                  <c:v>-3.4843950406156519</c:v>
                </c:pt>
                <c:pt idx="439">
                  <c:v>-3.8343871099326972</c:v>
                </c:pt>
                <c:pt idx="440">
                  <c:v>-5.3672316384180672</c:v>
                </c:pt>
                <c:pt idx="441">
                  <c:v>-5.1683925739341436</c:v>
                </c:pt>
                <c:pt idx="442">
                  <c:v>-5.3703869180591468</c:v>
                </c:pt>
                <c:pt idx="443">
                  <c:v>-5.4875438746682565</c:v>
                </c:pt>
                <c:pt idx="444">
                  <c:v>-3.730846102598262</c:v>
                </c:pt>
                <c:pt idx="445">
                  <c:v>-2.2918195905717238</c:v>
                </c:pt>
                <c:pt idx="446">
                  <c:v>-1.9756233569664579</c:v>
                </c:pt>
                <c:pt idx="447">
                  <c:v>-1.5412298544828698</c:v>
                </c:pt>
                <c:pt idx="448">
                  <c:v>-1.6248946117881538</c:v>
                </c:pt>
                <c:pt idx="449">
                  <c:v>-0.36775743020114759</c:v>
                </c:pt>
                <c:pt idx="450">
                  <c:v>1.2040231994714112</c:v>
                </c:pt>
                <c:pt idx="451">
                  <c:v>2.0942408376963382</c:v>
                </c:pt>
                <c:pt idx="452">
                  <c:v>0.84004443210218838</c:v>
                </c:pt>
                <c:pt idx="453">
                  <c:v>0.39183894068368852</c:v>
                </c:pt>
                <c:pt idx="454">
                  <c:v>-0.40195044807590335</c:v>
                </c:pt>
                <c:pt idx="455">
                  <c:v>0.22558814050918471</c:v>
                </c:pt>
                <c:pt idx="456">
                  <c:v>0.87055261165783215</c:v>
                </c:pt>
                <c:pt idx="457">
                  <c:v>1.3421573478476039</c:v>
                </c:pt>
                <c:pt idx="458">
                  <c:v>1.9618595016145777</c:v>
                </c:pt>
                <c:pt idx="459">
                  <c:v>2.3405923870422849</c:v>
                </c:pt>
                <c:pt idx="460">
                  <c:v>1.9542221956612718</c:v>
                </c:pt>
                <c:pt idx="461">
                  <c:v>3.6789297658862816</c:v>
                </c:pt>
                <c:pt idx="462">
                  <c:v>4.2999820584893298</c:v>
                </c:pt>
                <c:pt idx="463">
                  <c:v>3.2963052402801201</c:v>
                </c:pt>
                <c:pt idx="464">
                  <c:v>3.5972110816313938</c:v>
                </c:pt>
                <c:pt idx="465">
                  <c:v>6.1886938564790945</c:v>
                </c:pt>
                <c:pt idx="466">
                  <c:v>6.503900995426422</c:v>
                </c:pt>
                <c:pt idx="467">
                  <c:v>6.0616702957083666</c:v>
                </c:pt>
                <c:pt idx="468">
                  <c:v>3.4817639018775695</c:v>
                </c:pt>
                <c:pt idx="469">
                  <c:v>5.4396423248882346</c:v>
                </c:pt>
                <c:pt idx="470">
                  <c:v>5.5555555555555483</c:v>
                </c:pt>
                <c:pt idx="471">
                  <c:v>5.610561056105607</c:v>
                </c:pt>
                <c:pt idx="472">
                  <c:v>6.4669477083146418</c:v>
                </c:pt>
                <c:pt idx="473">
                  <c:v>5.9206688703091714</c:v>
                </c:pt>
                <c:pt idx="474">
                  <c:v>5.9255374934452005</c:v>
                </c:pt>
                <c:pt idx="475">
                  <c:v>13.861950941243585</c:v>
                </c:pt>
                <c:pt idx="476">
                  <c:v>16.859891465219572</c:v>
                </c:pt>
                <c:pt idx="477">
                  <c:v>17.66636041475261</c:v>
                </c:pt>
                <c:pt idx="478">
                  <c:v>16.380504015508162</c:v>
                </c:pt>
                <c:pt idx="479">
                  <c:v>18.317328364626643</c:v>
                </c:pt>
                <c:pt idx="480">
                  <c:v>22.591165134894773</c:v>
                </c:pt>
                <c:pt idx="481">
                  <c:v>21.707137601177315</c:v>
                </c:pt>
                <c:pt idx="482">
                  <c:v>21.621621621621614</c:v>
                </c:pt>
                <c:pt idx="483">
                  <c:v>21.106030294369813</c:v>
                </c:pt>
                <c:pt idx="484">
                  <c:v>19.722184018704439</c:v>
                </c:pt>
                <c:pt idx="485">
                  <c:v>19.808096740273403</c:v>
                </c:pt>
                <c:pt idx="486">
                  <c:v>19.67685370741486</c:v>
                </c:pt>
                <c:pt idx="487">
                  <c:v>18.807774354112354</c:v>
                </c:pt>
                <c:pt idx="488">
                  <c:v>18.477282950967126</c:v>
                </c:pt>
                <c:pt idx="489">
                  <c:v>18.481636149480661</c:v>
                </c:pt>
                <c:pt idx="490">
                  <c:v>18.774141085586507</c:v>
                </c:pt>
                <c:pt idx="491">
                  <c:v>19.124244197386375</c:v>
                </c:pt>
                <c:pt idx="492">
                  <c:v>20.114618564449458</c:v>
                </c:pt>
                <c:pt idx="493">
                  <c:v>19.522091974752026</c:v>
                </c:pt>
                <c:pt idx="494">
                  <c:v>18.304347826086957</c:v>
                </c:pt>
                <c:pt idx="495">
                  <c:v>16.645807259073827</c:v>
                </c:pt>
                <c:pt idx="496">
                  <c:v>16.946267930950629</c:v>
                </c:pt>
                <c:pt idx="497">
                  <c:v>17.189360857483127</c:v>
                </c:pt>
                <c:pt idx="498">
                  <c:v>17.388940664802742</c:v>
                </c:pt>
                <c:pt idx="499">
                  <c:v>18.10812877571308</c:v>
                </c:pt>
                <c:pt idx="500">
                  <c:v>18.362748779571877</c:v>
                </c:pt>
                <c:pt idx="501">
                  <c:v>17.560725031188063</c:v>
                </c:pt>
                <c:pt idx="502">
                  <c:v>16.698903932946493</c:v>
                </c:pt>
                <c:pt idx="503">
                  <c:v>16.416760089686093</c:v>
                </c:pt>
                <c:pt idx="504">
                  <c:v>15.452688904016352</c:v>
                </c:pt>
                <c:pt idx="505">
                  <c:v>14.845566257057465</c:v>
                </c:pt>
                <c:pt idx="506">
                  <c:v>14.604330580661934</c:v>
                </c:pt>
                <c:pt idx="507">
                  <c:v>14.146682780993572</c:v>
                </c:pt>
                <c:pt idx="508">
                  <c:v>13.821644159561886</c:v>
                </c:pt>
                <c:pt idx="509">
                  <c:v>13.437938824104029</c:v>
                </c:pt>
                <c:pt idx="510">
                  <c:v>12.206262395576651</c:v>
                </c:pt>
                <c:pt idx="511">
                  <c:v>11.775200713648529</c:v>
                </c:pt>
                <c:pt idx="512">
                  <c:v>11.687699021110982</c:v>
                </c:pt>
                <c:pt idx="513">
                  <c:v>11.746087568137863</c:v>
                </c:pt>
                <c:pt idx="514">
                  <c:v>12.371738493110518</c:v>
                </c:pt>
                <c:pt idx="515">
                  <c:v>13.521993961281153</c:v>
                </c:pt>
                <c:pt idx="516">
                  <c:v>15.704722272480549</c:v>
                </c:pt>
                <c:pt idx="517">
                  <c:v>18.372341093053887</c:v>
                </c:pt>
                <c:pt idx="518">
                  <c:v>16.26238914971308</c:v>
                </c:pt>
                <c:pt idx="519">
                  <c:v>16.136084164503355</c:v>
                </c:pt>
                <c:pt idx="520">
                  <c:v>15.262824572514265</c:v>
                </c:pt>
                <c:pt idx="521">
                  <c:v>12.677074298930336</c:v>
                </c:pt>
                <c:pt idx="522">
                  <c:v>6.1169816937044237</c:v>
                </c:pt>
                <c:pt idx="523">
                  <c:v>3.3129904097645975</c:v>
                </c:pt>
                <c:pt idx="524">
                  <c:v>7.7718878248974095</c:v>
                </c:pt>
                <c:pt idx="525">
                  <c:v>10.753084146566012</c:v>
                </c:pt>
                <c:pt idx="526">
                  <c:v>9.3935203476886713</c:v>
                </c:pt>
              </c:numCache>
            </c:numRef>
          </c:val>
        </c:ser>
        <c:marker val="1"/>
        <c:axId val="102292096"/>
        <c:axId val="102375808"/>
      </c:lineChart>
      <c:catAx>
        <c:axId val="102292096"/>
        <c:scaling>
          <c:orientation val="minMax"/>
        </c:scaling>
        <c:axPos val="b"/>
        <c:numFmt formatCode="0" sourceLinked="0"/>
        <c:tickLblPos val="nextTo"/>
        <c:spPr>
          <a:noFill/>
          <a:ln w="25400">
            <a:solidFill>
              <a:schemeClr val="tx1"/>
            </a:solidFill>
            <a:prstDash val="solid"/>
          </a:ln>
        </c:spPr>
        <c:txPr>
          <a:bodyPr rot="-1620000" vert="horz"/>
          <a:lstStyle/>
          <a:p>
            <a:pPr>
              <a:defRPr sz="1300" b="0" i="0" u="none" strike="noStrike" baseline="0">
                <a:solidFill>
                  <a:schemeClr val="tx1"/>
                </a:solidFill>
                <a:latin typeface="Arial"/>
                <a:ea typeface="Arial"/>
                <a:cs typeface="Arial"/>
              </a:defRPr>
            </a:pPr>
            <a:endParaRPr lang="en-US"/>
          </a:p>
        </c:txPr>
        <c:crossAx val="102375808"/>
        <c:crosses val="autoZero"/>
        <c:auto val="1"/>
        <c:lblAlgn val="ctr"/>
        <c:lblOffset val="100"/>
        <c:tickLblSkip val="1"/>
        <c:tickMarkSkip val="1"/>
      </c:catAx>
      <c:valAx>
        <c:axId val="102375808"/>
        <c:scaling>
          <c:orientation val="minMax"/>
        </c:scaling>
        <c:axPos val="l"/>
        <c:majorGridlines>
          <c:spPr>
            <a:ln w="3482">
              <a:solidFill>
                <a:schemeClr val="tx1"/>
              </a:solidFill>
              <a:prstDash val="solid"/>
            </a:ln>
          </c:spPr>
        </c:majorGridlines>
        <c:title>
          <c:tx>
            <c:rich>
              <a:bodyPr/>
              <a:lstStyle/>
              <a:p>
                <a:pPr>
                  <a:defRPr sz="1530" b="1" i="0" u="none" strike="noStrike" baseline="0">
                    <a:solidFill>
                      <a:srgbClr val="000000"/>
                    </a:solidFill>
                    <a:latin typeface="Arial"/>
                    <a:ea typeface="Arial"/>
                    <a:cs typeface="Arial"/>
                  </a:defRPr>
                </a:pPr>
                <a:r>
                  <a:rPr lang="en-US"/>
                  <a:t>Percent Deviation</a:t>
                </a:r>
              </a:p>
            </c:rich>
          </c:tx>
          <c:layout>
            <c:manualLayout>
              <c:xMode val="edge"/>
              <c:yMode val="edge"/>
              <c:x val="1.6627459335340057E-3"/>
              <c:y val="0.40165278253261832"/>
            </c:manualLayout>
          </c:layout>
          <c:spPr>
            <a:noFill/>
            <a:ln w="27852">
              <a:noFill/>
            </a:ln>
          </c:spPr>
        </c:title>
        <c:numFmt formatCode="0.0" sourceLinked="1"/>
        <c:tickLblPos val="nextTo"/>
        <c:spPr>
          <a:ln w="3482">
            <a:solidFill>
              <a:schemeClr val="tx1"/>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102292096"/>
        <c:crosses val="autoZero"/>
        <c:crossBetween val="between"/>
      </c:valAx>
      <c:spPr>
        <a:noFill/>
        <a:ln w="25400">
          <a:noFill/>
        </a:ln>
      </c:spPr>
    </c:plotArea>
    <c:plotVisOnly val="1"/>
    <c:dispBlanksAs val="gap"/>
  </c:chart>
  <c:spPr>
    <a:noFill/>
    <a:ln>
      <a:noFill/>
    </a:ln>
  </c:spPr>
  <c:txPr>
    <a:bodyPr/>
    <a:lstStyle/>
    <a:p>
      <a:pPr>
        <a:defRPr sz="1974" b="1" i="0" u="none" strike="noStrike" baseline="0">
          <a:solidFill>
            <a:schemeClr val="tx1"/>
          </a:solidFill>
          <a:latin typeface="Times New Roman"/>
          <a:ea typeface="Times New Roman"/>
          <a:cs typeface="Times New Roman"/>
        </a:defRPr>
      </a:pPr>
      <a:endParaRPr lang="en-US"/>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978695073236104"/>
          <c:y val="0.10064239828693802"/>
          <c:w val="0.82689747003994674"/>
          <c:h val="0.65952890792291219"/>
        </c:manualLayout>
      </c:layout>
      <c:lineChart>
        <c:grouping val="standard"/>
        <c:ser>
          <c:idx val="0"/>
          <c:order val="0"/>
          <c:tx>
            <c:strRef>
              <c:f>Sheet1!$B$1</c:f>
              <c:strCache>
                <c:ptCount val="1"/>
                <c:pt idx="0">
                  <c:v>Producers</c:v>
                </c:pt>
              </c:strCache>
            </c:strRef>
          </c:tx>
          <c:spPr>
            <a:ln w="32424">
              <a:solidFill>
                <a:srgbClr val="FF0000"/>
              </a:solidFill>
              <a:prstDash val="solid"/>
            </a:ln>
          </c:spPr>
          <c:marker>
            <c:symbol val="none"/>
          </c:marker>
          <c:cat>
            <c:numRef>
              <c:f>Sheet1!$A$2:$A$244</c:f>
              <c:numCache>
                <c:formatCode>General</c:formatCode>
                <c:ptCount val="243"/>
                <c:pt idx="0">
                  <c:v>1990</c:v>
                </c:pt>
                <c:pt idx="24">
                  <c:v>1992</c:v>
                </c:pt>
                <c:pt idx="48">
                  <c:v>1994</c:v>
                </c:pt>
                <c:pt idx="72">
                  <c:v>1996</c:v>
                </c:pt>
                <c:pt idx="96">
                  <c:v>1998</c:v>
                </c:pt>
                <c:pt idx="120">
                  <c:v>2000</c:v>
                </c:pt>
                <c:pt idx="144">
                  <c:v>2002</c:v>
                </c:pt>
                <c:pt idx="168">
                  <c:v>2004</c:v>
                </c:pt>
                <c:pt idx="192">
                  <c:v>2006</c:v>
                </c:pt>
                <c:pt idx="215">
                  <c:v>2008</c:v>
                </c:pt>
                <c:pt idx="216">
                  <c:v>2008</c:v>
                </c:pt>
                <c:pt idx="228">
                  <c:v>2009</c:v>
                </c:pt>
                <c:pt idx="240">
                  <c:v>2010</c:v>
                </c:pt>
              </c:numCache>
            </c:numRef>
          </c:cat>
          <c:val>
            <c:numRef>
              <c:f>Sheet1!$B$2:$B$244</c:f>
              <c:numCache>
                <c:formatCode>General</c:formatCode>
                <c:ptCount val="243"/>
                <c:pt idx="0">
                  <c:v>39.1</c:v>
                </c:pt>
                <c:pt idx="1">
                  <c:v>39.1</c:v>
                </c:pt>
                <c:pt idx="2">
                  <c:v>39.300000000000004</c:v>
                </c:pt>
                <c:pt idx="3">
                  <c:v>39.700000000000003</c:v>
                </c:pt>
                <c:pt idx="4">
                  <c:v>39.800000000000004</c:v>
                </c:pt>
                <c:pt idx="5">
                  <c:v>40.800000000000004</c:v>
                </c:pt>
                <c:pt idx="6">
                  <c:v>41</c:v>
                </c:pt>
                <c:pt idx="7">
                  <c:v>40.9</c:v>
                </c:pt>
                <c:pt idx="8">
                  <c:v>40.4</c:v>
                </c:pt>
                <c:pt idx="9">
                  <c:v>40.4</c:v>
                </c:pt>
                <c:pt idx="10">
                  <c:v>40.5</c:v>
                </c:pt>
                <c:pt idx="11">
                  <c:v>41.3</c:v>
                </c:pt>
                <c:pt idx="12">
                  <c:v>39.700000000000003</c:v>
                </c:pt>
                <c:pt idx="13">
                  <c:v>39.800000000000004</c:v>
                </c:pt>
                <c:pt idx="14">
                  <c:v>39.9</c:v>
                </c:pt>
                <c:pt idx="15">
                  <c:v>40</c:v>
                </c:pt>
                <c:pt idx="16">
                  <c:v>40</c:v>
                </c:pt>
                <c:pt idx="17">
                  <c:v>40.800000000000004</c:v>
                </c:pt>
                <c:pt idx="18">
                  <c:v>41.2</c:v>
                </c:pt>
                <c:pt idx="19">
                  <c:v>41</c:v>
                </c:pt>
                <c:pt idx="20">
                  <c:v>40.5</c:v>
                </c:pt>
                <c:pt idx="21">
                  <c:v>39.9</c:v>
                </c:pt>
                <c:pt idx="22">
                  <c:v>39.6</c:v>
                </c:pt>
                <c:pt idx="23">
                  <c:v>39.700000000000003</c:v>
                </c:pt>
                <c:pt idx="24">
                  <c:v>41.6</c:v>
                </c:pt>
                <c:pt idx="25">
                  <c:v>41</c:v>
                </c:pt>
                <c:pt idx="26">
                  <c:v>40.9</c:v>
                </c:pt>
                <c:pt idx="27">
                  <c:v>40.800000000000004</c:v>
                </c:pt>
                <c:pt idx="28">
                  <c:v>40.800000000000004</c:v>
                </c:pt>
                <c:pt idx="29">
                  <c:v>41.2</c:v>
                </c:pt>
                <c:pt idx="30">
                  <c:v>40.6</c:v>
                </c:pt>
                <c:pt idx="31">
                  <c:v>40.1</c:v>
                </c:pt>
                <c:pt idx="32">
                  <c:v>39.700000000000003</c:v>
                </c:pt>
                <c:pt idx="33">
                  <c:v>39.4</c:v>
                </c:pt>
                <c:pt idx="34">
                  <c:v>39.1</c:v>
                </c:pt>
                <c:pt idx="35">
                  <c:v>39.6</c:v>
                </c:pt>
                <c:pt idx="36">
                  <c:v>38.9</c:v>
                </c:pt>
                <c:pt idx="37">
                  <c:v>37.800000000000004</c:v>
                </c:pt>
                <c:pt idx="38">
                  <c:v>37.800000000000004</c:v>
                </c:pt>
                <c:pt idx="39">
                  <c:v>37.800000000000004</c:v>
                </c:pt>
                <c:pt idx="40">
                  <c:v>37.5</c:v>
                </c:pt>
                <c:pt idx="41">
                  <c:v>38</c:v>
                </c:pt>
                <c:pt idx="42">
                  <c:v>37.9</c:v>
                </c:pt>
                <c:pt idx="43">
                  <c:v>37.5</c:v>
                </c:pt>
                <c:pt idx="44">
                  <c:v>37.5</c:v>
                </c:pt>
                <c:pt idx="45">
                  <c:v>37.200000000000003</c:v>
                </c:pt>
                <c:pt idx="46">
                  <c:v>37</c:v>
                </c:pt>
                <c:pt idx="47">
                  <c:v>37.6</c:v>
                </c:pt>
                <c:pt idx="48">
                  <c:v>37.5</c:v>
                </c:pt>
                <c:pt idx="49">
                  <c:v>36.9</c:v>
                </c:pt>
                <c:pt idx="50">
                  <c:v>36.9</c:v>
                </c:pt>
                <c:pt idx="51">
                  <c:v>36.9</c:v>
                </c:pt>
                <c:pt idx="52">
                  <c:v>36.9</c:v>
                </c:pt>
                <c:pt idx="53">
                  <c:v>37.200000000000003</c:v>
                </c:pt>
                <c:pt idx="54">
                  <c:v>36.700000000000003</c:v>
                </c:pt>
                <c:pt idx="55">
                  <c:v>36.700000000000003</c:v>
                </c:pt>
                <c:pt idx="56">
                  <c:v>36.6</c:v>
                </c:pt>
                <c:pt idx="57">
                  <c:v>36.5</c:v>
                </c:pt>
                <c:pt idx="58">
                  <c:v>36.6</c:v>
                </c:pt>
                <c:pt idx="59">
                  <c:v>36.700000000000003</c:v>
                </c:pt>
                <c:pt idx="60">
                  <c:v>36.300000000000004</c:v>
                </c:pt>
                <c:pt idx="61">
                  <c:v>35.9</c:v>
                </c:pt>
                <c:pt idx="62">
                  <c:v>35.700000000000003</c:v>
                </c:pt>
                <c:pt idx="63">
                  <c:v>35.9</c:v>
                </c:pt>
                <c:pt idx="64">
                  <c:v>36.1</c:v>
                </c:pt>
                <c:pt idx="65">
                  <c:v>36.300000000000004</c:v>
                </c:pt>
                <c:pt idx="66">
                  <c:v>36.300000000000004</c:v>
                </c:pt>
                <c:pt idx="67">
                  <c:v>36.300000000000004</c:v>
                </c:pt>
                <c:pt idx="68">
                  <c:v>35.9</c:v>
                </c:pt>
                <c:pt idx="69">
                  <c:v>35.6</c:v>
                </c:pt>
                <c:pt idx="70">
                  <c:v>35.4</c:v>
                </c:pt>
                <c:pt idx="71">
                  <c:v>35.9</c:v>
                </c:pt>
                <c:pt idx="72">
                  <c:v>35.200000000000003</c:v>
                </c:pt>
                <c:pt idx="73">
                  <c:v>35.200000000000003</c:v>
                </c:pt>
                <c:pt idx="74">
                  <c:v>35.200000000000003</c:v>
                </c:pt>
                <c:pt idx="75">
                  <c:v>35</c:v>
                </c:pt>
                <c:pt idx="76">
                  <c:v>35</c:v>
                </c:pt>
                <c:pt idx="77">
                  <c:v>35.200000000000003</c:v>
                </c:pt>
                <c:pt idx="78">
                  <c:v>35.4</c:v>
                </c:pt>
                <c:pt idx="79">
                  <c:v>35.200000000000003</c:v>
                </c:pt>
                <c:pt idx="80">
                  <c:v>34.9</c:v>
                </c:pt>
                <c:pt idx="81">
                  <c:v>34.5</c:v>
                </c:pt>
                <c:pt idx="82">
                  <c:v>34.5</c:v>
                </c:pt>
                <c:pt idx="83">
                  <c:v>34.700000000000003</c:v>
                </c:pt>
                <c:pt idx="84">
                  <c:v>34.300000000000004</c:v>
                </c:pt>
                <c:pt idx="85">
                  <c:v>34.300000000000004</c:v>
                </c:pt>
                <c:pt idx="86">
                  <c:v>34.5</c:v>
                </c:pt>
                <c:pt idx="87">
                  <c:v>34.4</c:v>
                </c:pt>
                <c:pt idx="88">
                  <c:v>34.6</c:v>
                </c:pt>
                <c:pt idx="89">
                  <c:v>35</c:v>
                </c:pt>
                <c:pt idx="90">
                  <c:v>34.800000000000004</c:v>
                </c:pt>
                <c:pt idx="91">
                  <c:v>34.9</c:v>
                </c:pt>
                <c:pt idx="92">
                  <c:v>34.800000000000004</c:v>
                </c:pt>
                <c:pt idx="93">
                  <c:v>34.800000000000004</c:v>
                </c:pt>
                <c:pt idx="94">
                  <c:v>35</c:v>
                </c:pt>
                <c:pt idx="95">
                  <c:v>35.6</c:v>
                </c:pt>
                <c:pt idx="96">
                  <c:v>35.1</c:v>
                </c:pt>
                <c:pt idx="97">
                  <c:v>35.200000000000003</c:v>
                </c:pt>
                <c:pt idx="98">
                  <c:v>35.4</c:v>
                </c:pt>
                <c:pt idx="99">
                  <c:v>35.300000000000004</c:v>
                </c:pt>
                <c:pt idx="100">
                  <c:v>35.5</c:v>
                </c:pt>
                <c:pt idx="101">
                  <c:v>36</c:v>
                </c:pt>
                <c:pt idx="102">
                  <c:v>36.4</c:v>
                </c:pt>
                <c:pt idx="103">
                  <c:v>36.5</c:v>
                </c:pt>
                <c:pt idx="104">
                  <c:v>36.200000000000003</c:v>
                </c:pt>
                <c:pt idx="105">
                  <c:v>36.1</c:v>
                </c:pt>
                <c:pt idx="106">
                  <c:v>35.9</c:v>
                </c:pt>
                <c:pt idx="107">
                  <c:v>36.700000000000003</c:v>
                </c:pt>
                <c:pt idx="108">
                  <c:v>36.1</c:v>
                </c:pt>
                <c:pt idx="109">
                  <c:v>36.1</c:v>
                </c:pt>
                <c:pt idx="110">
                  <c:v>36.1</c:v>
                </c:pt>
                <c:pt idx="111">
                  <c:v>36.700000000000003</c:v>
                </c:pt>
                <c:pt idx="112">
                  <c:v>35.6</c:v>
                </c:pt>
                <c:pt idx="113">
                  <c:v>35.700000000000003</c:v>
                </c:pt>
                <c:pt idx="114">
                  <c:v>35.6</c:v>
                </c:pt>
                <c:pt idx="115">
                  <c:v>35.5</c:v>
                </c:pt>
                <c:pt idx="116">
                  <c:v>35.1</c:v>
                </c:pt>
                <c:pt idx="117">
                  <c:v>35</c:v>
                </c:pt>
                <c:pt idx="118">
                  <c:v>34.9</c:v>
                </c:pt>
                <c:pt idx="119">
                  <c:v>35.200000000000003</c:v>
                </c:pt>
                <c:pt idx="120">
                  <c:v>34.4</c:v>
                </c:pt>
                <c:pt idx="121">
                  <c:v>34.200000000000003</c:v>
                </c:pt>
                <c:pt idx="122">
                  <c:v>34.200000000000003</c:v>
                </c:pt>
                <c:pt idx="123">
                  <c:v>34.4</c:v>
                </c:pt>
                <c:pt idx="124">
                  <c:v>34.200000000000003</c:v>
                </c:pt>
                <c:pt idx="125">
                  <c:v>34.5</c:v>
                </c:pt>
                <c:pt idx="126">
                  <c:v>34.800000000000004</c:v>
                </c:pt>
                <c:pt idx="127">
                  <c:v>34.9</c:v>
                </c:pt>
                <c:pt idx="128">
                  <c:v>34.700000000000003</c:v>
                </c:pt>
                <c:pt idx="129">
                  <c:v>34.700000000000003</c:v>
                </c:pt>
                <c:pt idx="130">
                  <c:v>35</c:v>
                </c:pt>
                <c:pt idx="131">
                  <c:v>35.5</c:v>
                </c:pt>
                <c:pt idx="132">
                  <c:v>34</c:v>
                </c:pt>
                <c:pt idx="133">
                  <c:v>34.200000000000003</c:v>
                </c:pt>
                <c:pt idx="134">
                  <c:v>34.200000000000003</c:v>
                </c:pt>
                <c:pt idx="135">
                  <c:v>34.300000000000004</c:v>
                </c:pt>
                <c:pt idx="136">
                  <c:v>34.9</c:v>
                </c:pt>
                <c:pt idx="137">
                  <c:v>35.5</c:v>
                </c:pt>
                <c:pt idx="138">
                  <c:v>35.6</c:v>
                </c:pt>
                <c:pt idx="139">
                  <c:v>35.9</c:v>
                </c:pt>
                <c:pt idx="140">
                  <c:v>35.6</c:v>
                </c:pt>
                <c:pt idx="141">
                  <c:v>35.300000000000004</c:v>
                </c:pt>
                <c:pt idx="142">
                  <c:v>35.4</c:v>
                </c:pt>
                <c:pt idx="143">
                  <c:v>35.700000000000003</c:v>
                </c:pt>
                <c:pt idx="144">
                  <c:v>35.4</c:v>
                </c:pt>
                <c:pt idx="145">
                  <c:v>35.300000000000004</c:v>
                </c:pt>
                <c:pt idx="146">
                  <c:v>35.300000000000004</c:v>
                </c:pt>
                <c:pt idx="147">
                  <c:v>35.200000000000003</c:v>
                </c:pt>
                <c:pt idx="148">
                  <c:v>35.4</c:v>
                </c:pt>
                <c:pt idx="149">
                  <c:v>36.1</c:v>
                </c:pt>
                <c:pt idx="150">
                  <c:v>36.700000000000003</c:v>
                </c:pt>
                <c:pt idx="151">
                  <c:v>37</c:v>
                </c:pt>
                <c:pt idx="152">
                  <c:v>36.800000000000004</c:v>
                </c:pt>
                <c:pt idx="153">
                  <c:v>36.800000000000004</c:v>
                </c:pt>
                <c:pt idx="154">
                  <c:v>37.1</c:v>
                </c:pt>
                <c:pt idx="155">
                  <c:v>37.5</c:v>
                </c:pt>
                <c:pt idx="156">
                  <c:v>37.200000000000003</c:v>
                </c:pt>
                <c:pt idx="157">
                  <c:v>37.200000000000003</c:v>
                </c:pt>
                <c:pt idx="158">
                  <c:v>37.300000000000004</c:v>
                </c:pt>
                <c:pt idx="159">
                  <c:v>37.300000000000004</c:v>
                </c:pt>
                <c:pt idx="160">
                  <c:v>37.4</c:v>
                </c:pt>
                <c:pt idx="161">
                  <c:v>37.700000000000003</c:v>
                </c:pt>
                <c:pt idx="162">
                  <c:v>38.1</c:v>
                </c:pt>
                <c:pt idx="163">
                  <c:v>38.300000000000004</c:v>
                </c:pt>
                <c:pt idx="164">
                  <c:v>38.1</c:v>
                </c:pt>
                <c:pt idx="165">
                  <c:v>38</c:v>
                </c:pt>
                <c:pt idx="166">
                  <c:v>37.9</c:v>
                </c:pt>
                <c:pt idx="167">
                  <c:v>38.200000000000003</c:v>
                </c:pt>
                <c:pt idx="168">
                  <c:v>37.800000000000004</c:v>
                </c:pt>
                <c:pt idx="169">
                  <c:v>37.800000000000004</c:v>
                </c:pt>
                <c:pt idx="170">
                  <c:v>38</c:v>
                </c:pt>
                <c:pt idx="171">
                  <c:v>38.5</c:v>
                </c:pt>
                <c:pt idx="172">
                  <c:v>38.4</c:v>
                </c:pt>
                <c:pt idx="173">
                  <c:v>38.5</c:v>
                </c:pt>
                <c:pt idx="174">
                  <c:v>38.6</c:v>
                </c:pt>
                <c:pt idx="175">
                  <c:v>38.4</c:v>
                </c:pt>
                <c:pt idx="176">
                  <c:v>38</c:v>
                </c:pt>
                <c:pt idx="177">
                  <c:v>38.6</c:v>
                </c:pt>
                <c:pt idx="178">
                  <c:v>38.700000000000003</c:v>
                </c:pt>
                <c:pt idx="179">
                  <c:v>38.6</c:v>
                </c:pt>
                <c:pt idx="180">
                  <c:v>39.300000000000004</c:v>
                </c:pt>
                <c:pt idx="181">
                  <c:v>39.4</c:v>
                </c:pt>
                <c:pt idx="182">
                  <c:v>39.4</c:v>
                </c:pt>
                <c:pt idx="183">
                  <c:v>38.300000000000004</c:v>
                </c:pt>
                <c:pt idx="184">
                  <c:v>38.5</c:v>
                </c:pt>
                <c:pt idx="185">
                  <c:v>39</c:v>
                </c:pt>
                <c:pt idx="186">
                  <c:v>39.4</c:v>
                </c:pt>
                <c:pt idx="187">
                  <c:v>39.1</c:v>
                </c:pt>
                <c:pt idx="188">
                  <c:v>39.1</c:v>
                </c:pt>
                <c:pt idx="189">
                  <c:v>39.6</c:v>
                </c:pt>
                <c:pt idx="190">
                  <c:v>39.6</c:v>
                </c:pt>
                <c:pt idx="191">
                  <c:v>39.4</c:v>
                </c:pt>
                <c:pt idx="192">
                  <c:v>39.4</c:v>
                </c:pt>
                <c:pt idx="193">
                  <c:v>39.700000000000003</c:v>
                </c:pt>
                <c:pt idx="194">
                  <c:v>39.5</c:v>
                </c:pt>
                <c:pt idx="195">
                  <c:v>39.9</c:v>
                </c:pt>
                <c:pt idx="196">
                  <c:v>40.1</c:v>
                </c:pt>
                <c:pt idx="197">
                  <c:v>40.9</c:v>
                </c:pt>
                <c:pt idx="198">
                  <c:v>41.5</c:v>
                </c:pt>
                <c:pt idx="199">
                  <c:v>41.8</c:v>
                </c:pt>
                <c:pt idx="200">
                  <c:v>41.8</c:v>
                </c:pt>
                <c:pt idx="201">
                  <c:v>42.7</c:v>
                </c:pt>
                <c:pt idx="202">
                  <c:v>43.1</c:v>
                </c:pt>
                <c:pt idx="203">
                  <c:v>43.2</c:v>
                </c:pt>
                <c:pt idx="204">
                  <c:v>43.3</c:v>
                </c:pt>
                <c:pt idx="205">
                  <c:v>43.5</c:v>
                </c:pt>
                <c:pt idx="206">
                  <c:v>43.4</c:v>
                </c:pt>
                <c:pt idx="207">
                  <c:v>43.5</c:v>
                </c:pt>
                <c:pt idx="208">
                  <c:v>43.8</c:v>
                </c:pt>
                <c:pt idx="209">
                  <c:v>44.7</c:v>
                </c:pt>
                <c:pt idx="210">
                  <c:v>44.8</c:v>
                </c:pt>
                <c:pt idx="211">
                  <c:v>44.9</c:v>
                </c:pt>
                <c:pt idx="212">
                  <c:v>44.3</c:v>
                </c:pt>
                <c:pt idx="213">
                  <c:v>44.8</c:v>
                </c:pt>
                <c:pt idx="214">
                  <c:v>45</c:v>
                </c:pt>
                <c:pt idx="215">
                  <c:v>45.5</c:v>
                </c:pt>
                <c:pt idx="216">
                  <c:v>45.2</c:v>
                </c:pt>
                <c:pt idx="217">
                  <c:v>45.4</c:v>
                </c:pt>
                <c:pt idx="218">
                  <c:v>45.8</c:v>
                </c:pt>
                <c:pt idx="219">
                  <c:v>46.2</c:v>
                </c:pt>
                <c:pt idx="220">
                  <c:v>46.5</c:v>
                </c:pt>
                <c:pt idx="221">
                  <c:v>47.7</c:v>
                </c:pt>
                <c:pt idx="222">
                  <c:v>47.9</c:v>
                </c:pt>
                <c:pt idx="223">
                  <c:v>47.8</c:v>
                </c:pt>
                <c:pt idx="224">
                  <c:v>47.3</c:v>
                </c:pt>
                <c:pt idx="225">
                  <c:v>47.8</c:v>
                </c:pt>
                <c:pt idx="226">
                  <c:v>48</c:v>
                </c:pt>
                <c:pt idx="227">
                  <c:v>48.2</c:v>
                </c:pt>
                <c:pt idx="228">
                  <c:v>48.2</c:v>
                </c:pt>
                <c:pt idx="229">
                  <c:v>48.4</c:v>
                </c:pt>
                <c:pt idx="230">
                  <c:v>48.2</c:v>
                </c:pt>
                <c:pt idx="231">
                  <c:v>48.1</c:v>
                </c:pt>
                <c:pt idx="232">
                  <c:v>48.4</c:v>
                </c:pt>
                <c:pt idx="233">
                  <c:v>49.6</c:v>
                </c:pt>
                <c:pt idx="234">
                  <c:v>49.7</c:v>
                </c:pt>
                <c:pt idx="235">
                  <c:v>49.8</c:v>
                </c:pt>
                <c:pt idx="236">
                  <c:v>49.6</c:v>
                </c:pt>
                <c:pt idx="237">
                  <c:v>50.1</c:v>
                </c:pt>
                <c:pt idx="238">
                  <c:v>50.3</c:v>
                </c:pt>
                <c:pt idx="239">
                  <c:v>50.5</c:v>
                </c:pt>
              </c:numCache>
            </c:numRef>
          </c:val>
        </c:ser>
        <c:ser>
          <c:idx val="1"/>
          <c:order val="1"/>
          <c:tx>
            <c:strRef>
              <c:f>Sheet1!$C$1</c:f>
              <c:strCache>
                <c:ptCount val="1"/>
                <c:pt idx="0">
                  <c:v>Services</c:v>
                </c:pt>
              </c:strCache>
            </c:strRef>
          </c:tx>
          <c:spPr>
            <a:ln w="32424">
              <a:solidFill>
                <a:srgbClr val="0000FF"/>
              </a:solidFill>
              <a:prstDash val="lgDash"/>
            </a:ln>
          </c:spPr>
          <c:marker>
            <c:symbol val="none"/>
          </c:marker>
          <c:cat>
            <c:numRef>
              <c:f>Sheet1!$A$2:$A$244</c:f>
              <c:numCache>
                <c:formatCode>General</c:formatCode>
                <c:ptCount val="243"/>
                <c:pt idx="0">
                  <c:v>1990</c:v>
                </c:pt>
                <c:pt idx="24">
                  <c:v>1992</c:v>
                </c:pt>
                <c:pt idx="48">
                  <c:v>1994</c:v>
                </c:pt>
                <c:pt idx="72">
                  <c:v>1996</c:v>
                </c:pt>
                <c:pt idx="96">
                  <c:v>1998</c:v>
                </c:pt>
                <c:pt idx="120">
                  <c:v>2000</c:v>
                </c:pt>
                <c:pt idx="144">
                  <c:v>2002</c:v>
                </c:pt>
                <c:pt idx="168">
                  <c:v>2004</c:v>
                </c:pt>
                <c:pt idx="192">
                  <c:v>2006</c:v>
                </c:pt>
                <c:pt idx="215">
                  <c:v>2008</c:v>
                </c:pt>
                <c:pt idx="216">
                  <c:v>2008</c:v>
                </c:pt>
                <c:pt idx="228">
                  <c:v>2009</c:v>
                </c:pt>
                <c:pt idx="240">
                  <c:v>2010</c:v>
                </c:pt>
              </c:numCache>
            </c:numRef>
          </c:cat>
          <c:val>
            <c:numRef>
              <c:f>Sheet1!$C$2:$C$244</c:f>
              <c:numCache>
                <c:formatCode>General</c:formatCode>
                <c:ptCount val="243"/>
                <c:pt idx="0">
                  <c:v>18.7</c:v>
                </c:pt>
                <c:pt idx="1">
                  <c:v>19.100000000000001</c:v>
                </c:pt>
                <c:pt idx="2">
                  <c:v>19.399999999999999</c:v>
                </c:pt>
                <c:pt idx="3">
                  <c:v>20.100000000000001</c:v>
                </c:pt>
                <c:pt idx="4">
                  <c:v>20.5</c:v>
                </c:pt>
                <c:pt idx="5">
                  <c:v>20.9</c:v>
                </c:pt>
                <c:pt idx="6">
                  <c:v>20.8</c:v>
                </c:pt>
                <c:pt idx="7">
                  <c:v>21.3</c:v>
                </c:pt>
                <c:pt idx="8">
                  <c:v>21.3</c:v>
                </c:pt>
                <c:pt idx="9">
                  <c:v>22.3</c:v>
                </c:pt>
                <c:pt idx="10">
                  <c:v>22.8</c:v>
                </c:pt>
                <c:pt idx="11">
                  <c:v>23.2</c:v>
                </c:pt>
                <c:pt idx="12">
                  <c:v>22.1</c:v>
                </c:pt>
                <c:pt idx="13">
                  <c:v>22.2</c:v>
                </c:pt>
                <c:pt idx="14">
                  <c:v>22.5</c:v>
                </c:pt>
                <c:pt idx="15">
                  <c:v>22</c:v>
                </c:pt>
                <c:pt idx="16">
                  <c:v>22.2</c:v>
                </c:pt>
                <c:pt idx="17">
                  <c:v>22.3</c:v>
                </c:pt>
                <c:pt idx="18">
                  <c:v>22.8</c:v>
                </c:pt>
                <c:pt idx="19">
                  <c:v>22.5</c:v>
                </c:pt>
                <c:pt idx="20">
                  <c:v>22.4</c:v>
                </c:pt>
                <c:pt idx="21">
                  <c:v>22.6</c:v>
                </c:pt>
                <c:pt idx="22">
                  <c:v>22.5</c:v>
                </c:pt>
                <c:pt idx="23">
                  <c:v>22.4</c:v>
                </c:pt>
                <c:pt idx="24">
                  <c:v>21.1</c:v>
                </c:pt>
                <c:pt idx="25">
                  <c:v>20.7</c:v>
                </c:pt>
                <c:pt idx="26">
                  <c:v>20.399999999999999</c:v>
                </c:pt>
                <c:pt idx="27">
                  <c:v>20.5</c:v>
                </c:pt>
                <c:pt idx="28">
                  <c:v>20.100000000000001</c:v>
                </c:pt>
                <c:pt idx="29">
                  <c:v>20</c:v>
                </c:pt>
                <c:pt idx="30">
                  <c:v>19.7</c:v>
                </c:pt>
                <c:pt idx="31">
                  <c:v>19.399999999999999</c:v>
                </c:pt>
                <c:pt idx="32">
                  <c:v>19.3</c:v>
                </c:pt>
                <c:pt idx="33">
                  <c:v>19.3</c:v>
                </c:pt>
                <c:pt idx="34">
                  <c:v>19.2</c:v>
                </c:pt>
                <c:pt idx="35">
                  <c:v>19.7</c:v>
                </c:pt>
                <c:pt idx="36">
                  <c:v>20.100000000000001</c:v>
                </c:pt>
                <c:pt idx="37">
                  <c:v>20.3</c:v>
                </c:pt>
                <c:pt idx="38">
                  <c:v>20.399999999999999</c:v>
                </c:pt>
                <c:pt idx="39">
                  <c:v>20.6</c:v>
                </c:pt>
                <c:pt idx="40">
                  <c:v>21</c:v>
                </c:pt>
                <c:pt idx="41">
                  <c:v>21.2</c:v>
                </c:pt>
                <c:pt idx="42">
                  <c:v>21.8</c:v>
                </c:pt>
                <c:pt idx="43">
                  <c:v>21.8</c:v>
                </c:pt>
                <c:pt idx="44">
                  <c:v>21.9</c:v>
                </c:pt>
                <c:pt idx="45">
                  <c:v>22.6</c:v>
                </c:pt>
                <c:pt idx="46">
                  <c:v>22.3</c:v>
                </c:pt>
                <c:pt idx="47">
                  <c:v>22.8</c:v>
                </c:pt>
                <c:pt idx="48">
                  <c:v>23.1</c:v>
                </c:pt>
                <c:pt idx="49">
                  <c:v>23.3</c:v>
                </c:pt>
                <c:pt idx="50">
                  <c:v>23.4</c:v>
                </c:pt>
                <c:pt idx="51">
                  <c:v>24.6</c:v>
                </c:pt>
                <c:pt idx="52">
                  <c:v>24</c:v>
                </c:pt>
                <c:pt idx="53">
                  <c:v>24.6</c:v>
                </c:pt>
                <c:pt idx="54">
                  <c:v>24.3</c:v>
                </c:pt>
                <c:pt idx="55">
                  <c:v>24.3</c:v>
                </c:pt>
                <c:pt idx="56">
                  <c:v>24.5</c:v>
                </c:pt>
                <c:pt idx="57">
                  <c:v>24.4</c:v>
                </c:pt>
                <c:pt idx="58">
                  <c:v>24.6</c:v>
                </c:pt>
                <c:pt idx="59">
                  <c:v>24.6</c:v>
                </c:pt>
                <c:pt idx="60">
                  <c:v>23</c:v>
                </c:pt>
                <c:pt idx="61">
                  <c:v>23.1</c:v>
                </c:pt>
                <c:pt idx="62">
                  <c:v>23.2</c:v>
                </c:pt>
                <c:pt idx="63">
                  <c:v>22.8</c:v>
                </c:pt>
                <c:pt idx="64">
                  <c:v>22.8</c:v>
                </c:pt>
                <c:pt idx="65">
                  <c:v>23.1</c:v>
                </c:pt>
                <c:pt idx="66">
                  <c:v>23.2</c:v>
                </c:pt>
                <c:pt idx="67">
                  <c:v>22.8</c:v>
                </c:pt>
                <c:pt idx="68">
                  <c:v>23</c:v>
                </c:pt>
                <c:pt idx="69">
                  <c:v>22.7</c:v>
                </c:pt>
                <c:pt idx="70">
                  <c:v>22.6</c:v>
                </c:pt>
                <c:pt idx="71">
                  <c:v>22.7</c:v>
                </c:pt>
                <c:pt idx="72">
                  <c:v>23</c:v>
                </c:pt>
                <c:pt idx="73">
                  <c:v>23.2</c:v>
                </c:pt>
                <c:pt idx="74">
                  <c:v>23.5</c:v>
                </c:pt>
                <c:pt idx="75">
                  <c:v>23.2</c:v>
                </c:pt>
                <c:pt idx="76">
                  <c:v>23.4</c:v>
                </c:pt>
                <c:pt idx="77">
                  <c:v>23.9</c:v>
                </c:pt>
                <c:pt idx="78">
                  <c:v>24.1</c:v>
                </c:pt>
                <c:pt idx="79">
                  <c:v>24.4</c:v>
                </c:pt>
                <c:pt idx="80">
                  <c:v>24.4</c:v>
                </c:pt>
                <c:pt idx="81">
                  <c:v>25</c:v>
                </c:pt>
                <c:pt idx="82">
                  <c:v>25.5</c:v>
                </c:pt>
                <c:pt idx="83">
                  <c:v>25.8</c:v>
                </c:pt>
                <c:pt idx="84">
                  <c:v>25.5</c:v>
                </c:pt>
                <c:pt idx="85">
                  <c:v>25.7</c:v>
                </c:pt>
                <c:pt idx="86">
                  <c:v>25.8</c:v>
                </c:pt>
                <c:pt idx="87">
                  <c:v>26.5</c:v>
                </c:pt>
                <c:pt idx="88">
                  <c:v>26.9</c:v>
                </c:pt>
                <c:pt idx="89">
                  <c:v>27.3</c:v>
                </c:pt>
                <c:pt idx="90">
                  <c:v>27.8</c:v>
                </c:pt>
                <c:pt idx="91">
                  <c:v>28.4</c:v>
                </c:pt>
                <c:pt idx="92">
                  <c:v>28.4</c:v>
                </c:pt>
                <c:pt idx="93">
                  <c:v>28.7</c:v>
                </c:pt>
                <c:pt idx="94">
                  <c:v>29.1</c:v>
                </c:pt>
                <c:pt idx="95">
                  <c:v>29.6</c:v>
                </c:pt>
                <c:pt idx="96">
                  <c:v>29.5</c:v>
                </c:pt>
                <c:pt idx="97">
                  <c:v>29.8</c:v>
                </c:pt>
                <c:pt idx="98">
                  <c:v>29.6</c:v>
                </c:pt>
                <c:pt idx="99">
                  <c:v>29.4</c:v>
                </c:pt>
                <c:pt idx="100">
                  <c:v>29.6</c:v>
                </c:pt>
                <c:pt idx="101">
                  <c:v>29.8</c:v>
                </c:pt>
                <c:pt idx="102">
                  <c:v>29.4</c:v>
                </c:pt>
                <c:pt idx="103">
                  <c:v>29.2</c:v>
                </c:pt>
                <c:pt idx="104">
                  <c:v>29.1</c:v>
                </c:pt>
                <c:pt idx="105">
                  <c:v>28.6</c:v>
                </c:pt>
                <c:pt idx="106">
                  <c:v>28.3</c:v>
                </c:pt>
                <c:pt idx="107">
                  <c:v>28.4</c:v>
                </c:pt>
                <c:pt idx="108">
                  <c:v>25.5</c:v>
                </c:pt>
                <c:pt idx="109">
                  <c:v>25.1</c:v>
                </c:pt>
                <c:pt idx="110">
                  <c:v>24.7</c:v>
                </c:pt>
                <c:pt idx="111">
                  <c:v>24.6</c:v>
                </c:pt>
                <c:pt idx="112">
                  <c:v>24.6</c:v>
                </c:pt>
                <c:pt idx="113">
                  <c:v>24.4</c:v>
                </c:pt>
                <c:pt idx="114">
                  <c:v>23.7</c:v>
                </c:pt>
                <c:pt idx="115">
                  <c:v>23.6</c:v>
                </c:pt>
                <c:pt idx="116">
                  <c:v>23.8</c:v>
                </c:pt>
                <c:pt idx="117">
                  <c:v>24.1</c:v>
                </c:pt>
                <c:pt idx="118">
                  <c:v>24</c:v>
                </c:pt>
                <c:pt idx="119">
                  <c:v>24.6</c:v>
                </c:pt>
                <c:pt idx="120">
                  <c:v>24</c:v>
                </c:pt>
                <c:pt idx="121">
                  <c:v>24.3</c:v>
                </c:pt>
                <c:pt idx="122">
                  <c:v>24.8</c:v>
                </c:pt>
                <c:pt idx="123">
                  <c:v>25.2</c:v>
                </c:pt>
                <c:pt idx="124">
                  <c:v>25.7</c:v>
                </c:pt>
                <c:pt idx="125">
                  <c:v>25.8</c:v>
                </c:pt>
                <c:pt idx="126">
                  <c:v>26.5</c:v>
                </c:pt>
                <c:pt idx="127">
                  <c:v>26.6</c:v>
                </c:pt>
                <c:pt idx="128">
                  <c:v>27</c:v>
                </c:pt>
                <c:pt idx="129">
                  <c:v>27.7</c:v>
                </c:pt>
                <c:pt idx="130">
                  <c:v>27.7</c:v>
                </c:pt>
                <c:pt idx="131">
                  <c:v>29.1</c:v>
                </c:pt>
                <c:pt idx="132">
                  <c:v>28</c:v>
                </c:pt>
                <c:pt idx="133">
                  <c:v>28.6</c:v>
                </c:pt>
                <c:pt idx="134">
                  <c:v>29.2</c:v>
                </c:pt>
                <c:pt idx="135">
                  <c:v>29</c:v>
                </c:pt>
                <c:pt idx="136">
                  <c:v>28.9</c:v>
                </c:pt>
                <c:pt idx="137">
                  <c:v>29.1</c:v>
                </c:pt>
                <c:pt idx="138">
                  <c:v>29.4</c:v>
                </c:pt>
                <c:pt idx="139">
                  <c:v>29.7</c:v>
                </c:pt>
                <c:pt idx="140">
                  <c:v>29.3</c:v>
                </c:pt>
                <c:pt idx="141">
                  <c:v>29.9</c:v>
                </c:pt>
                <c:pt idx="142">
                  <c:v>30</c:v>
                </c:pt>
                <c:pt idx="143">
                  <c:v>29.3</c:v>
                </c:pt>
                <c:pt idx="144">
                  <c:v>26.6</c:v>
                </c:pt>
                <c:pt idx="145">
                  <c:v>26.5</c:v>
                </c:pt>
                <c:pt idx="146">
                  <c:v>26.1</c:v>
                </c:pt>
                <c:pt idx="147">
                  <c:v>25.6</c:v>
                </c:pt>
                <c:pt idx="148">
                  <c:v>25.5</c:v>
                </c:pt>
                <c:pt idx="149">
                  <c:v>25.5</c:v>
                </c:pt>
                <c:pt idx="150">
                  <c:v>25.2</c:v>
                </c:pt>
                <c:pt idx="151">
                  <c:v>25.2</c:v>
                </c:pt>
                <c:pt idx="152">
                  <c:v>25</c:v>
                </c:pt>
                <c:pt idx="153">
                  <c:v>25.2</c:v>
                </c:pt>
                <c:pt idx="154">
                  <c:v>25.3</c:v>
                </c:pt>
                <c:pt idx="155">
                  <c:v>25</c:v>
                </c:pt>
                <c:pt idx="156">
                  <c:v>25</c:v>
                </c:pt>
                <c:pt idx="157">
                  <c:v>25.1</c:v>
                </c:pt>
                <c:pt idx="158">
                  <c:v>25.2</c:v>
                </c:pt>
                <c:pt idx="159">
                  <c:v>25.3</c:v>
                </c:pt>
                <c:pt idx="160">
                  <c:v>25.6</c:v>
                </c:pt>
                <c:pt idx="161">
                  <c:v>25.8</c:v>
                </c:pt>
                <c:pt idx="162">
                  <c:v>26.2</c:v>
                </c:pt>
                <c:pt idx="163">
                  <c:v>26.3</c:v>
                </c:pt>
                <c:pt idx="164">
                  <c:v>26.1</c:v>
                </c:pt>
                <c:pt idx="165">
                  <c:v>26</c:v>
                </c:pt>
                <c:pt idx="166">
                  <c:v>25.9</c:v>
                </c:pt>
                <c:pt idx="167">
                  <c:v>26.7</c:v>
                </c:pt>
                <c:pt idx="168">
                  <c:v>26.9</c:v>
                </c:pt>
                <c:pt idx="169">
                  <c:v>26.7</c:v>
                </c:pt>
                <c:pt idx="170">
                  <c:v>26.9</c:v>
                </c:pt>
                <c:pt idx="171">
                  <c:v>26.9</c:v>
                </c:pt>
                <c:pt idx="172">
                  <c:v>27.1</c:v>
                </c:pt>
                <c:pt idx="173">
                  <c:v>27.3</c:v>
                </c:pt>
                <c:pt idx="174">
                  <c:v>28.1</c:v>
                </c:pt>
                <c:pt idx="175">
                  <c:v>28.5</c:v>
                </c:pt>
                <c:pt idx="176">
                  <c:v>28.6</c:v>
                </c:pt>
                <c:pt idx="177">
                  <c:v>28.9</c:v>
                </c:pt>
                <c:pt idx="178">
                  <c:v>29.2</c:v>
                </c:pt>
                <c:pt idx="179">
                  <c:v>29.5</c:v>
                </c:pt>
                <c:pt idx="180">
                  <c:v>29</c:v>
                </c:pt>
                <c:pt idx="181">
                  <c:v>29.3</c:v>
                </c:pt>
                <c:pt idx="182">
                  <c:v>29.5</c:v>
                </c:pt>
                <c:pt idx="183">
                  <c:v>29.8</c:v>
                </c:pt>
                <c:pt idx="184">
                  <c:v>30.1</c:v>
                </c:pt>
                <c:pt idx="185">
                  <c:v>30.8</c:v>
                </c:pt>
                <c:pt idx="186">
                  <c:v>31.1</c:v>
                </c:pt>
                <c:pt idx="187">
                  <c:v>31.5</c:v>
                </c:pt>
                <c:pt idx="188">
                  <c:v>31.7</c:v>
                </c:pt>
                <c:pt idx="189">
                  <c:v>31.9</c:v>
                </c:pt>
                <c:pt idx="190">
                  <c:v>32.1</c:v>
                </c:pt>
                <c:pt idx="191">
                  <c:v>32.300000000000004</c:v>
                </c:pt>
                <c:pt idx="192">
                  <c:v>33</c:v>
                </c:pt>
                <c:pt idx="193">
                  <c:v>33.4</c:v>
                </c:pt>
                <c:pt idx="194">
                  <c:v>33.6</c:v>
                </c:pt>
                <c:pt idx="195">
                  <c:v>34.200000000000003</c:v>
                </c:pt>
                <c:pt idx="196">
                  <c:v>34.6</c:v>
                </c:pt>
                <c:pt idx="197">
                  <c:v>35.4</c:v>
                </c:pt>
                <c:pt idx="198">
                  <c:v>36</c:v>
                </c:pt>
                <c:pt idx="199">
                  <c:v>36.5</c:v>
                </c:pt>
                <c:pt idx="200">
                  <c:v>37.200000000000003</c:v>
                </c:pt>
                <c:pt idx="201">
                  <c:v>37.700000000000003</c:v>
                </c:pt>
                <c:pt idx="202">
                  <c:v>37.700000000000003</c:v>
                </c:pt>
                <c:pt idx="203">
                  <c:v>38.4</c:v>
                </c:pt>
                <c:pt idx="204">
                  <c:v>38.1</c:v>
                </c:pt>
                <c:pt idx="205">
                  <c:v>38.4</c:v>
                </c:pt>
                <c:pt idx="206">
                  <c:v>38.700000000000003</c:v>
                </c:pt>
                <c:pt idx="207">
                  <c:v>38.5</c:v>
                </c:pt>
                <c:pt idx="208">
                  <c:v>39.1</c:v>
                </c:pt>
                <c:pt idx="209">
                  <c:v>39.5</c:v>
                </c:pt>
                <c:pt idx="210">
                  <c:v>39.5</c:v>
                </c:pt>
                <c:pt idx="211">
                  <c:v>39.700000000000003</c:v>
                </c:pt>
                <c:pt idx="212">
                  <c:v>39.700000000000003</c:v>
                </c:pt>
                <c:pt idx="213">
                  <c:v>39.300000000000004</c:v>
                </c:pt>
                <c:pt idx="214">
                  <c:v>39.5</c:v>
                </c:pt>
                <c:pt idx="215">
                  <c:v>39.6</c:v>
                </c:pt>
                <c:pt idx="216">
                  <c:v>39.700000000000003</c:v>
                </c:pt>
                <c:pt idx="217">
                  <c:v>40.200000000000003</c:v>
                </c:pt>
                <c:pt idx="218">
                  <c:v>40.300000000000004</c:v>
                </c:pt>
                <c:pt idx="219">
                  <c:v>40.200000000000003</c:v>
                </c:pt>
                <c:pt idx="220">
                  <c:v>40.9</c:v>
                </c:pt>
                <c:pt idx="221">
                  <c:v>41.5</c:v>
                </c:pt>
                <c:pt idx="222">
                  <c:v>42.5</c:v>
                </c:pt>
                <c:pt idx="223">
                  <c:v>43.1</c:v>
                </c:pt>
                <c:pt idx="224">
                  <c:v>43.3</c:v>
                </c:pt>
                <c:pt idx="225">
                  <c:v>43.7</c:v>
                </c:pt>
                <c:pt idx="226">
                  <c:v>44</c:v>
                </c:pt>
                <c:pt idx="227">
                  <c:v>44.3</c:v>
                </c:pt>
                <c:pt idx="228">
                  <c:v>43.1</c:v>
                </c:pt>
                <c:pt idx="229">
                  <c:v>42.8</c:v>
                </c:pt>
                <c:pt idx="230">
                  <c:v>41.7</c:v>
                </c:pt>
                <c:pt idx="231">
                  <c:v>40.800000000000004</c:v>
                </c:pt>
                <c:pt idx="232">
                  <c:v>40</c:v>
                </c:pt>
                <c:pt idx="233">
                  <c:v>39.5</c:v>
                </c:pt>
                <c:pt idx="234">
                  <c:v>39.800000000000004</c:v>
                </c:pt>
                <c:pt idx="235">
                  <c:v>39.1</c:v>
                </c:pt>
                <c:pt idx="236">
                  <c:v>39.200000000000003</c:v>
                </c:pt>
                <c:pt idx="237">
                  <c:v>39.4</c:v>
                </c:pt>
                <c:pt idx="238">
                  <c:v>39.800000000000004</c:v>
                </c:pt>
                <c:pt idx="239">
                  <c:v>39.9</c:v>
                </c:pt>
              </c:numCache>
            </c:numRef>
          </c:val>
        </c:ser>
        <c:ser>
          <c:idx val="2"/>
          <c:order val="2"/>
          <c:tx>
            <c:strRef>
              <c:f>Sheet1!$D$1</c:f>
              <c:strCache>
                <c:ptCount val="1"/>
              </c:strCache>
            </c:strRef>
          </c:tx>
          <c:spPr>
            <a:ln w="16214">
              <a:solidFill>
                <a:srgbClr val="00FF00"/>
              </a:solidFill>
              <a:prstDash val="solid"/>
            </a:ln>
          </c:spPr>
          <c:marker>
            <c:symbol val="none"/>
          </c:marker>
          <c:cat>
            <c:numRef>
              <c:f>Sheet1!$A$2:$A$244</c:f>
              <c:numCache>
                <c:formatCode>General</c:formatCode>
                <c:ptCount val="243"/>
                <c:pt idx="0">
                  <c:v>1990</c:v>
                </c:pt>
                <c:pt idx="24">
                  <c:v>1992</c:v>
                </c:pt>
                <c:pt idx="48">
                  <c:v>1994</c:v>
                </c:pt>
                <c:pt idx="72">
                  <c:v>1996</c:v>
                </c:pt>
                <c:pt idx="96">
                  <c:v>1998</c:v>
                </c:pt>
                <c:pt idx="120">
                  <c:v>2000</c:v>
                </c:pt>
                <c:pt idx="144">
                  <c:v>2002</c:v>
                </c:pt>
                <c:pt idx="168">
                  <c:v>2004</c:v>
                </c:pt>
                <c:pt idx="192">
                  <c:v>2006</c:v>
                </c:pt>
                <c:pt idx="215">
                  <c:v>2008</c:v>
                </c:pt>
                <c:pt idx="216">
                  <c:v>2008</c:v>
                </c:pt>
                <c:pt idx="228">
                  <c:v>2009</c:v>
                </c:pt>
                <c:pt idx="240">
                  <c:v>2010</c:v>
                </c:pt>
              </c:numCache>
            </c:numRef>
          </c:cat>
          <c:val>
            <c:numRef>
              <c:f>Sheet1!$D$2:$D$244</c:f>
              <c:numCache>
                <c:formatCode>General</c:formatCode>
                <c:ptCount val="243"/>
                <c:pt idx="238">
                  <c:v>5.1999999999999957</c:v>
                </c:pt>
              </c:numCache>
            </c:numRef>
          </c:val>
        </c:ser>
        <c:marker val="1"/>
        <c:axId val="102621184"/>
        <c:axId val="102622720"/>
      </c:lineChart>
      <c:catAx>
        <c:axId val="102621184"/>
        <c:scaling>
          <c:orientation val="minMax"/>
        </c:scaling>
        <c:axPos val="b"/>
        <c:numFmt formatCode="General" sourceLinked="1"/>
        <c:tickLblPos val="nextTo"/>
        <c:spPr>
          <a:ln w="4055">
            <a:solidFill>
              <a:schemeClr val="tx1"/>
            </a:solidFill>
            <a:prstDash val="solid"/>
          </a:ln>
        </c:spPr>
        <c:txPr>
          <a:bodyPr rot="-2700000" vert="horz"/>
          <a:lstStyle/>
          <a:p>
            <a:pPr>
              <a:defRPr sz="1275" b="1" i="0" u="none" strike="noStrike" baseline="0">
                <a:solidFill>
                  <a:schemeClr val="tx1"/>
                </a:solidFill>
                <a:latin typeface="Arial"/>
                <a:ea typeface="Arial"/>
                <a:cs typeface="Arial"/>
              </a:defRPr>
            </a:pPr>
            <a:endParaRPr lang="en-US"/>
          </a:p>
        </c:txPr>
        <c:crossAx val="102622720"/>
        <c:crosses val="autoZero"/>
        <c:auto val="1"/>
        <c:lblAlgn val="ctr"/>
        <c:lblOffset val="100"/>
        <c:tickLblSkip val="12"/>
        <c:tickMarkSkip val="1"/>
      </c:catAx>
      <c:valAx>
        <c:axId val="102622720"/>
        <c:scaling>
          <c:orientation val="minMax"/>
          <c:min val="15"/>
        </c:scaling>
        <c:axPos val="l"/>
        <c:majorGridlines>
          <c:spPr>
            <a:ln w="4055">
              <a:solidFill>
                <a:schemeClr val="tx1"/>
              </a:solidFill>
              <a:prstDash val="solid"/>
            </a:ln>
          </c:spPr>
        </c:majorGridlines>
        <c:title>
          <c:tx>
            <c:rich>
              <a:bodyPr/>
              <a:lstStyle/>
              <a:p>
                <a:pPr>
                  <a:defRPr sz="2286" b="1" i="0" u="none" strike="noStrike" baseline="0">
                    <a:solidFill>
                      <a:srgbClr val="000000"/>
                    </a:solidFill>
                    <a:latin typeface="Arial"/>
                    <a:ea typeface="Arial"/>
                    <a:cs typeface="Arial"/>
                  </a:defRPr>
                </a:pPr>
                <a:r>
                  <a:rPr lang="en-US"/>
                  <a:t>Jobs (000)</a:t>
                </a:r>
              </a:p>
            </c:rich>
          </c:tx>
          <c:layout>
            <c:manualLayout>
              <c:xMode val="edge"/>
              <c:yMode val="edge"/>
              <c:x val="1.8272419504874144E-2"/>
              <c:y val="0.26054578507027937"/>
            </c:manualLayout>
          </c:layout>
          <c:spPr>
            <a:noFill/>
            <a:ln w="32424">
              <a:noFill/>
            </a:ln>
          </c:spPr>
        </c:title>
        <c:numFmt formatCode="General" sourceLinked="1"/>
        <c:tickLblPos val="nextTo"/>
        <c:spPr>
          <a:ln w="4055">
            <a:solidFill>
              <a:schemeClr val="tx1"/>
            </a:solidFill>
            <a:prstDash val="solid"/>
          </a:ln>
        </c:spPr>
        <c:txPr>
          <a:bodyPr rot="0" vert="horz"/>
          <a:lstStyle/>
          <a:p>
            <a:pPr>
              <a:defRPr sz="2299" b="1" i="0" u="none" strike="noStrike" baseline="0">
                <a:solidFill>
                  <a:schemeClr val="tx1"/>
                </a:solidFill>
                <a:latin typeface="Arial"/>
                <a:ea typeface="Arial"/>
                <a:cs typeface="Arial"/>
              </a:defRPr>
            </a:pPr>
            <a:endParaRPr lang="en-US"/>
          </a:p>
        </c:txPr>
        <c:crossAx val="102621184"/>
        <c:crosses val="autoZero"/>
        <c:crossBetween val="between"/>
      </c:valAx>
      <c:spPr>
        <a:noFill/>
        <a:ln w="16214">
          <a:solidFill>
            <a:schemeClr val="tx1"/>
          </a:solidFill>
          <a:prstDash val="solid"/>
        </a:ln>
      </c:spPr>
    </c:plotArea>
    <c:legend>
      <c:legendPos val="b"/>
      <c:layout>
        <c:manualLayout>
          <c:xMode val="edge"/>
          <c:yMode val="edge"/>
          <c:x val="0.25249164012600733"/>
          <c:y val="0.89826310633326456"/>
          <c:w val="0.64950165814254512"/>
          <c:h val="9.4292884048176692E-2"/>
        </c:manualLayout>
      </c:layout>
      <c:spPr>
        <a:noFill/>
        <a:ln w="4055">
          <a:solidFill>
            <a:schemeClr val="tx1"/>
          </a:solidFill>
          <a:prstDash val="solid"/>
        </a:ln>
      </c:spPr>
      <c:txPr>
        <a:bodyPr/>
        <a:lstStyle/>
        <a:p>
          <a:pPr>
            <a:defRPr sz="2114"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2299" b="1" i="0" u="none" strike="noStrike" baseline="0">
          <a:solidFill>
            <a:schemeClr val="tx1"/>
          </a:solidFill>
          <a:latin typeface="Arial"/>
          <a:ea typeface="Arial"/>
          <a:cs typeface="Arial"/>
        </a:defRPr>
      </a:pPr>
      <a:endParaRPr lang="en-US"/>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b="1" i="0" u="none" strike="noStrike" baseline="0">
                <a:solidFill>
                  <a:schemeClr val="tx1"/>
                </a:solidFill>
                <a:latin typeface="Arial"/>
                <a:ea typeface="Arial"/>
                <a:cs typeface="Arial"/>
              </a:defRPr>
            </a:pPr>
            <a:r>
              <a:rPr lang="en-US" sz="1800" dirty="0"/>
              <a:t>Refining Margins for Light Crude on U.S. Gulf Coast, </a:t>
            </a:r>
            <a:r>
              <a:rPr lang="en-US" sz="1800" dirty="0" smtClean="0"/>
              <a:t>1993-2009</a:t>
            </a:r>
            <a:r>
              <a:rPr lang="en-US" sz="1800" dirty="0"/>
              <a:t>
</a:t>
            </a:r>
          </a:p>
        </c:rich>
      </c:tx>
      <c:layout>
        <c:manualLayout>
          <c:xMode val="edge"/>
          <c:yMode val="edge"/>
          <c:x val="0.12543967241032924"/>
          <c:y val="2.0134128093801371E-2"/>
        </c:manualLayout>
      </c:layout>
      <c:spPr>
        <a:noFill/>
        <a:ln w="25270">
          <a:noFill/>
        </a:ln>
      </c:spPr>
    </c:title>
    <c:plotArea>
      <c:layout>
        <c:manualLayout>
          <c:layoutTarget val="inner"/>
          <c:xMode val="edge"/>
          <c:yMode val="edge"/>
          <c:x val="5.7500417489830834E-2"/>
          <c:y val="0.13263986738499792"/>
          <c:w val="0.94490035169990005"/>
          <c:h val="0.75778463502873683"/>
        </c:manualLayout>
      </c:layout>
      <c:lineChart>
        <c:grouping val="standard"/>
        <c:ser>
          <c:idx val="0"/>
          <c:order val="0"/>
          <c:tx>
            <c:strRef>
              <c:f>Sheet1!$B$1</c:f>
              <c:strCache>
                <c:ptCount val="1"/>
              </c:strCache>
            </c:strRef>
          </c:tx>
          <c:spPr>
            <a:ln w="25270">
              <a:solidFill>
                <a:srgbClr val="0000FF"/>
              </a:solidFill>
              <a:prstDash val="solid"/>
            </a:ln>
          </c:spPr>
          <c:marker>
            <c:symbol val="none"/>
          </c:marker>
          <c:cat>
            <c:numRef>
              <c:f>Sheet1!$A$2:$A$210</c:f>
              <c:numCache>
                <c:formatCode>General</c:formatCode>
                <c:ptCount val="209"/>
                <c:pt idx="0">
                  <c:v>1993</c:v>
                </c:pt>
                <c:pt idx="12">
                  <c:v>1994</c:v>
                </c:pt>
                <c:pt idx="24">
                  <c:v>1995</c:v>
                </c:pt>
                <c:pt idx="36">
                  <c:v>1996</c:v>
                </c:pt>
                <c:pt idx="48">
                  <c:v>1997</c:v>
                </c:pt>
                <c:pt idx="60">
                  <c:v>1998</c:v>
                </c:pt>
                <c:pt idx="72">
                  <c:v>1999</c:v>
                </c:pt>
                <c:pt idx="84">
                  <c:v>2000</c:v>
                </c:pt>
                <c:pt idx="96">
                  <c:v>2001</c:v>
                </c:pt>
                <c:pt idx="108">
                  <c:v>2002</c:v>
                </c:pt>
                <c:pt idx="120">
                  <c:v>2003</c:v>
                </c:pt>
                <c:pt idx="132">
                  <c:v>2004</c:v>
                </c:pt>
                <c:pt idx="144">
                  <c:v>2005</c:v>
                </c:pt>
                <c:pt idx="156">
                  <c:v>2006</c:v>
                </c:pt>
                <c:pt idx="168">
                  <c:v>2007</c:v>
                </c:pt>
                <c:pt idx="180">
                  <c:v>2008</c:v>
                </c:pt>
                <c:pt idx="192">
                  <c:v>2009</c:v>
                </c:pt>
                <c:pt idx="204">
                  <c:v>2010</c:v>
                </c:pt>
              </c:numCache>
            </c:numRef>
          </c:cat>
          <c:val>
            <c:numRef>
              <c:f>Sheet1!$B$2:$B$210</c:f>
              <c:numCache>
                <c:formatCode>General</c:formatCode>
                <c:ptCount val="209"/>
                <c:pt idx="0">
                  <c:v>2.92</c:v>
                </c:pt>
                <c:pt idx="1">
                  <c:v>1.84</c:v>
                </c:pt>
                <c:pt idx="2">
                  <c:v>2.8899999999999997</c:v>
                </c:pt>
                <c:pt idx="3">
                  <c:v>4.3199999999999985</c:v>
                </c:pt>
                <c:pt idx="4">
                  <c:v>4.6099999999999985</c:v>
                </c:pt>
                <c:pt idx="5">
                  <c:v>3.5</c:v>
                </c:pt>
                <c:pt idx="6">
                  <c:v>2.7</c:v>
                </c:pt>
                <c:pt idx="7">
                  <c:v>3.19</c:v>
                </c:pt>
                <c:pt idx="8">
                  <c:v>3.04</c:v>
                </c:pt>
                <c:pt idx="9">
                  <c:v>2.72</c:v>
                </c:pt>
                <c:pt idx="10">
                  <c:v>1.930000000000001</c:v>
                </c:pt>
                <c:pt idx="11">
                  <c:v>0.82000000000000051</c:v>
                </c:pt>
                <c:pt idx="12">
                  <c:v>2.3699999999999997</c:v>
                </c:pt>
                <c:pt idx="13">
                  <c:v>3.48</c:v>
                </c:pt>
                <c:pt idx="14">
                  <c:v>3.32</c:v>
                </c:pt>
                <c:pt idx="15">
                  <c:v>3.3299999999999987</c:v>
                </c:pt>
                <c:pt idx="16">
                  <c:v>2.4299999999999997</c:v>
                </c:pt>
                <c:pt idx="17">
                  <c:v>3.15</c:v>
                </c:pt>
                <c:pt idx="18">
                  <c:v>3.75</c:v>
                </c:pt>
                <c:pt idx="19">
                  <c:v>3.75</c:v>
                </c:pt>
                <c:pt idx="20">
                  <c:v>2.0499999999999998</c:v>
                </c:pt>
                <c:pt idx="21">
                  <c:v>2.2200000000000002</c:v>
                </c:pt>
                <c:pt idx="22">
                  <c:v>1.02</c:v>
                </c:pt>
                <c:pt idx="23">
                  <c:v>1.48</c:v>
                </c:pt>
                <c:pt idx="24">
                  <c:v>1.76</c:v>
                </c:pt>
                <c:pt idx="25">
                  <c:v>1.01</c:v>
                </c:pt>
                <c:pt idx="26">
                  <c:v>1.59</c:v>
                </c:pt>
                <c:pt idx="27">
                  <c:v>3.01</c:v>
                </c:pt>
                <c:pt idx="28">
                  <c:v>4.9000000000000004</c:v>
                </c:pt>
                <c:pt idx="29">
                  <c:v>1.57</c:v>
                </c:pt>
                <c:pt idx="30">
                  <c:v>2.42</c:v>
                </c:pt>
                <c:pt idx="31">
                  <c:v>2.9699999999999998</c:v>
                </c:pt>
                <c:pt idx="32">
                  <c:v>2.25</c:v>
                </c:pt>
                <c:pt idx="33">
                  <c:v>1.1499999999999988</c:v>
                </c:pt>
                <c:pt idx="34">
                  <c:v>1.1200000000000001</c:v>
                </c:pt>
                <c:pt idx="35">
                  <c:v>1.01</c:v>
                </c:pt>
                <c:pt idx="36">
                  <c:v>1.2</c:v>
                </c:pt>
                <c:pt idx="37">
                  <c:v>3.15</c:v>
                </c:pt>
                <c:pt idx="38">
                  <c:v>1.8800000000000001</c:v>
                </c:pt>
                <c:pt idx="39">
                  <c:v>3.58</c:v>
                </c:pt>
                <c:pt idx="40">
                  <c:v>4.07</c:v>
                </c:pt>
                <c:pt idx="41">
                  <c:v>2.69</c:v>
                </c:pt>
                <c:pt idx="42">
                  <c:v>1.680000000000001</c:v>
                </c:pt>
                <c:pt idx="43">
                  <c:v>2.69</c:v>
                </c:pt>
                <c:pt idx="44">
                  <c:v>0.95000000000000051</c:v>
                </c:pt>
                <c:pt idx="45">
                  <c:v>2.2799999999999998</c:v>
                </c:pt>
                <c:pt idx="46">
                  <c:v>3.66</c:v>
                </c:pt>
                <c:pt idx="47">
                  <c:v>1.920000000000001</c:v>
                </c:pt>
                <c:pt idx="48">
                  <c:v>2.8699999999999997</c:v>
                </c:pt>
                <c:pt idx="49">
                  <c:v>2.64</c:v>
                </c:pt>
                <c:pt idx="50">
                  <c:v>3.59</c:v>
                </c:pt>
                <c:pt idx="51">
                  <c:v>4.33</c:v>
                </c:pt>
                <c:pt idx="52">
                  <c:v>3.15</c:v>
                </c:pt>
                <c:pt idx="53">
                  <c:v>2.9099999999999997</c:v>
                </c:pt>
                <c:pt idx="54">
                  <c:v>2.82</c:v>
                </c:pt>
                <c:pt idx="55">
                  <c:v>4.4800000000000004</c:v>
                </c:pt>
                <c:pt idx="56">
                  <c:v>2.8899999999999997</c:v>
                </c:pt>
                <c:pt idx="57">
                  <c:v>1.9400000000000011</c:v>
                </c:pt>
                <c:pt idx="58">
                  <c:v>1.6400000000000001</c:v>
                </c:pt>
                <c:pt idx="59">
                  <c:v>2.06</c:v>
                </c:pt>
                <c:pt idx="60">
                  <c:v>2.64</c:v>
                </c:pt>
                <c:pt idx="61">
                  <c:v>3.22</c:v>
                </c:pt>
                <c:pt idx="62">
                  <c:v>3.23</c:v>
                </c:pt>
                <c:pt idx="63">
                  <c:v>3.8499999999999988</c:v>
                </c:pt>
                <c:pt idx="64">
                  <c:v>2.8499999999999988</c:v>
                </c:pt>
                <c:pt idx="65">
                  <c:v>4.21</c:v>
                </c:pt>
                <c:pt idx="66">
                  <c:v>3.42</c:v>
                </c:pt>
                <c:pt idx="67">
                  <c:v>1.9700000000000011</c:v>
                </c:pt>
                <c:pt idx="68">
                  <c:v>2.1</c:v>
                </c:pt>
                <c:pt idx="69">
                  <c:v>3.06</c:v>
                </c:pt>
                <c:pt idx="70">
                  <c:v>1.9900000000000011</c:v>
                </c:pt>
                <c:pt idx="71">
                  <c:v>1.47</c:v>
                </c:pt>
                <c:pt idx="72">
                  <c:v>1.1299999999999988</c:v>
                </c:pt>
                <c:pt idx="73">
                  <c:v>1.34</c:v>
                </c:pt>
                <c:pt idx="74">
                  <c:v>2.9</c:v>
                </c:pt>
                <c:pt idx="75">
                  <c:v>2.58</c:v>
                </c:pt>
                <c:pt idx="76">
                  <c:v>2.0499999999999998</c:v>
                </c:pt>
                <c:pt idx="77">
                  <c:v>2.16</c:v>
                </c:pt>
                <c:pt idx="78">
                  <c:v>1.87</c:v>
                </c:pt>
                <c:pt idx="79">
                  <c:v>2.4899999999999998</c:v>
                </c:pt>
                <c:pt idx="80">
                  <c:v>2.0099999999999998</c:v>
                </c:pt>
                <c:pt idx="81">
                  <c:v>1</c:v>
                </c:pt>
                <c:pt idx="82">
                  <c:v>0.99</c:v>
                </c:pt>
                <c:pt idx="83">
                  <c:v>0.38000000000000034</c:v>
                </c:pt>
                <c:pt idx="84">
                  <c:v>2.9699999999999998</c:v>
                </c:pt>
                <c:pt idx="85">
                  <c:v>3.42</c:v>
                </c:pt>
                <c:pt idx="86">
                  <c:v>4.84</c:v>
                </c:pt>
                <c:pt idx="87">
                  <c:v>6.29</c:v>
                </c:pt>
                <c:pt idx="88">
                  <c:v>4.67</c:v>
                </c:pt>
                <c:pt idx="89">
                  <c:v>4.99</c:v>
                </c:pt>
                <c:pt idx="90">
                  <c:v>4.37</c:v>
                </c:pt>
                <c:pt idx="91">
                  <c:v>5.3599999999999985</c:v>
                </c:pt>
                <c:pt idx="92">
                  <c:v>5.3599999999999985</c:v>
                </c:pt>
                <c:pt idx="93">
                  <c:v>6.02</c:v>
                </c:pt>
                <c:pt idx="94">
                  <c:v>4.07</c:v>
                </c:pt>
                <c:pt idx="95">
                  <c:v>6.4</c:v>
                </c:pt>
                <c:pt idx="96">
                  <c:v>9.11</c:v>
                </c:pt>
                <c:pt idx="97">
                  <c:v>4.92</c:v>
                </c:pt>
                <c:pt idx="98">
                  <c:v>6.14</c:v>
                </c:pt>
                <c:pt idx="99">
                  <c:v>8.93</c:v>
                </c:pt>
                <c:pt idx="100">
                  <c:v>5.6</c:v>
                </c:pt>
                <c:pt idx="101">
                  <c:v>1.82</c:v>
                </c:pt>
                <c:pt idx="102">
                  <c:v>2.29</c:v>
                </c:pt>
                <c:pt idx="103">
                  <c:v>4.26</c:v>
                </c:pt>
                <c:pt idx="104">
                  <c:v>3.56</c:v>
                </c:pt>
                <c:pt idx="105">
                  <c:v>2.6</c:v>
                </c:pt>
                <c:pt idx="106">
                  <c:v>0.86000000000000054</c:v>
                </c:pt>
                <c:pt idx="107">
                  <c:v>0.97000000000000053</c:v>
                </c:pt>
                <c:pt idx="108">
                  <c:v>0.54</c:v>
                </c:pt>
                <c:pt idx="109">
                  <c:v>0.31000000000000028</c:v>
                </c:pt>
                <c:pt idx="110">
                  <c:v>2.54</c:v>
                </c:pt>
                <c:pt idx="111">
                  <c:v>2.66</c:v>
                </c:pt>
                <c:pt idx="112">
                  <c:v>2.2999999999999998</c:v>
                </c:pt>
                <c:pt idx="113">
                  <c:v>2.69</c:v>
                </c:pt>
                <c:pt idx="114">
                  <c:v>2.1</c:v>
                </c:pt>
                <c:pt idx="115">
                  <c:v>1.920000000000001</c:v>
                </c:pt>
                <c:pt idx="116">
                  <c:v>2.4499999999999997</c:v>
                </c:pt>
                <c:pt idx="117">
                  <c:v>3.71</c:v>
                </c:pt>
                <c:pt idx="118">
                  <c:v>2.88</c:v>
                </c:pt>
                <c:pt idx="119">
                  <c:v>1.54</c:v>
                </c:pt>
                <c:pt idx="120">
                  <c:v>2.72</c:v>
                </c:pt>
                <c:pt idx="121">
                  <c:v>7.26</c:v>
                </c:pt>
                <c:pt idx="122">
                  <c:v>5.28</c:v>
                </c:pt>
                <c:pt idx="123">
                  <c:v>4.41</c:v>
                </c:pt>
                <c:pt idx="124">
                  <c:v>2.75</c:v>
                </c:pt>
                <c:pt idx="125">
                  <c:v>2.4299999999999997</c:v>
                </c:pt>
                <c:pt idx="126">
                  <c:v>3.13</c:v>
                </c:pt>
                <c:pt idx="127">
                  <c:v>4.4800000000000004</c:v>
                </c:pt>
                <c:pt idx="128">
                  <c:v>2.0699999999999998</c:v>
                </c:pt>
                <c:pt idx="129">
                  <c:v>2.11</c:v>
                </c:pt>
                <c:pt idx="130">
                  <c:v>2.2200000000000002</c:v>
                </c:pt>
                <c:pt idx="131">
                  <c:v>2.8899999999999997</c:v>
                </c:pt>
                <c:pt idx="132">
                  <c:v>8.15</c:v>
                </c:pt>
                <c:pt idx="133">
                  <c:v>7.7700000000000014</c:v>
                </c:pt>
                <c:pt idx="134">
                  <c:v>6.6199999999999966</c:v>
                </c:pt>
                <c:pt idx="135">
                  <c:v>7.81</c:v>
                </c:pt>
                <c:pt idx="136">
                  <c:v>8.15</c:v>
                </c:pt>
                <c:pt idx="137">
                  <c:v>8.15</c:v>
                </c:pt>
                <c:pt idx="138">
                  <c:v>8.15</c:v>
                </c:pt>
                <c:pt idx="139">
                  <c:v>4.5199999999999996</c:v>
                </c:pt>
                <c:pt idx="140">
                  <c:v>8.15</c:v>
                </c:pt>
                <c:pt idx="141">
                  <c:v>6.72</c:v>
                </c:pt>
                <c:pt idx="142">
                  <c:v>7.71</c:v>
                </c:pt>
                <c:pt idx="143">
                  <c:v>5.2700000000000014</c:v>
                </c:pt>
                <c:pt idx="144">
                  <c:v>5.54</c:v>
                </c:pt>
                <c:pt idx="145">
                  <c:v>4.2699999999999996</c:v>
                </c:pt>
                <c:pt idx="146">
                  <c:v>6.6499999999999995</c:v>
                </c:pt>
                <c:pt idx="147">
                  <c:v>8</c:v>
                </c:pt>
                <c:pt idx="148">
                  <c:v>6.55</c:v>
                </c:pt>
                <c:pt idx="149">
                  <c:v>7.25</c:v>
                </c:pt>
                <c:pt idx="150">
                  <c:v>6</c:v>
                </c:pt>
                <c:pt idx="151">
                  <c:v>9.52</c:v>
                </c:pt>
                <c:pt idx="152">
                  <c:v>24.54</c:v>
                </c:pt>
                <c:pt idx="153">
                  <c:v>22.479999999999986</c:v>
                </c:pt>
                <c:pt idx="154">
                  <c:v>5.33</c:v>
                </c:pt>
                <c:pt idx="155">
                  <c:v>7.74</c:v>
                </c:pt>
                <c:pt idx="156">
                  <c:v>3.92</c:v>
                </c:pt>
                <c:pt idx="157">
                  <c:v>2.2200000000000002</c:v>
                </c:pt>
                <c:pt idx="158">
                  <c:v>9.66</c:v>
                </c:pt>
                <c:pt idx="159">
                  <c:v>13.53</c:v>
                </c:pt>
                <c:pt idx="160">
                  <c:v>11.81</c:v>
                </c:pt>
                <c:pt idx="161">
                  <c:v>14.7</c:v>
                </c:pt>
                <c:pt idx="162">
                  <c:v>13.31</c:v>
                </c:pt>
                <c:pt idx="163">
                  <c:v>8.620000000000001</c:v>
                </c:pt>
                <c:pt idx="164">
                  <c:v>2.3499999999999988</c:v>
                </c:pt>
                <c:pt idx="165">
                  <c:v>2.7600000000000002</c:v>
                </c:pt>
                <c:pt idx="166">
                  <c:v>3.94</c:v>
                </c:pt>
                <c:pt idx="167">
                  <c:v>9.57</c:v>
                </c:pt>
                <c:pt idx="168">
                  <c:v>9.4600000000000026</c:v>
                </c:pt>
                <c:pt idx="169">
                  <c:v>5.84</c:v>
                </c:pt>
                <c:pt idx="170">
                  <c:v>9.7000000000000011</c:v>
                </c:pt>
                <c:pt idx="171">
                  <c:v>14.97</c:v>
                </c:pt>
                <c:pt idx="172">
                  <c:v>18.3</c:v>
                </c:pt>
                <c:pt idx="173">
                  <c:v>13.76</c:v>
                </c:pt>
                <c:pt idx="174">
                  <c:v>8.32</c:v>
                </c:pt>
                <c:pt idx="175">
                  <c:v>8.4</c:v>
                </c:pt>
                <c:pt idx="176">
                  <c:v>7.23</c:v>
                </c:pt>
                <c:pt idx="177">
                  <c:v>5.04</c:v>
                </c:pt>
                <c:pt idx="178">
                  <c:v>5.88</c:v>
                </c:pt>
                <c:pt idx="179">
                  <c:v>3.3899999999999997</c:v>
                </c:pt>
                <c:pt idx="180">
                  <c:v>1.81</c:v>
                </c:pt>
                <c:pt idx="181">
                  <c:v>4.04</c:v>
                </c:pt>
                <c:pt idx="182">
                  <c:v>6.21</c:v>
                </c:pt>
                <c:pt idx="183">
                  <c:v>6.88</c:v>
                </c:pt>
                <c:pt idx="184">
                  <c:v>8.49</c:v>
                </c:pt>
                <c:pt idx="185">
                  <c:v>3.71</c:v>
                </c:pt>
                <c:pt idx="186">
                  <c:v>0.95000000000000051</c:v>
                </c:pt>
                <c:pt idx="187">
                  <c:v>5.13</c:v>
                </c:pt>
                <c:pt idx="188">
                  <c:v>19.329999999999988</c:v>
                </c:pt>
                <c:pt idx="189">
                  <c:v>1.08</c:v>
                </c:pt>
                <c:pt idx="190">
                  <c:v>1.23</c:v>
                </c:pt>
                <c:pt idx="191">
                  <c:v>-0.9400000000000005</c:v>
                </c:pt>
                <c:pt idx="192">
                  <c:v>2.9099999999999997</c:v>
                </c:pt>
                <c:pt idx="193">
                  <c:v>0.55000000000000004</c:v>
                </c:pt>
                <c:pt idx="194">
                  <c:v>0.26</c:v>
                </c:pt>
                <c:pt idx="195">
                  <c:v>3.04</c:v>
                </c:pt>
                <c:pt idx="196">
                  <c:v>3.66</c:v>
                </c:pt>
                <c:pt idx="197">
                  <c:v>3.04</c:v>
                </c:pt>
                <c:pt idx="198">
                  <c:v>3.66</c:v>
                </c:pt>
                <c:pt idx="199">
                  <c:v>3.38</c:v>
                </c:pt>
                <c:pt idx="200">
                  <c:v>2.7600000000000002</c:v>
                </c:pt>
                <c:pt idx="201">
                  <c:v>0.9400000000000005</c:v>
                </c:pt>
                <c:pt idx="202">
                  <c:v>-1.01</c:v>
                </c:pt>
                <c:pt idx="203">
                  <c:v>0.1</c:v>
                </c:pt>
                <c:pt idx="204">
                  <c:v>-0.67000000000000082</c:v>
                </c:pt>
              </c:numCache>
            </c:numRef>
          </c:val>
        </c:ser>
        <c:ser>
          <c:idx val="1"/>
          <c:order val="1"/>
          <c:tx>
            <c:strRef>
              <c:f>Sheet1!$C$1</c:f>
              <c:strCache>
                <c:ptCount val="1"/>
              </c:strCache>
            </c:strRef>
          </c:tx>
          <c:spPr>
            <a:ln w="37901">
              <a:solidFill>
                <a:srgbClr val="FF0000"/>
              </a:solidFill>
              <a:prstDash val="solid"/>
            </a:ln>
          </c:spPr>
          <c:marker>
            <c:symbol val="none"/>
          </c:marker>
          <c:cat>
            <c:numRef>
              <c:f>Sheet1!$A$2:$A$210</c:f>
              <c:numCache>
                <c:formatCode>General</c:formatCode>
                <c:ptCount val="209"/>
                <c:pt idx="0">
                  <c:v>1993</c:v>
                </c:pt>
                <c:pt idx="12">
                  <c:v>1994</c:v>
                </c:pt>
                <c:pt idx="24">
                  <c:v>1995</c:v>
                </c:pt>
                <c:pt idx="36">
                  <c:v>1996</c:v>
                </c:pt>
                <c:pt idx="48">
                  <c:v>1997</c:v>
                </c:pt>
                <c:pt idx="60">
                  <c:v>1998</c:v>
                </c:pt>
                <c:pt idx="72">
                  <c:v>1999</c:v>
                </c:pt>
                <c:pt idx="84">
                  <c:v>2000</c:v>
                </c:pt>
                <c:pt idx="96">
                  <c:v>2001</c:v>
                </c:pt>
                <c:pt idx="108">
                  <c:v>2002</c:v>
                </c:pt>
                <c:pt idx="120">
                  <c:v>2003</c:v>
                </c:pt>
                <c:pt idx="132">
                  <c:v>2004</c:v>
                </c:pt>
                <c:pt idx="144">
                  <c:v>2005</c:v>
                </c:pt>
                <c:pt idx="156">
                  <c:v>2006</c:v>
                </c:pt>
                <c:pt idx="168">
                  <c:v>2007</c:v>
                </c:pt>
                <c:pt idx="180">
                  <c:v>2008</c:v>
                </c:pt>
                <c:pt idx="192">
                  <c:v>2009</c:v>
                </c:pt>
                <c:pt idx="204">
                  <c:v>2010</c:v>
                </c:pt>
              </c:numCache>
            </c:numRef>
          </c:cat>
          <c:val>
            <c:numRef>
              <c:f>Sheet1!$C$2:$C$210</c:f>
              <c:numCache>
                <c:formatCode>General</c:formatCode>
                <c:ptCount val="209"/>
                <c:pt idx="0">
                  <c:v>2.9699999999999998</c:v>
                </c:pt>
                <c:pt idx="1">
                  <c:v>2.9699999999999998</c:v>
                </c:pt>
                <c:pt idx="2">
                  <c:v>2.9699999999999998</c:v>
                </c:pt>
                <c:pt idx="3">
                  <c:v>2.9699999999999998</c:v>
                </c:pt>
                <c:pt idx="4">
                  <c:v>2.9699999999999998</c:v>
                </c:pt>
                <c:pt idx="5">
                  <c:v>2.9699999999999998</c:v>
                </c:pt>
                <c:pt idx="6">
                  <c:v>2.9699999999999998</c:v>
                </c:pt>
                <c:pt idx="7">
                  <c:v>2.9699999999999998</c:v>
                </c:pt>
                <c:pt idx="8">
                  <c:v>2.9699999999999998</c:v>
                </c:pt>
                <c:pt idx="9">
                  <c:v>2.9699999999999998</c:v>
                </c:pt>
                <c:pt idx="10">
                  <c:v>2.9699999999999998</c:v>
                </c:pt>
                <c:pt idx="11">
                  <c:v>2.9699999999999998</c:v>
                </c:pt>
                <c:pt idx="12">
                  <c:v>2.9699999999999998</c:v>
                </c:pt>
                <c:pt idx="13">
                  <c:v>2.9699999999999998</c:v>
                </c:pt>
                <c:pt idx="14">
                  <c:v>2.9699999999999998</c:v>
                </c:pt>
                <c:pt idx="15">
                  <c:v>2.9699999999999998</c:v>
                </c:pt>
                <c:pt idx="16">
                  <c:v>2.9699999999999998</c:v>
                </c:pt>
                <c:pt idx="17">
                  <c:v>2.9699999999999998</c:v>
                </c:pt>
                <c:pt idx="18">
                  <c:v>2.9699999999999998</c:v>
                </c:pt>
                <c:pt idx="19">
                  <c:v>2.9699999999999998</c:v>
                </c:pt>
                <c:pt idx="20">
                  <c:v>2.9699999999999998</c:v>
                </c:pt>
                <c:pt idx="21">
                  <c:v>2.9699999999999998</c:v>
                </c:pt>
                <c:pt idx="22">
                  <c:v>2.9699999999999998</c:v>
                </c:pt>
                <c:pt idx="23">
                  <c:v>2.9699999999999998</c:v>
                </c:pt>
                <c:pt idx="24">
                  <c:v>2.9699999999999998</c:v>
                </c:pt>
                <c:pt idx="25">
                  <c:v>2.9699999999999998</c:v>
                </c:pt>
                <c:pt idx="26">
                  <c:v>2.9699999999999998</c:v>
                </c:pt>
                <c:pt idx="27">
                  <c:v>2.9699999999999998</c:v>
                </c:pt>
                <c:pt idx="28">
                  <c:v>2.9699999999999998</c:v>
                </c:pt>
                <c:pt idx="29">
                  <c:v>2.9699999999999998</c:v>
                </c:pt>
                <c:pt idx="30">
                  <c:v>2.9699999999999998</c:v>
                </c:pt>
                <c:pt idx="31">
                  <c:v>2.9699999999999998</c:v>
                </c:pt>
                <c:pt idx="32">
                  <c:v>2.9699999999999998</c:v>
                </c:pt>
                <c:pt idx="33">
                  <c:v>2.9699999999999998</c:v>
                </c:pt>
                <c:pt idx="34">
                  <c:v>2.9699999999999998</c:v>
                </c:pt>
                <c:pt idx="35">
                  <c:v>2.9699999999999998</c:v>
                </c:pt>
                <c:pt idx="36">
                  <c:v>2.9699999999999998</c:v>
                </c:pt>
                <c:pt idx="37">
                  <c:v>2.9699999999999998</c:v>
                </c:pt>
                <c:pt idx="38">
                  <c:v>2.9699999999999998</c:v>
                </c:pt>
                <c:pt idx="39">
                  <c:v>2.9699999999999998</c:v>
                </c:pt>
                <c:pt idx="40">
                  <c:v>2.9699999999999998</c:v>
                </c:pt>
                <c:pt idx="41">
                  <c:v>2.9699999999999998</c:v>
                </c:pt>
                <c:pt idx="42">
                  <c:v>2.9699999999999998</c:v>
                </c:pt>
                <c:pt idx="43">
                  <c:v>2.9699999999999998</c:v>
                </c:pt>
                <c:pt idx="44">
                  <c:v>2.9699999999999998</c:v>
                </c:pt>
                <c:pt idx="45">
                  <c:v>2.9699999999999998</c:v>
                </c:pt>
                <c:pt idx="46">
                  <c:v>2.9699999999999998</c:v>
                </c:pt>
                <c:pt idx="47">
                  <c:v>2.9699999999999998</c:v>
                </c:pt>
                <c:pt idx="48">
                  <c:v>2.9699999999999998</c:v>
                </c:pt>
                <c:pt idx="49">
                  <c:v>2.9699999999999998</c:v>
                </c:pt>
                <c:pt idx="50">
                  <c:v>2.9699999999999998</c:v>
                </c:pt>
                <c:pt idx="51">
                  <c:v>2.9699999999999998</c:v>
                </c:pt>
                <c:pt idx="52">
                  <c:v>2.9699999999999998</c:v>
                </c:pt>
                <c:pt idx="53">
                  <c:v>2.9699999999999998</c:v>
                </c:pt>
                <c:pt idx="54">
                  <c:v>2.9699999999999998</c:v>
                </c:pt>
                <c:pt idx="55">
                  <c:v>2.9699999999999998</c:v>
                </c:pt>
                <c:pt idx="56">
                  <c:v>2.9699999999999998</c:v>
                </c:pt>
                <c:pt idx="57">
                  <c:v>2.9699999999999998</c:v>
                </c:pt>
                <c:pt idx="58">
                  <c:v>2.9699999999999998</c:v>
                </c:pt>
                <c:pt idx="59">
                  <c:v>2.9699999999999998</c:v>
                </c:pt>
                <c:pt idx="60">
                  <c:v>2.9699999999999998</c:v>
                </c:pt>
                <c:pt idx="61">
                  <c:v>2.9699999999999998</c:v>
                </c:pt>
                <c:pt idx="62">
                  <c:v>2.9699999999999998</c:v>
                </c:pt>
                <c:pt idx="63">
                  <c:v>2.9699999999999998</c:v>
                </c:pt>
                <c:pt idx="64">
                  <c:v>2.9699999999999998</c:v>
                </c:pt>
                <c:pt idx="65">
                  <c:v>2.9699999999999998</c:v>
                </c:pt>
                <c:pt idx="66">
                  <c:v>2.9699999999999998</c:v>
                </c:pt>
                <c:pt idx="67">
                  <c:v>2.9699999999999998</c:v>
                </c:pt>
                <c:pt idx="68">
                  <c:v>2.9699999999999998</c:v>
                </c:pt>
                <c:pt idx="69">
                  <c:v>2.9699999999999998</c:v>
                </c:pt>
                <c:pt idx="70">
                  <c:v>2.9699999999999998</c:v>
                </c:pt>
                <c:pt idx="71">
                  <c:v>2.9699999999999998</c:v>
                </c:pt>
                <c:pt idx="72">
                  <c:v>2.9699999999999998</c:v>
                </c:pt>
                <c:pt idx="73">
                  <c:v>2.9699999999999998</c:v>
                </c:pt>
                <c:pt idx="74">
                  <c:v>2.9699999999999998</c:v>
                </c:pt>
                <c:pt idx="75">
                  <c:v>2.9699999999999998</c:v>
                </c:pt>
                <c:pt idx="76">
                  <c:v>2.9699999999999998</c:v>
                </c:pt>
                <c:pt idx="77">
                  <c:v>2.9699999999999998</c:v>
                </c:pt>
                <c:pt idx="78">
                  <c:v>2.9699999999999998</c:v>
                </c:pt>
                <c:pt idx="79">
                  <c:v>2.9699999999999998</c:v>
                </c:pt>
                <c:pt idx="80">
                  <c:v>2.9699999999999998</c:v>
                </c:pt>
                <c:pt idx="81">
                  <c:v>2.9699999999999998</c:v>
                </c:pt>
                <c:pt idx="82">
                  <c:v>2.9699999999999998</c:v>
                </c:pt>
                <c:pt idx="83">
                  <c:v>2.9699999999999998</c:v>
                </c:pt>
                <c:pt idx="84">
                  <c:v>2.9699999999999998</c:v>
                </c:pt>
                <c:pt idx="85">
                  <c:v>2.9699999999999998</c:v>
                </c:pt>
                <c:pt idx="86">
                  <c:v>2.9699999999999998</c:v>
                </c:pt>
                <c:pt idx="87">
                  <c:v>2.9699999999999998</c:v>
                </c:pt>
                <c:pt idx="88">
                  <c:v>2.9699999999999998</c:v>
                </c:pt>
                <c:pt idx="89">
                  <c:v>2.9699999999999998</c:v>
                </c:pt>
                <c:pt idx="90">
                  <c:v>2.9699999999999998</c:v>
                </c:pt>
                <c:pt idx="91">
                  <c:v>2.9699999999999998</c:v>
                </c:pt>
                <c:pt idx="92">
                  <c:v>2.9699999999999998</c:v>
                </c:pt>
                <c:pt idx="93">
                  <c:v>2.9699999999999998</c:v>
                </c:pt>
                <c:pt idx="94">
                  <c:v>2.9699999999999998</c:v>
                </c:pt>
                <c:pt idx="95">
                  <c:v>2.9699999999999998</c:v>
                </c:pt>
                <c:pt idx="96">
                  <c:v>2.9699999999999998</c:v>
                </c:pt>
                <c:pt idx="97">
                  <c:v>2.9699999999999998</c:v>
                </c:pt>
                <c:pt idx="98">
                  <c:v>2.9699999999999998</c:v>
                </c:pt>
                <c:pt idx="99">
                  <c:v>2.9699999999999998</c:v>
                </c:pt>
                <c:pt idx="100">
                  <c:v>2.9699999999999998</c:v>
                </c:pt>
                <c:pt idx="101">
                  <c:v>2.9699999999999998</c:v>
                </c:pt>
                <c:pt idx="102">
                  <c:v>2.9699999999999998</c:v>
                </c:pt>
                <c:pt idx="103">
                  <c:v>2.9699999999999998</c:v>
                </c:pt>
                <c:pt idx="104">
                  <c:v>2.9699999999999998</c:v>
                </c:pt>
                <c:pt idx="105">
                  <c:v>2.9699999999999998</c:v>
                </c:pt>
                <c:pt idx="106">
                  <c:v>2.9699999999999998</c:v>
                </c:pt>
                <c:pt idx="107">
                  <c:v>2.9699999999999998</c:v>
                </c:pt>
                <c:pt idx="108">
                  <c:v>2.9699999999999998</c:v>
                </c:pt>
                <c:pt idx="109">
                  <c:v>2.9699999999999998</c:v>
                </c:pt>
                <c:pt idx="110">
                  <c:v>2.9699999999999998</c:v>
                </c:pt>
                <c:pt idx="111">
                  <c:v>2.9699999999999998</c:v>
                </c:pt>
                <c:pt idx="112">
                  <c:v>2.9699999999999998</c:v>
                </c:pt>
                <c:pt idx="113">
                  <c:v>2.9699999999999998</c:v>
                </c:pt>
                <c:pt idx="114">
                  <c:v>2.9699999999999998</c:v>
                </c:pt>
                <c:pt idx="115">
                  <c:v>2.9699999999999998</c:v>
                </c:pt>
                <c:pt idx="116">
                  <c:v>2.9699999999999998</c:v>
                </c:pt>
                <c:pt idx="117">
                  <c:v>2.9699999999999998</c:v>
                </c:pt>
                <c:pt idx="118">
                  <c:v>2.9699999999999998</c:v>
                </c:pt>
                <c:pt idx="119">
                  <c:v>2.9699999999999998</c:v>
                </c:pt>
                <c:pt idx="120">
                  <c:v>2.9699999999999998</c:v>
                </c:pt>
                <c:pt idx="121">
                  <c:v>2.9699999999999998</c:v>
                </c:pt>
                <c:pt idx="122">
                  <c:v>2.9699999999999998</c:v>
                </c:pt>
                <c:pt idx="123">
                  <c:v>2.9699999999999998</c:v>
                </c:pt>
                <c:pt idx="124">
                  <c:v>2.9699999999999998</c:v>
                </c:pt>
                <c:pt idx="125">
                  <c:v>2.9699999999999998</c:v>
                </c:pt>
                <c:pt idx="126">
                  <c:v>2.9699999999999998</c:v>
                </c:pt>
                <c:pt idx="127">
                  <c:v>2.9699999999999998</c:v>
                </c:pt>
                <c:pt idx="128">
                  <c:v>2.9699999999999998</c:v>
                </c:pt>
                <c:pt idx="129">
                  <c:v>2.9699999999999998</c:v>
                </c:pt>
                <c:pt idx="130">
                  <c:v>2.9699999999999998</c:v>
                </c:pt>
                <c:pt idx="131">
                  <c:v>2.9699999999999998</c:v>
                </c:pt>
                <c:pt idx="132">
                  <c:v>2.9699999999999998</c:v>
                </c:pt>
                <c:pt idx="133">
                  <c:v>2.9699999999999998</c:v>
                </c:pt>
                <c:pt idx="134">
                  <c:v>2.9699999999999998</c:v>
                </c:pt>
                <c:pt idx="135">
                  <c:v>2.9699999999999998</c:v>
                </c:pt>
                <c:pt idx="136">
                  <c:v>2.9699999999999998</c:v>
                </c:pt>
                <c:pt idx="137">
                  <c:v>2.9699999999999998</c:v>
                </c:pt>
              </c:numCache>
            </c:numRef>
          </c:val>
        </c:ser>
        <c:ser>
          <c:idx val="2"/>
          <c:order val="2"/>
          <c:tx>
            <c:strRef>
              <c:f>Sheet1!$D$1</c:f>
              <c:strCache>
                <c:ptCount val="1"/>
              </c:strCache>
            </c:strRef>
          </c:tx>
          <c:spPr>
            <a:ln w="37901">
              <a:solidFill>
                <a:srgbClr val="FF0000"/>
              </a:solidFill>
              <a:prstDash val="solid"/>
            </a:ln>
          </c:spPr>
          <c:marker>
            <c:symbol val="none"/>
          </c:marker>
          <c:cat>
            <c:numRef>
              <c:f>Sheet1!$A$2:$A$210</c:f>
              <c:numCache>
                <c:formatCode>General</c:formatCode>
                <c:ptCount val="209"/>
                <c:pt idx="0">
                  <c:v>1993</c:v>
                </c:pt>
                <c:pt idx="12">
                  <c:v>1994</c:v>
                </c:pt>
                <c:pt idx="24">
                  <c:v>1995</c:v>
                </c:pt>
                <c:pt idx="36">
                  <c:v>1996</c:v>
                </c:pt>
                <c:pt idx="48">
                  <c:v>1997</c:v>
                </c:pt>
                <c:pt idx="60">
                  <c:v>1998</c:v>
                </c:pt>
                <c:pt idx="72">
                  <c:v>1999</c:v>
                </c:pt>
                <c:pt idx="84">
                  <c:v>2000</c:v>
                </c:pt>
                <c:pt idx="96">
                  <c:v>2001</c:v>
                </c:pt>
                <c:pt idx="108">
                  <c:v>2002</c:v>
                </c:pt>
                <c:pt idx="120">
                  <c:v>2003</c:v>
                </c:pt>
                <c:pt idx="132">
                  <c:v>2004</c:v>
                </c:pt>
                <c:pt idx="144">
                  <c:v>2005</c:v>
                </c:pt>
                <c:pt idx="156">
                  <c:v>2006</c:v>
                </c:pt>
                <c:pt idx="168">
                  <c:v>2007</c:v>
                </c:pt>
                <c:pt idx="180">
                  <c:v>2008</c:v>
                </c:pt>
                <c:pt idx="192">
                  <c:v>2009</c:v>
                </c:pt>
                <c:pt idx="204">
                  <c:v>2010</c:v>
                </c:pt>
              </c:numCache>
            </c:numRef>
          </c:cat>
          <c:val>
            <c:numRef>
              <c:f>Sheet1!$D$2:$D$210</c:f>
              <c:numCache>
                <c:formatCode>General</c:formatCode>
                <c:ptCount val="209"/>
                <c:pt idx="138">
                  <c:v>8.5969047619047601</c:v>
                </c:pt>
                <c:pt idx="139">
                  <c:v>8.5969047619047601</c:v>
                </c:pt>
                <c:pt idx="140">
                  <c:v>8.5969047619047601</c:v>
                </c:pt>
                <c:pt idx="141">
                  <c:v>8.5969047619047601</c:v>
                </c:pt>
                <c:pt idx="142">
                  <c:v>8.5969047619047601</c:v>
                </c:pt>
                <c:pt idx="143">
                  <c:v>8.5969047619047601</c:v>
                </c:pt>
                <c:pt idx="144">
                  <c:v>8.5969047619047601</c:v>
                </c:pt>
                <c:pt idx="145">
                  <c:v>8.5969047619047601</c:v>
                </c:pt>
                <c:pt idx="146">
                  <c:v>8.5969047619047601</c:v>
                </c:pt>
                <c:pt idx="147">
                  <c:v>8.5969047619047601</c:v>
                </c:pt>
                <c:pt idx="148">
                  <c:v>8.5969047619047601</c:v>
                </c:pt>
                <c:pt idx="149">
                  <c:v>8.5969047619047601</c:v>
                </c:pt>
                <c:pt idx="150">
                  <c:v>8.5969047619047601</c:v>
                </c:pt>
                <c:pt idx="151">
                  <c:v>8.5969047619047601</c:v>
                </c:pt>
                <c:pt idx="152">
                  <c:v>8.5969047619047601</c:v>
                </c:pt>
                <c:pt idx="153">
                  <c:v>8.5969047619047601</c:v>
                </c:pt>
                <c:pt idx="154">
                  <c:v>8.5969047619047601</c:v>
                </c:pt>
                <c:pt idx="155">
                  <c:v>8.5969047619047601</c:v>
                </c:pt>
                <c:pt idx="156">
                  <c:v>8.5969047619047601</c:v>
                </c:pt>
                <c:pt idx="157">
                  <c:v>8.5969047619047601</c:v>
                </c:pt>
                <c:pt idx="158">
                  <c:v>8.5969047619047601</c:v>
                </c:pt>
                <c:pt idx="159">
                  <c:v>8.5969047619047601</c:v>
                </c:pt>
                <c:pt idx="160">
                  <c:v>8.5969047619047601</c:v>
                </c:pt>
                <c:pt idx="161">
                  <c:v>8.5969047619047601</c:v>
                </c:pt>
                <c:pt idx="162">
                  <c:v>8.5969047619047601</c:v>
                </c:pt>
                <c:pt idx="163">
                  <c:v>8.5969047619047601</c:v>
                </c:pt>
                <c:pt idx="164">
                  <c:v>8.5969047619047601</c:v>
                </c:pt>
                <c:pt idx="165">
                  <c:v>8.5969047619047601</c:v>
                </c:pt>
                <c:pt idx="166">
                  <c:v>8.5969047619047601</c:v>
                </c:pt>
                <c:pt idx="167">
                  <c:v>8.5969047619047601</c:v>
                </c:pt>
                <c:pt idx="168">
                  <c:v>8.5969047619047601</c:v>
                </c:pt>
                <c:pt idx="169">
                  <c:v>8.5969047619047601</c:v>
                </c:pt>
                <c:pt idx="170">
                  <c:v>8.5969047619047601</c:v>
                </c:pt>
                <c:pt idx="171">
                  <c:v>8.5969047619047601</c:v>
                </c:pt>
                <c:pt idx="172">
                  <c:v>8.5969047619047601</c:v>
                </c:pt>
                <c:pt idx="173">
                  <c:v>8.5969047619047601</c:v>
                </c:pt>
                <c:pt idx="174">
                  <c:v>8.5969047619047601</c:v>
                </c:pt>
                <c:pt idx="175">
                  <c:v>8.5969047619047601</c:v>
                </c:pt>
                <c:pt idx="176">
                  <c:v>8.5969047619047601</c:v>
                </c:pt>
                <c:pt idx="177">
                  <c:v>8.5969047619047601</c:v>
                </c:pt>
                <c:pt idx="178">
                  <c:v>8.5969047619047601</c:v>
                </c:pt>
                <c:pt idx="179">
                  <c:v>8.5969047619047601</c:v>
                </c:pt>
              </c:numCache>
            </c:numRef>
          </c:val>
        </c:ser>
        <c:ser>
          <c:idx val="3"/>
          <c:order val="3"/>
          <c:tx>
            <c:strRef>
              <c:f>Sheet1!$E$1</c:f>
              <c:strCache>
                <c:ptCount val="1"/>
              </c:strCache>
            </c:strRef>
          </c:tx>
          <c:spPr>
            <a:ln w="38100">
              <a:solidFill>
                <a:srgbClr val="FF0000"/>
              </a:solidFill>
              <a:prstDash val="solid"/>
            </a:ln>
          </c:spPr>
          <c:marker>
            <c:symbol val="none"/>
          </c:marker>
          <c:cat>
            <c:numRef>
              <c:f>Sheet1!$A$2:$A$210</c:f>
              <c:numCache>
                <c:formatCode>General</c:formatCode>
                <c:ptCount val="209"/>
                <c:pt idx="0">
                  <c:v>1993</c:v>
                </c:pt>
                <c:pt idx="12">
                  <c:v>1994</c:v>
                </c:pt>
                <c:pt idx="24">
                  <c:v>1995</c:v>
                </c:pt>
                <c:pt idx="36">
                  <c:v>1996</c:v>
                </c:pt>
                <c:pt idx="48">
                  <c:v>1997</c:v>
                </c:pt>
                <c:pt idx="60">
                  <c:v>1998</c:v>
                </c:pt>
                <c:pt idx="72">
                  <c:v>1999</c:v>
                </c:pt>
                <c:pt idx="84">
                  <c:v>2000</c:v>
                </c:pt>
                <c:pt idx="96">
                  <c:v>2001</c:v>
                </c:pt>
                <c:pt idx="108">
                  <c:v>2002</c:v>
                </c:pt>
                <c:pt idx="120">
                  <c:v>2003</c:v>
                </c:pt>
                <c:pt idx="132">
                  <c:v>2004</c:v>
                </c:pt>
                <c:pt idx="144">
                  <c:v>2005</c:v>
                </c:pt>
                <c:pt idx="156">
                  <c:v>2006</c:v>
                </c:pt>
                <c:pt idx="168">
                  <c:v>2007</c:v>
                </c:pt>
                <c:pt idx="180">
                  <c:v>2008</c:v>
                </c:pt>
                <c:pt idx="192">
                  <c:v>2009</c:v>
                </c:pt>
                <c:pt idx="204">
                  <c:v>2010</c:v>
                </c:pt>
              </c:numCache>
            </c:numRef>
          </c:cat>
          <c:val>
            <c:numRef>
              <c:f>Sheet1!$E$2:$E$210</c:f>
              <c:numCache>
                <c:formatCode>General</c:formatCode>
                <c:ptCount val="209"/>
                <c:pt idx="180">
                  <c:v>3.2215999999999991</c:v>
                </c:pt>
                <c:pt idx="181">
                  <c:v>3.2215999999999991</c:v>
                </c:pt>
                <c:pt idx="182">
                  <c:v>3.2215999999999991</c:v>
                </c:pt>
                <c:pt idx="183">
                  <c:v>3.2215999999999991</c:v>
                </c:pt>
                <c:pt idx="184">
                  <c:v>3.2215999999999991</c:v>
                </c:pt>
                <c:pt idx="185">
                  <c:v>3.2215999999999991</c:v>
                </c:pt>
                <c:pt idx="186">
                  <c:v>3.2215999999999991</c:v>
                </c:pt>
                <c:pt idx="187">
                  <c:v>3.2215999999999991</c:v>
                </c:pt>
                <c:pt idx="188">
                  <c:v>3.2215999999999991</c:v>
                </c:pt>
                <c:pt idx="189">
                  <c:v>3.2215999999999991</c:v>
                </c:pt>
                <c:pt idx="190">
                  <c:v>3.2215999999999991</c:v>
                </c:pt>
                <c:pt idx="191">
                  <c:v>3.2215999999999991</c:v>
                </c:pt>
                <c:pt idx="192">
                  <c:v>3.2215999999999991</c:v>
                </c:pt>
                <c:pt idx="193">
                  <c:v>3.2215999999999991</c:v>
                </c:pt>
                <c:pt idx="194">
                  <c:v>3.2215999999999991</c:v>
                </c:pt>
                <c:pt idx="195">
                  <c:v>3.2215999999999991</c:v>
                </c:pt>
                <c:pt idx="196">
                  <c:v>3.2215999999999991</c:v>
                </c:pt>
                <c:pt idx="197">
                  <c:v>3.2215999999999991</c:v>
                </c:pt>
                <c:pt idx="198">
                  <c:v>3.2215999999999991</c:v>
                </c:pt>
                <c:pt idx="199">
                  <c:v>3.2215999999999991</c:v>
                </c:pt>
                <c:pt idx="200">
                  <c:v>3.2215999999999991</c:v>
                </c:pt>
                <c:pt idx="201">
                  <c:v>3.2215999999999991</c:v>
                </c:pt>
                <c:pt idx="202">
                  <c:v>3.2215999999999991</c:v>
                </c:pt>
                <c:pt idx="203">
                  <c:v>3.2215999999999991</c:v>
                </c:pt>
                <c:pt idx="204">
                  <c:v>3.2215999999999991</c:v>
                </c:pt>
              </c:numCache>
            </c:numRef>
          </c:val>
        </c:ser>
        <c:marker val="1"/>
        <c:axId val="103115776"/>
        <c:axId val="103121664"/>
      </c:lineChart>
      <c:catAx>
        <c:axId val="103115776"/>
        <c:scaling>
          <c:orientation val="minMax"/>
        </c:scaling>
        <c:axPos val="b"/>
        <c:numFmt formatCode="0" sourceLinked="0"/>
        <c:tickLblPos val="nextTo"/>
        <c:spPr>
          <a:ln w="3158">
            <a:solidFill>
              <a:schemeClr val="tx1"/>
            </a:solidFill>
            <a:prstDash val="solid"/>
          </a:ln>
        </c:spPr>
        <c:txPr>
          <a:bodyPr rot="0" vert="horz"/>
          <a:lstStyle/>
          <a:p>
            <a:pPr>
              <a:defRPr sz="1194" b="1" i="0" u="none" strike="noStrike" baseline="0">
                <a:solidFill>
                  <a:schemeClr val="tx1"/>
                </a:solidFill>
                <a:latin typeface="Arial"/>
                <a:ea typeface="Arial"/>
                <a:cs typeface="Arial"/>
              </a:defRPr>
            </a:pPr>
            <a:endParaRPr lang="en-US"/>
          </a:p>
        </c:txPr>
        <c:crossAx val="103121664"/>
        <c:crosses val="autoZero"/>
        <c:auto val="1"/>
        <c:lblAlgn val="ctr"/>
        <c:lblOffset val="100"/>
        <c:tickLblSkip val="12"/>
        <c:tickMarkSkip val="3"/>
      </c:catAx>
      <c:valAx>
        <c:axId val="103121664"/>
        <c:scaling>
          <c:orientation val="minMax"/>
          <c:max val="25"/>
          <c:min val="-2"/>
        </c:scaling>
        <c:axPos val="l"/>
        <c:majorGridlines>
          <c:spPr>
            <a:ln w="3158">
              <a:solidFill>
                <a:schemeClr val="tx1"/>
              </a:solidFill>
              <a:prstDash val="solid"/>
            </a:ln>
          </c:spPr>
        </c:majorGridlines>
        <c:title>
          <c:tx>
            <c:rich>
              <a:bodyPr/>
              <a:lstStyle/>
              <a:p>
                <a:pPr>
                  <a:defRPr sz="1090" b="1" i="0" u="none" strike="noStrike" baseline="0">
                    <a:solidFill>
                      <a:srgbClr val="000000"/>
                    </a:solidFill>
                    <a:latin typeface="Arial"/>
                    <a:ea typeface="Arial"/>
                    <a:cs typeface="Arial"/>
                  </a:defRPr>
                </a:pPr>
                <a:r>
                  <a:rPr lang="en-US" dirty="0"/>
                  <a:t>$/Bbl</a:t>
                </a:r>
              </a:p>
            </c:rich>
          </c:tx>
          <c:layout>
            <c:manualLayout>
              <c:xMode val="edge"/>
              <c:yMode val="edge"/>
              <c:x val="5.8616609740307834E-3"/>
              <c:y val="0.48322142909706844"/>
            </c:manualLayout>
          </c:layout>
          <c:spPr>
            <a:noFill/>
            <a:ln w="25270">
              <a:noFill/>
            </a:ln>
          </c:spPr>
        </c:title>
        <c:numFmt formatCode="General" sourceLinked="1"/>
        <c:tickLblPos val="nextTo"/>
        <c:spPr>
          <a:ln w="3158">
            <a:solidFill>
              <a:schemeClr val="tx1"/>
            </a:solidFill>
            <a:prstDash val="solid"/>
          </a:ln>
        </c:spPr>
        <c:txPr>
          <a:bodyPr rot="0" vert="horz"/>
          <a:lstStyle/>
          <a:p>
            <a:pPr>
              <a:defRPr sz="1517" b="1" i="0" u="none" strike="noStrike" baseline="0">
                <a:solidFill>
                  <a:schemeClr val="tx1"/>
                </a:solidFill>
                <a:latin typeface="Arial"/>
                <a:ea typeface="Arial"/>
                <a:cs typeface="Arial"/>
              </a:defRPr>
            </a:pPr>
            <a:endParaRPr lang="en-US"/>
          </a:p>
        </c:txPr>
        <c:crossAx val="103115776"/>
        <c:crosses val="autoZero"/>
        <c:crossBetween val="between"/>
        <c:majorUnit val="3"/>
      </c:valAx>
      <c:spPr>
        <a:noFill/>
        <a:ln w="12631">
          <a:solidFill>
            <a:schemeClr val="tx1"/>
          </a:solidFill>
          <a:prstDash val="solid"/>
        </a:ln>
      </c:spPr>
    </c:plotArea>
    <c:plotVisOnly val="1"/>
    <c:dispBlanksAs val="gap"/>
  </c:chart>
  <c:spPr>
    <a:noFill/>
    <a:ln>
      <a:noFill/>
    </a:ln>
  </c:spPr>
  <c:txPr>
    <a:bodyPr/>
    <a:lstStyle/>
    <a:p>
      <a:pPr>
        <a:defRPr sz="1268" b="1" i="0" u="none" strike="noStrike" baseline="0">
          <a:solidFill>
            <a:schemeClr val="tx1"/>
          </a:solidFill>
          <a:latin typeface="Arial"/>
          <a:ea typeface="Arial"/>
          <a:cs typeface="Arial"/>
        </a:defRPr>
      </a:pPr>
      <a:endParaRPr lang="en-US"/>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607414698162749"/>
          <c:y val="3.2343750000000011E-2"/>
          <c:w val="0.82753083989501308"/>
          <c:h val="0.90406249999999944"/>
        </c:manualLayout>
      </c:layout>
      <c:lineChart>
        <c:grouping val="standard"/>
        <c:ser>
          <c:idx val="0"/>
          <c:order val="0"/>
          <c:tx>
            <c:strRef>
              <c:f>Sheet1!$B$1</c:f>
              <c:strCache>
                <c:ptCount val="1"/>
                <c:pt idx="0">
                  <c:v>Series 1</c:v>
                </c:pt>
              </c:strCache>
            </c:strRef>
          </c:tx>
          <c:spPr>
            <a:ln w="50800">
              <a:solidFill>
                <a:srgbClr val="FF0000"/>
              </a:solidFill>
            </a:ln>
          </c:spPr>
          <c:marker>
            <c:symbol val="none"/>
          </c:marker>
          <c:cat>
            <c:numRef>
              <c:f>Sheet1!$A$2:$A$88</c:f>
              <c:numCache>
                <c:formatCode>mmm\-yyyy</c:formatCode>
                <c:ptCount val="87"/>
                <c:pt idx="0">
                  <c:v>37636</c:v>
                </c:pt>
                <c:pt idx="1">
                  <c:v>37667</c:v>
                </c:pt>
                <c:pt idx="2">
                  <c:v>37695</c:v>
                </c:pt>
                <c:pt idx="3">
                  <c:v>37726</c:v>
                </c:pt>
                <c:pt idx="4">
                  <c:v>37756</c:v>
                </c:pt>
                <c:pt idx="5">
                  <c:v>37787</c:v>
                </c:pt>
                <c:pt idx="6">
                  <c:v>37817</c:v>
                </c:pt>
                <c:pt idx="7">
                  <c:v>37848</c:v>
                </c:pt>
                <c:pt idx="8">
                  <c:v>37879</c:v>
                </c:pt>
                <c:pt idx="9">
                  <c:v>37909</c:v>
                </c:pt>
                <c:pt idx="10">
                  <c:v>37940</c:v>
                </c:pt>
                <c:pt idx="11">
                  <c:v>37970</c:v>
                </c:pt>
                <c:pt idx="12">
                  <c:v>38001</c:v>
                </c:pt>
                <c:pt idx="13">
                  <c:v>38032</c:v>
                </c:pt>
                <c:pt idx="14">
                  <c:v>38061</c:v>
                </c:pt>
                <c:pt idx="15">
                  <c:v>38092</c:v>
                </c:pt>
                <c:pt idx="16">
                  <c:v>38122</c:v>
                </c:pt>
                <c:pt idx="17">
                  <c:v>38153</c:v>
                </c:pt>
                <c:pt idx="18">
                  <c:v>38183</c:v>
                </c:pt>
                <c:pt idx="19">
                  <c:v>38214</c:v>
                </c:pt>
                <c:pt idx="20">
                  <c:v>38245</c:v>
                </c:pt>
                <c:pt idx="21">
                  <c:v>38275</c:v>
                </c:pt>
                <c:pt idx="22">
                  <c:v>38306</c:v>
                </c:pt>
                <c:pt idx="23">
                  <c:v>38336</c:v>
                </c:pt>
                <c:pt idx="24">
                  <c:v>38367</c:v>
                </c:pt>
                <c:pt idx="25">
                  <c:v>38398</c:v>
                </c:pt>
                <c:pt idx="26">
                  <c:v>38426</c:v>
                </c:pt>
                <c:pt idx="27">
                  <c:v>38457</c:v>
                </c:pt>
                <c:pt idx="28">
                  <c:v>38487</c:v>
                </c:pt>
                <c:pt idx="29">
                  <c:v>38518</c:v>
                </c:pt>
                <c:pt idx="30">
                  <c:v>38548</c:v>
                </c:pt>
                <c:pt idx="31">
                  <c:v>38579</c:v>
                </c:pt>
                <c:pt idx="32">
                  <c:v>38610</c:v>
                </c:pt>
                <c:pt idx="33">
                  <c:v>38640</c:v>
                </c:pt>
                <c:pt idx="34">
                  <c:v>38671</c:v>
                </c:pt>
                <c:pt idx="35">
                  <c:v>38701</c:v>
                </c:pt>
                <c:pt idx="36">
                  <c:v>38732</c:v>
                </c:pt>
                <c:pt idx="37">
                  <c:v>38763</c:v>
                </c:pt>
                <c:pt idx="38">
                  <c:v>38791</c:v>
                </c:pt>
                <c:pt idx="39">
                  <c:v>38822</c:v>
                </c:pt>
                <c:pt idx="40">
                  <c:v>38852</c:v>
                </c:pt>
                <c:pt idx="41">
                  <c:v>38883</c:v>
                </c:pt>
                <c:pt idx="42">
                  <c:v>38913</c:v>
                </c:pt>
                <c:pt idx="43">
                  <c:v>38944</c:v>
                </c:pt>
                <c:pt idx="44">
                  <c:v>38975</c:v>
                </c:pt>
                <c:pt idx="45">
                  <c:v>39005</c:v>
                </c:pt>
                <c:pt idx="46">
                  <c:v>39036</c:v>
                </c:pt>
                <c:pt idx="47">
                  <c:v>39066</c:v>
                </c:pt>
                <c:pt idx="48">
                  <c:v>39097</c:v>
                </c:pt>
                <c:pt idx="49">
                  <c:v>39128</c:v>
                </c:pt>
                <c:pt idx="50">
                  <c:v>39156</c:v>
                </c:pt>
                <c:pt idx="51">
                  <c:v>39187</c:v>
                </c:pt>
                <c:pt idx="52">
                  <c:v>39217</c:v>
                </c:pt>
                <c:pt idx="53">
                  <c:v>39248</c:v>
                </c:pt>
                <c:pt idx="54">
                  <c:v>39278</c:v>
                </c:pt>
                <c:pt idx="55">
                  <c:v>39309</c:v>
                </c:pt>
                <c:pt idx="56">
                  <c:v>39340</c:v>
                </c:pt>
                <c:pt idx="57">
                  <c:v>39370</c:v>
                </c:pt>
                <c:pt idx="58">
                  <c:v>39401</c:v>
                </c:pt>
                <c:pt idx="59">
                  <c:v>39431</c:v>
                </c:pt>
                <c:pt idx="60">
                  <c:v>39462</c:v>
                </c:pt>
                <c:pt idx="61">
                  <c:v>39493</c:v>
                </c:pt>
                <c:pt idx="62">
                  <c:v>39522</c:v>
                </c:pt>
                <c:pt idx="63">
                  <c:v>39553</c:v>
                </c:pt>
                <c:pt idx="64">
                  <c:v>39583</c:v>
                </c:pt>
                <c:pt idx="65">
                  <c:v>39614</c:v>
                </c:pt>
                <c:pt idx="66">
                  <c:v>39644</c:v>
                </c:pt>
                <c:pt idx="67">
                  <c:v>39675</c:v>
                </c:pt>
                <c:pt idx="68">
                  <c:v>39706</c:v>
                </c:pt>
                <c:pt idx="69">
                  <c:v>39736</c:v>
                </c:pt>
                <c:pt idx="70">
                  <c:v>39767</c:v>
                </c:pt>
                <c:pt idx="71">
                  <c:v>39797</c:v>
                </c:pt>
                <c:pt idx="72">
                  <c:v>39828</c:v>
                </c:pt>
                <c:pt idx="73">
                  <c:v>39859</c:v>
                </c:pt>
                <c:pt idx="74">
                  <c:v>39887</c:v>
                </c:pt>
                <c:pt idx="75">
                  <c:v>39918</c:v>
                </c:pt>
                <c:pt idx="76">
                  <c:v>39948</c:v>
                </c:pt>
                <c:pt idx="77">
                  <c:v>39979</c:v>
                </c:pt>
                <c:pt idx="78">
                  <c:v>40009</c:v>
                </c:pt>
                <c:pt idx="79">
                  <c:v>40040</c:v>
                </c:pt>
                <c:pt idx="80">
                  <c:v>40071</c:v>
                </c:pt>
                <c:pt idx="81">
                  <c:v>40101</c:v>
                </c:pt>
                <c:pt idx="82">
                  <c:v>40132</c:v>
                </c:pt>
                <c:pt idx="83">
                  <c:v>40162</c:v>
                </c:pt>
                <c:pt idx="84">
                  <c:v>40193</c:v>
                </c:pt>
                <c:pt idx="85">
                  <c:v>40224</c:v>
                </c:pt>
              </c:numCache>
            </c:numRef>
          </c:cat>
          <c:val>
            <c:numRef>
              <c:f>Sheet1!$B$2:$B$88</c:f>
              <c:numCache>
                <c:formatCode>General</c:formatCode>
                <c:ptCount val="87"/>
                <c:pt idx="0">
                  <c:v>-11.678969539603226</c:v>
                </c:pt>
                <c:pt idx="1">
                  <c:v>-21.26651900713469</c:v>
                </c:pt>
                <c:pt idx="2">
                  <c:v>-13.973072198336034</c:v>
                </c:pt>
                <c:pt idx="3">
                  <c:v>-15.863519878099478</c:v>
                </c:pt>
                <c:pt idx="4">
                  <c:v>-12.121556572535617</c:v>
                </c:pt>
                <c:pt idx="5">
                  <c:v>-9.7803608013662711</c:v>
                </c:pt>
                <c:pt idx="6">
                  <c:v>-10.021738997871831</c:v>
                </c:pt>
                <c:pt idx="7">
                  <c:v>-3.1943626194538575</c:v>
                </c:pt>
                <c:pt idx="8">
                  <c:v>-1.5593884210273641</c:v>
                </c:pt>
                <c:pt idx="9">
                  <c:v>1.061680629570328</c:v>
                </c:pt>
                <c:pt idx="10">
                  <c:v>0.18648313703786309</c:v>
                </c:pt>
                <c:pt idx="11">
                  <c:v>0.67048777358835765</c:v>
                </c:pt>
                <c:pt idx="12">
                  <c:v>-0.52205445115419746</c:v>
                </c:pt>
                <c:pt idx="13">
                  <c:v>-4.9792763052032045</c:v>
                </c:pt>
                <c:pt idx="14">
                  <c:v>-4.6139505981047053</c:v>
                </c:pt>
                <c:pt idx="15">
                  <c:v>-7.6199334532243164</c:v>
                </c:pt>
                <c:pt idx="16">
                  <c:v>-6.9441798437797626</c:v>
                </c:pt>
                <c:pt idx="17">
                  <c:v>-4.3920818052841426</c:v>
                </c:pt>
                <c:pt idx="18">
                  <c:v>-2.8198393447485537</c:v>
                </c:pt>
                <c:pt idx="19">
                  <c:v>3.6313526483532788</c:v>
                </c:pt>
                <c:pt idx="20">
                  <c:v>-4.6594843276819438</c:v>
                </c:pt>
                <c:pt idx="21">
                  <c:v>-7.2846488609312861</c:v>
                </c:pt>
                <c:pt idx="22">
                  <c:v>-6.7949707230720353</c:v>
                </c:pt>
                <c:pt idx="23">
                  <c:v>-4.1404126747946464</c:v>
                </c:pt>
                <c:pt idx="24">
                  <c:v>2.0713205505880983</c:v>
                </c:pt>
                <c:pt idx="25">
                  <c:v>4.3712337273000665</c:v>
                </c:pt>
                <c:pt idx="26">
                  <c:v>5.9024034738763893E-2</c:v>
                </c:pt>
                <c:pt idx="27">
                  <c:v>0.21773649130480982</c:v>
                </c:pt>
                <c:pt idx="28">
                  <c:v>1.5910068963522095</c:v>
                </c:pt>
                <c:pt idx="29">
                  <c:v>3.3041164258385867</c:v>
                </c:pt>
                <c:pt idx="30">
                  <c:v>8.9330763181429624</c:v>
                </c:pt>
                <c:pt idx="31">
                  <c:v>12.042432367974941</c:v>
                </c:pt>
                <c:pt idx="32">
                  <c:v>2.4514089986603849</c:v>
                </c:pt>
                <c:pt idx="33">
                  <c:v>0.92043058088928598</c:v>
                </c:pt>
                <c:pt idx="34">
                  <c:v>3.997174547904319</c:v>
                </c:pt>
                <c:pt idx="35">
                  <c:v>3.1346341359852925</c:v>
                </c:pt>
                <c:pt idx="36">
                  <c:v>13.831081356900853</c:v>
                </c:pt>
                <c:pt idx="37">
                  <c:v>18.100603411495285</c:v>
                </c:pt>
                <c:pt idx="38">
                  <c:v>12.333541455050367</c:v>
                </c:pt>
                <c:pt idx="39">
                  <c:v>9.6014526842669756</c:v>
                </c:pt>
                <c:pt idx="40">
                  <c:v>10.537204822715275</c:v>
                </c:pt>
                <c:pt idx="41">
                  <c:v>9.4976888766018508</c:v>
                </c:pt>
                <c:pt idx="42">
                  <c:v>8.761267175620814</c:v>
                </c:pt>
                <c:pt idx="43">
                  <c:v>11.783052289162951</c:v>
                </c:pt>
                <c:pt idx="44">
                  <c:v>17.38917813108829</c:v>
                </c:pt>
                <c:pt idx="45">
                  <c:v>14.191451329754051</c:v>
                </c:pt>
                <c:pt idx="46">
                  <c:v>7.1238674469164369</c:v>
                </c:pt>
                <c:pt idx="47">
                  <c:v>6.0258268702191042</c:v>
                </c:pt>
                <c:pt idx="48">
                  <c:v>10.162456639827315</c:v>
                </c:pt>
                <c:pt idx="49">
                  <c:v>4.3464840000877247</c:v>
                </c:pt>
                <c:pt idx="50">
                  <c:v>8.6886035778201087</c:v>
                </c:pt>
                <c:pt idx="51">
                  <c:v>11.70935731966054</c:v>
                </c:pt>
                <c:pt idx="52">
                  <c:v>8.298845001645061</c:v>
                </c:pt>
                <c:pt idx="53">
                  <c:v>1.5998279860747422</c:v>
                </c:pt>
                <c:pt idx="54">
                  <c:v>1.08755019581801</c:v>
                </c:pt>
                <c:pt idx="55">
                  <c:v>0.12157231543923348</c:v>
                </c:pt>
                <c:pt idx="56">
                  <c:v>1.9612013307609422</c:v>
                </c:pt>
                <c:pt idx="57">
                  <c:v>5.1263884587833708</c:v>
                </c:pt>
                <c:pt idx="58">
                  <c:v>2.4232053904390978</c:v>
                </c:pt>
                <c:pt idx="59">
                  <c:v>-1.0127525230130732</c:v>
                </c:pt>
                <c:pt idx="60">
                  <c:v>2.9083354156549608</c:v>
                </c:pt>
                <c:pt idx="61">
                  <c:v>0.27516085146428448</c:v>
                </c:pt>
                <c:pt idx="62">
                  <c:v>-1.8317740666258575</c:v>
                </c:pt>
                <c:pt idx="63">
                  <c:v>-1.2244182398641779</c:v>
                </c:pt>
                <c:pt idx="64">
                  <c:v>-1.0158943066829718</c:v>
                </c:pt>
                <c:pt idx="65">
                  <c:v>1.437003378733136</c:v>
                </c:pt>
                <c:pt idx="66">
                  <c:v>2.1142691324819172</c:v>
                </c:pt>
                <c:pt idx="67">
                  <c:v>-1.6490807129448726</c:v>
                </c:pt>
                <c:pt idx="68">
                  <c:v>-4.0949263354931213</c:v>
                </c:pt>
                <c:pt idx="69">
                  <c:v>-2.2074693121758031</c:v>
                </c:pt>
                <c:pt idx="70">
                  <c:v>1.6349739921100999</c:v>
                </c:pt>
                <c:pt idx="71">
                  <c:v>7.928968364844291</c:v>
                </c:pt>
                <c:pt idx="72">
                  <c:v>9.5560752303022962</c:v>
                </c:pt>
                <c:pt idx="73">
                  <c:v>20.469631569054826</c:v>
                </c:pt>
                <c:pt idx="74">
                  <c:v>28.640098323413795</c:v>
                </c:pt>
                <c:pt idx="75">
                  <c:v>34.337393069450457</c:v>
                </c:pt>
                <c:pt idx="76">
                  <c:v>33.109072689960961</c:v>
                </c:pt>
                <c:pt idx="77">
                  <c:v>31.250256385012353</c:v>
                </c:pt>
                <c:pt idx="78">
                  <c:v>23.157229837926433</c:v>
                </c:pt>
                <c:pt idx="79">
                  <c:v>20.906365482620281</c:v>
                </c:pt>
                <c:pt idx="80">
                  <c:v>30.025572511589186</c:v>
                </c:pt>
                <c:pt idx="81">
                  <c:v>31.476330624129716</c:v>
                </c:pt>
                <c:pt idx="82">
                  <c:v>31.921079549925203</c:v>
                </c:pt>
                <c:pt idx="83">
                  <c:v>26.926662426902862</c:v>
                </c:pt>
                <c:pt idx="84">
                  <c:v>18.363968947303917</c:v>
                </c:pt>
              </c:numCache>
            </c:numRef>
          </c:val>
        </c:ser>
        <c:marker val="1"/>
        <c:axId val="102921728"/>
        <c:axId val="102923264"/>
      </c:lineChart>
      <c:dateAx>
        <c:axId val="102921728"/>
        <c:scaling>
          <c:orientation val="minMax"/>
        </c:scaling>
        <c:axPos val="b"/>
        <c:numFmt formatCode="mmm\-yyyy" sourceLinked="1"/>
        <c:tickLblPos val="nextTo"/>
        <c:txPr>
          <a:bodyPr rot="-2760000"/>
          <a:lstStyle/>
          <a:p>
            <a:pPr>
              <a:defRPr/>
            </a:pPr>
            <a:endParaRPr lang="en-US"/>
          </a:p>
        </c:txPr>
        <c:crossAx val="102923264"/>
        <c:crosses val="autoZero"/>
        <c:auto val="1"/>
        <c:lblOffset val="100"/>
      </c:dateAx>
      <c:valAx>
        <c:axId val="102923264"/>
        <c:scaling>
          <c:orientation val="minMax"/>
        </c:scaling>
        <c:axPos val="l"/>
        <c:majorGridlines/>
        <c:numFmt formatCode="General" sourceLinked="1"/>
        <c:tickLblPos val="nextTo"/>
        <c:crossAx val="102921728"/>
        <c:crosses val="autoZero"/>
        <c:crossBetween val="between"/>
      </c:valAx>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Houston CI</c:v>
                </c:pt>
              </c:strCache>
            </c:strRef>
          </c:tx>
          <c:spPr>
            <a:ln w="44450">
              <a:solidFill>
                <a:srgbClr val="0000FF"/>
              </a:solidFill>
            </a:ln>
          </c:spPr>
          <c:marker>
            <c:symbol val="none"/>
          </c:marker>
          <c:cat>
            <c:numRef>
              <c:f>Sheet1!$A$2:$A$121</c:f>
              <c:numCache>
                <c:formatCode>mmm\-yy</c:formatCode>
                <c:ptCount val="12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40095</c:v>
                </c:pt>
                <c:pt idx="118">
                  <c:v>40126</c:v>
                </c:pt>
                <c:pt idx="119">
                  <c:v>40156</c:v>
                </c:pt>
              </c:numCache>
            </c:numRef>
          </c:cat>
          <c:val>
            <c:numRef>
              <c:f>Sheet1!$B$2:$B$121</c:f>
              <c:numCache>
                <c:formatCode>General</c:formatCode>
                <c:ptCount val="120"/>
                <c:pt idx="0">
                  <c:v>194.1</c:v>
                </c:pt>
                <c:pt idx="1">
                  <c:v>195.1</c:v>
                </c:pt>
                <c:pt idx="2">
                  <c:v>196.4</c:v>
                </c:pt>
                <c:pt idx="3">
                  <c:v>197.4</c:v>
                </c:pt>
                <c:pt idx="4">
                  <c:v>198.8</c:v>
                </c:pt>
                <c:pt idx="5">
                  <c:v>199.7</c:v>
                </c:pt>
                <c:pt idx="6">
                  <c:v>200.2</c:v>
                </c:pt>
                <c:pt idx="7">
                  <c:v>200.8</c:v>
                </c:pt>
                <c:pt idx="8">
                  <c:v>202.3</c:v>
                </c:pt>
                <c:pt idx="9">
                  <c:v>202.8</c:v>
                </c:pt>
                <c:pt idx="10">
                  <c:v>203.5</c:v>
                </c:pt>
                <c:pt idx="11">
                  <c:v>204.6</c:v>
                </c:pt>
                <c:pt idx="12">
                  <c:v>205.1</c:v>
                </c:pt>
                <c:pt idx="13">
                  <c:v>206</c:v>
                </c:pt>
                <c:pt idx="14">
                  <c:v>206.4</c:v>
                </c:pt>
                <c:pt idx="15">
                  <c:v>207.2</c:v>
                </c:pt>
                <c:pt idx="16">
                  <c:v>207.4</c:v>
                </c:pt>
                <c:pt idx="17">
                  <c:v>206.9</c:v>
                </c:pt>
                <c:pt idx="18">
                  <c:v>206.9</c:v>
                </c:pt>
                <c:pt idx="19">
                  <c:v>207.6</c:v>
                </c:pt>
                <c:pt idx="20">
                  <c:v>207</c:v>
                </c:pt>
                <c:pt idx="21">
                  <c:v>206.4</c:v>
                </c:pt>
                <c:pt idx="22">
                  <c:v>206.4</c:v>
                </c:pt>
                <c:pt idx="23">
                  <c:v>205.1</c:v>
                </c:pt>
                <c:pt idx="24">
                  <c:v>205.5</c:v>
                </c:pt>
                <c:pt idx="25">
                  <c:v>205.8</c:v>
                </c:pt>
                <c:pt idx="26">
                  <c:v>205.6</c:v>
                </c:pt>
                <c:pt idx="27">
                  <c:v>205.5</c:v>
                </c:pt>
                <c:pt idx="28">
                  <c:v>206.2</c:v>
                </c:pt>
                <c:pt idx="29">
                  <c:v>205.7</c:v>
                </c:pt>
                <c:pt idx="30">
                  <c:v>205.6</c:v>
                </c:pt>
                <c:pt idx="31">
                  <c:v>205.8</c:v>
                </c:pt>
                <c:pt idx="32">
                  <c:v>205.5</c:v>
                </c:pt>
                <c:pt idx="33">
                  <c:v>205.4</c:v>
                </c:pt>
                <c:pt idx="34">
                  <c:v>205.3</c:v>
                </c:pt>
                <c:pt idx="35">
                  <c:v>205.1</c:v>
                </c:pt>
                <c:pt idx="36">
                  <c:v>205.6</c:v>
                </c:pt>
                <c:pt idx="37">
                  <c:v>205.2</c:v>
                </c:pt>
                <c:pt idx="38">
                  <c:v>204.9</c:v>
                </c:pt>
                <c:pt idx="39">
                  <c:v>204.9</c:v>
                </c:pt>
                <c:pt idx="40">
                  <c:v>204.9</c:v>
                </c:pt>
                <c:pt idx="41">
                  <c:v>204.8</c:v>
                </c:pt>
                <c:pt idx="42">
                  <c:v>204</c:v>
                </c:pt>
                <c:pt idx="43">
                  <c:v>204.8</c:v>
                </c:pt>
                <c:pt idx="44">
                  <c:v>205.4</c:v>
                </c:pt>
                <c:pt idx="45">
                  <c:v>205.6</c:v>
                </c:pt>
                <c:pt idx="46">
                  <c:v>205.2</c:v>
                </c:pt>
                <c:pt idx="47">
                  <c:v>206.1</c:v>
                </c:pt>
                <c:pt idx="48">
                  <c:v>207.8</c:v>
                </c:pt>
                <c:pt idx="49">
                  <c:v>207.9</c:v>
                </c:pt>
                <c:pt idx="50">
                  <c:v>208.4</c:v>
                </c:pt>
                <c:pt idx="51">
                  <c:v>209.5</c:v>
                </c:pt>
                <c:pt idx="52">
                  <c:v>209.4</c:v>
                </c:pt>
                <c:pt idx="53">
                  <c:v>210</c:v>
                </c:pt>
                <c:pt idx="54">
                  <c:v>211.6</c:v>
                </c:pt>
                <c:pt idx="55">
                  <c:v>211.9</c:v>
                </c:pt>
                <c:pt idx="56">
                  <c:v>212</c:v>
                </c:pt>
                <c:pt idx="57">
                  <c:v>213.9</c:v>
                </c:pt>
                <c:pt idx="58">
                  <c:v>214.5</c:v>
                </c:pt>
                <c:pt idx="59">
                  <c:v>215.9</c:v>
                </c:pt>
                <c:pt idx="60">
                  <c:v>217.3</c:v>
                </c:pt>
                <c:pt idx="61">
                  <c:v>217.7</c:v>
                </c:pt>
                <c:pt idx="62">
                  <c:v>219.3</c:v>
                </c:pt>
                <c:pt idx="63">
                  <c:v>221.7</c:v>
                </c:pt>
                <c:pt idx="64">
                  <c:v>222.1</c:v>
                </c:pt>
                <c:pt idx="65">
                  <c:v>222.5</c:v>
                </c:pt>
                <c:pt idx="66">
                  <c:v>225.5</c:v>
                </c:pt>
                <c:pt idx="67">
                  <c:v>227</c:v>
                </c:pt>
                <c:pt idx="68">
                  <c:v>228.3</c:v>
                </c:pt>
                <c:pt idx="69">
                  <c:v>229.8</c:v>
                </c:pt>
                <c:pt idx="70">
                  <c:v>231.8</c:v>
                </c:pt>
                <c:pt idx="71">
                  <c:v>233.7</c:v>
                </c:pt>
                <c:pt idx="72">
                  <c:v>235.2</c:v>
                </c:pt>
                <c:pt idx="73">
                  <c:v>237.2</c:v>
                </c:pt>
                <c:pt idx="74">
                  <c:v>239.5</c:v>
                </c:pt>
                <c:pt idx="75">
                  <c:v>240.2</c:v>
                </c:pt>
                <c:pt idx="76">
                  <c:v>242.2</c:v>
                </c:pt>
                <c:pt idx="77">
                  <c:v>243.8</c:v>
                </c:pt>
                <c:pt idx="78">
                  <c:v>245.9</c:v>
                </c:pt>
                <c:pt idx="79">
                  <c:v>248.4</c:v>
                </c:pt>
                <c:pt idx="80">
                  <c:v>250.3</c:v>
                </c:pt>
                <c:pt idx="81">
                  <c:v>251.7</c:v>
                </c:pt>
                <c:pt idx="82">
                  <c:v>253.5</c:v>
                </c:pt>
                <c:pt idx="83">
                  <c:v>255.7</c:v>
                </c:pt>
                <c:pt idx="84">
                  <c:v>256.5</c:v>
                </c:pt>
                <c:pt idx="85">
                  <c:v>258.60000000000002</c:v>
                </c:pt>
                <c:pt idx="86">
                  <c:v>261</c:v>
                </c:pt>
                <c:pt idx="87">
                  <c:v>262.39999999999969</c:v>
                </c:pt>
                <c:pt idx="88">
                  <c:v>264.5</c:v>
                </c:pt>
                <c:pt idx="89">
                  <c:v>266.60000000000002</c:v>
                </c:pt>
                <c:pt idx="90">
                  <c:v>267.60000000000002</c:v>
                </c:pt>
                <c:pt idx="91">
                  <c:v>268.2</c:v>
                </c:pt>
                <c:pt idx="92">
                  <c:v>268.5</c:v>
                </c:pt>
                <c:pt idx="93">
                  <c:v>270.5</c:v>
                </c:pt>
                <c:pt idx="94">
                  <c:v>271.7</c:v>
                </c:pt>
                <c:pt idx="95">
                  <c:v>272.60000000000002</c:v>
                </c:pt>
                <c:pt idx="96">
                  <c:v>273.8</c:v>
                </c:pt>
                <c:pt idx="97">
                  <c:v>275</c:v>
                </c:pt>
                <c:pt idx="98">
                  <c:v>274.8</c:v>
                </c:pt>
                <c:pt idx="99">
                  <c:v>276</c:v>
                </c:pt>
                <c:pt idx="100">
                  <c:v>276.5</c:v>
                </c:pt>
                <c:pt idx="101">
                  <c:v>276.39999999999969</c:v>
                </c:pt>
                <c:pt idx="102">
                  <c:v>278.10000000000002</c:v>
                </c:pt>
                <c:pt idx="103">
                  <c:v>278.3</c:v>
                </c:pt>
                <c:pt idx="104">
                  <c:v>273</c:v>
                </c:pt>
                <c:pt idx="105">
                  <c:v>276.5</c:v>
                </c:pt>
                <c:pt idx="106">
                  <c:v>277.10000000000002</c:v>
                </c:pt>
                <c:pt idx="107">
                  <c:v>275.2</c:v>
                </c:pt>
                <c:pt idx="108">
                  <c:v>274.39999999999969</c:v>
                </c:pt>
                <c:pt idx="109">
                  <c:v>272.10000000000002</c:v>
                </c:pt>
                <c:pt idx="110">
                  <c:v>269.2</c:v>
                </c:pt>
                <c:pt idx="111">
                  <c:v>266.39999999999969</c:v>
                </c:pt>
                <c:pt idx="112">
                  <c:v>264.3</c:v>
                </c:pt>
                <c:pt idx="113">
                  <c:v>262.5</c:v>
                </c:pt>
                <c:pt idx="114">
                  <c:v>261.5</c:v>
                </c:pt>
                <c:pt idx="115">
                  <c:v>258.5</c:v>
                </c:pt>
                <c:pt idx="116">
                  <c:v>258.10000000000002</c:v>
                </c:pt>
                <c:pt idx="117">
                  <c:v>257.60000000000002</c:v>
                </c:pt>
                <c:pt idx="118">
                  <c:v>256.60000000000002</c:v>
                </c:pt>
                <c:pt idx="119">
                  <c:v>256</c:v>
                </c:pt>
              </c:numCache>
            </c:numRef>
          </c:val>
        </c:ser>
        <c:marker val="1"/>
        <c:axId val="87739008"/>
        <c:axId val="87662976"/>
      </c:lineChart>
      <c:dateAx>
        <c:axId val="87739008"/>
        <c:scaling>
          <c:orientation val="minMax"/>
        </c:scaling>
        <c:axPos val="b"/>
        <c:numFmt formatCode="mmm\-yy" sourceLinked="1"/>
        <c:tickLblPos val="nextTo"/>
        <c:crossAx val="87662976"/>
        <c:crosses val="autoZero"/>
        <c:auto val="1"/>
        <c:lblOffset val="100"/>
      </c:dateAx>
      <c:valAx>
        <c:axId val="87662976"/>
        <c:scaling>
          <c:orientation val="minMax"/>
          <c:min val="190"/>
        </c:scaling>
        <c:axPos val="l"/>
        <c:majorGridlines/>
        <c:numFmt formatCode="General" sourceLinked="1"/>
        <c:tickLblPos val="nextTo"/>
        <c:crossAx val="87739008"/>
        <c:crosses val="autoZero"/>
        <c:crossBetween val="between"/>
      </c:valAx>
    </c:plotArea>
    <c:plotVisOnly val="1"/>
  </c:chart>
  <c:txPr>
    <a:bodyPr/>
    <a:lstStyle/>
    <a:p>
      <a:pPr>
        <a:defRPr sz="1800"/>
      </a:pPr>
      <a:endParaRPr lang="en-US"/>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baseline="0" dirty="0"/>
              <a:t>Industrial Production </a:t>
            </a:r>
          </a:p>
          <a:p>
            <a:pPr>
              <a:defRPr/>
            </a:pPr>
            <a:r>
              <a:rPr lang="en-US" sz="1800" b="1" i="0" baseline="0" dirty="0"/>
              <a:t>(Index January 2007=100)</a:t>
            </a:r>
          </a:p>
          <a:p>
            <a:pPr>
              <a:defRPr/>
            </a:pPr>
            <a:r>
              <a:rPr lang="en-US" sz="1800" b="1" i="0" baseline="0" dirty="0"/>
              <a:t>Petroleum Refineries </a:t>
            </a:r>
            <a:endParaRPr lang="en-US" b="1" i="0" dirty="0"/>
          </a:p>
        </c:rich>
      </c:tx>
    </c:title>
    <c:plotArea>
      <c:layout/>
      <c:lineChart>
        <c:grouping val="standard"/>
        <c:ser>
          <c:idx val="0"/>
          <c:order val="0"/>
          <c:tx>
            <c:strRef>
              <c:f>'Data for Charts'!$C$3</c:f>
              <c:strCache>
                <c:ptCount val="1"/>
                <c:pt idx="0">
                  <c:v>IP</c:v>
                </c:pt>
              </c:strCache>
            </c:strRef>
          </c:tx>
          <c:spPr>
            <a:ln>
              <a:solidFill>
                <a:srgbClr val="C00000"/>
              </a:solidFill>
            </a:ln>
          </c:spPr>
          <c:marker>
            <c:symbol val="none"/>
          </c:marker>
          <c:cat>
            <c:numRef>
              <c:f>'Data for Charts'!$A$4:$A$39</c:f>
              <c:numCache>
                <c:formatCode>General</c:formatCode>
                <c:ptCount val="36"/>
                <c:pt idx="6">
                  <c:v>2007</c:v>
                </c:pt>
                <c:pt idx="18">
                  <c:v>2008</c:v>
                </c:pt>
                <c:pt idx="30">
                  <c:v>2009</c:v>
                </c:pt>
              </c:numCache>
            </c:numRef>
          </c:cat>
          <c:val>
            <c:numRef>
              <c:f>'Data for Charts'!$C$4:$C$39</c:f>
              <c:numCache>
                <c:formatCode>General</c:formatCode>
                <c:ptCount val="36"/>
                <c:pt idx="0">
                  <c:v>100</c:v>
                </c:pt>
                <c:pt idx="1">
                  <c:v>98.654847569522289</c:v>
                </c:pt>
                <c:pt idx="2">
                  <c:v>100.5276768966032</c:v>
                </c:pt>
                <c:pt idx="3">
                  <c:v>97.71496253349811</c:v>
                </c:pt>
                <c:pt idx="4">
                  <c:v>98.677652874414207</c:v>
                </c:pt>
                <c:pt idx="5">
                  <c:v>98.422918520161048</c:v>
                </c:pt>
                <c:pt idx="6">
                  <c:v>98.947801090868793</c:v>
                </c:pt>
                <c:pt idx="7">
                  <c:v>99.584005999688117</c:v>
                </c:pt>
                <c:pt idx="8">
                  <c:v>100.04488949342478</c:v>
                </c:pt>
                <c:pt idx="9">
                  <c:v>99.43617714583948</c:v>
                </c:pt>
                <c:pt idx="10">
                  <c:v>99.825399701277547</c:v>
                </c:pt>
                <c:pt idx="11">
                  <c:v>99.642596703957381</c:v>
                </c:pt>
                <c:pt idx="12">
                  <c:v>100.83802735014075</c:v>
                </c:pt>
                <c:pt idx="13">
                  <c:v>101.09880105391125</c:v>
                </c:pt>
                <c:pt idx="14">
                  <c:v>100.36650739009058</c:v>
                </c:pt>
                <c:pt idx="15">
                  <c:v>101.71625693736476</c:v>
                </c:pt>
                <c:pt idx="16">
                  <c:v>100.97675210994115</c:v>
                </c:pt>
                <c:pt idx="17">
                  <c:v>100.19461127771906</c:v>
                </c:pt>
                <c:pt idx="18">
                  <c:v>100.3621806919292</c:v>
                </c:pt>
                <c:pt idx="19">
                  <c:v>98.843780055904489</c:v>
                </c:pt>
                <c:pt idx="20">
                  <c:v>87.610049117038088</c:v>
                </c:pt>
                <c:pt idx="21">
                  <c:v>101.58321096890133</c:v>
                </c:pt>
                <c:pt idx="22">
                  <c:v>99.422295655904904</c:v>
                </c:pt>
                <c:pt idx="23">
                  <c:v>98.867937453972502</c:v>
                </c:pt>
                <c:pt idx="24">
                  <c:v>97.853326735118642</c:v>
                </c:pt>
                <c:pt idx="25">
                  <c:v>100.69254212446222</c:v>
                </c:pt>
                <c:pt idx="26">
                  <c:v>100.54615550333472</c:v>
                </c:pt>
                <c:pt idx="27">
                  <c:v>100.38678878772173</c:v>
                </c:pt>
                <c:pt idx="28">
                  <c:v>97.17655903103595</c:v>
                </c:pt>
                <c:pt idx="29">
                  <c:v>98.583366910313856</c:v>
                </c:pt>
                <c:pt idx="30">
                  <c:v>97.99764014671112</c:v>
                </c:pt>
                <c:pt idx="31">
                  <c:v>97.043062364847458</c:v>
                </c:pt>
                <c:pt idx="32">
                  <c:v>100.65270044555911</c:v>
                </c:pt>
                <c:pt idx="33">
                  <c:v>96.814558618196813</c:v>
                </c:pt>
                <c:pt idx="34">
                  <c:v>#N/A</c:v>
                </c:pt>
                <c:pt idx="35">
                  <c:v>#N/A</c:v>
                </c:pt>
              </c:numCache>
            </c:numRef>
          </c:val>
        </c:ser>
        <c:marker val="1"/>
        <c:axId val="64747776"/>
        <c:axId val="64753664"/>
      </c:lineChart>
      <c:catAx>
        <c:axId val="64747776"/>
        <c:scaling>
          <c:orientation val="minMax"/>
        </c:scaling>
        <c:axPos val="b"/>
        <c:numFmt formatCode="General" sourceLinked="1"/>
        <c:majorTickMark val="none"/>
        <c:tickLblPos val="nextTo"/>
        <c:txPr>
          <a:bodyPr rot="0" vert="horz"/>
          <a:lstStyle/>
          <a:p>
            <a:pPr>
              <a:defRPr sz="1400"/>
            </a:pPr>
            <a:endParaRPr lang="en-US"/>
          </a:p>
        </c:txPr>
        <c:crossAx val="64753664"/>
        <c:crosses val="autoZero"/>
        <c:auto val="1"/>
        <c:lblAlgn val="ctr"/>
        <c:lblOffset val="100"/>
        <c:tickLblSkip val="1"/>
        <c:tickMarkSkip val="12"/>
      </c:catAx>
      <c:valAx>
        <c:axId val="64753664"/>
        <c:scaling>
          <c:orientation val="minMax"/>
          <c:max val="110"/>
          <c:min val="80"/>
        </c:scaling>
        <c:axPos val="l"/>
        <c:majorGridlines/>
        <c:numFmt formatCode="General" sourceLinked="1"/>
        <c:majorTickMark val="none"/>
        <c:tickLblPos val="nextTo"/>
        <c:spPr>
          <a:ln w="9525">
            <a:noFill/>
          </a:ln>
        </c:spPr>
        <c:txPr>
          <a:bodyPr/>
          <a:lstStyle/>
          <a:p>
            <a:pPr>
              <a:defRPr sz="1400"/>
            </a:pPr>
            <a:endParaRPr lang="en-US"/>
          </a:p>
        </c:txPr>
        <c:crossAx val="64747776"/>
        <c:crosses val="autoZero"/>
        <c:crossBetween val="between"/>
      </c:valAx>
      <c:spPr>
        <a:noFill/>
        <a:ln w="25400">
          <a:noFill/>
        </a:ln>
      </c:spPr>
    </c:plotArea>
    <c:plotVisOnly val="1"/>
    <c:dispBlanksAs val="zero"/>
  </c:chart>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baseline="0"/>
              <a:t>Percent Capacity Utilization</a:t>
            </a:r>
            <a:endParaRPr lang="en-US"/>
          </a:p>
          <a:p>
            <a:pPr>
              <a:defRPr/>
            </a:pPr>
            <a:r>
              <a:rPr lang="en-US" sz="1800" b="1" i="0" baseline="0"/>
              <a:t>Petroleum and Coal Production </a:t>
            </a:r>
            <a:endParaRPr lang="en-US"/>
          </a:p>
        </c:rich>
      </c:tx>
    </c:title>
    <c:plotArea>
      <c:layout/>
      <c:lineChart>
        <c:grouping val="standard"/>
        <c:ser>
          <c:idx val="1"/>
          <c:order val="0"/>
          <c:tx>
            <c:strRef>
              <c:f>'Data for Charts'!$D$3</c:f>
              <c:strCache>
                <c:ptCount val="1"/>
                <c:pt idx="0">
                  <c:v>Capacity</c:v>
                </c:pt>
              </c:strCache>
            </c:strRef>
          </c:tx>
          <c:marker>
            <c:symbol val="none"/>
          </c:marker>
          <c:cat>
            <c:numRef>
              <c:f>'Data for Charts'!$A$4:$A$39</c:f>
              <c:numCache>
                <c:formatCode>General</c:formatCode>
                <c:ptCount val="36"/>
                <c:pt idx="6">
                  <c:v>2007</c:v>
                </c:pt>
                <c:pt idx="18">
                  <c:v>2008</c:v>
                </c:pt>
                <c:pt idx="30">
                  <c:v>2009</c:v>
                </c:pt>
              </c:numCache>
            </c:numRef>
          </c:cat>
          <c:val>
            <c:numRef>
              <c:f>'Data for Charts'!$D$4:$D$39</c:f>
              <c:numCache>
                <c:formatCode>General</c:formatCode>
                <c:ptCount val="36"/>
                <c:pt idx="0">
                  <c:v>89.402199999999993</c:v>
                </c:pt>
                <c:pt idx="1">
                  <c:v>87.929599999999994</c:v>
                </c:pt>
                <c:pt idx="2">
                  <c:v>89.255600000000001</c:v>
                </c:pt>
                <c:pt idx="3">
                  <c:v>86.968400000000003</c:v>
                </c:pt>
                <c:pt idx="4">
                  <c:v>88.093000000000004</c:v>
                </c:pt>
                <c:pt idx="5">
                  <c:v>87.285799999999981</c:v>
                </c:pt>
                <c:pt idx="6">
                  <c:v>87.258799999999979</c:v>
                </c:pt>
                <c:pt idx="7">
                  <c:v>87.436600000000027</c:v>
                </c:pt>
                <c:pt idx="8">
                  <c:v>87.578299999999999</c:v>
                </c:pt>
                <c:pt idx="9">
                  <c:v>87.092000000000013</c:v>
                </c:pt>
                <c:pt idx="10">
                  <c:v>87.045599999999993</c:v>
                </c:pt>
                <c:pt idx="11">
                  <c:v>87.1678</c:v>
                </c:pt>
                <c:pt idx="12">
                  <c:v>88.248500000000007</c:v>
                </c:pt>
                <c:pt idx="13">
                  <c:v>88.433899999999994</c:v>
                </c:pt>
                <c:pt idx="14">
                  <c:v>87.660399999999981</c:v>
                </c:pt>
                <c:pt idx="15">
                  <c:v>88.5762</c:v>
                </c:pt>
                <c:pt idx="16">
                  <c:v>88.249500000000026</c:v>
                </c:pt>
                <c:pt idx="17">
                  <c:v>87.415800000000004</c:v>
                </c:pt>
                <c:pt idx="18">
                  <c:v>87.407100000000227</c:v>
                </c:pt>
                <c:pt idx="19">
                  <c:v>86.17319999999998</c:v>
                </c:pt>
                <c:pt idx="20">
                  <c:v>77.102399999999989</c:v>
                </c:pt>
                <c:pt idx="21">
                  <c:v>87.453500000000005</c:v>
                </c:pt>
                <c:pt idx="22">
                  <c:v>85.169699999999992</c:v>
                </c:pt>
                <c:pt idx="23">
                  <c:v>84.497800000000026</c:v>
                </c:pt>
                <c:pt idx="24">
                  <c:v>82.37269999999998</c:v>
                </c:pt>
                <c:pt idx="25">
                  <c:v>84.639099999999999</c:v>
                </c:pt>
                <c:pt idx="26">
                  <c:v>84.771999999999991</c:v>
                </c:pt>
                <c:pt idx="27">
                  <c:v>84.923500000000004</c:v>
                </c:pt>
                <c:pt idx="28">
                  <c:v>83.298599999999993</c:v>
                </c:pt>
                <c:pt idx="29">
                  <c:v>84.449700000000007</c:v>
                </c:pt>
                <c:pt idx="30">
                  <c:v>84.11869999999999</c:v>
                </c:pt>
                <c:pt idx="31">
                  <c:v>83.739900000000006</c:v>
                </c:pt>
                <c:pt idx="32">
                  <c:v>85.616699999999994</c:v>
                </c:pt>
                <c:pt idx="33">
                  <c:v>83.103399999999979</c:v>
                </c:pt>
                <c:pt idx="34" formatCode="0.00">
                  <c:v>#N/A</c:v>
                </c:pt>
                <c:pt idx="35" formatCode="0.00">
                  <c:v>#N/A</c:v>
                </c:pt>
              </c:numCache>
            </c:numRef>
          </c:val>
        </c:ser>
        <c:marker val="1"/>
        <c:axId val="64797696"/>
        <c:axId val="64811776"/>
      </c:lineChart>
      <c:catAx>
        <c:axId val="64797696"/>
        <c:scaling>
          <c:orientation val="minMax"/>
        </c:scaling>
        <c:axPos val="b"/>
        <c:numFmt formatCode="General" sourceLinked="1"/>
        <c:majorTickMark val="none"/>
        <c:tickLblPos val="nextTo"/>
        <c:txPr>
          <a:bodyPr rot="0" vert="horz"/>
          <a:lstStyle/>
          <a:p>
            <a:pPr>
              <a:defRPr sz="1400"/>
            </a:pPr>
            <a:endParaRPr lang="en-US"/>
          </a:p>
        </c:txPr>
        <c:crossAx val="64811776"/>
        <c:crosses val="autoZero"/>
        <c:auto val="1"/>
        <c:lblAlgn val="ctr"/>
        <c:lblOffset val="100"/>
        <c:tickLblSkip val="1"/>
        <c:tickMarkSkip val="12"/>
      </c:catAx>
      <c:valAx>
        <c:axId val="64811776"/>
        <c:scaling>
          <c:orientation val="minMax"/>
          <c:max val="100"/>
          <c:min val="70"/>
        </c:scaling>
        <c:axPos val="l"/>
        <c:majorGridlines/>
        <c:numFmt formatCode="General" sourceLinked="1"/>
        <c:majorTickMark val="none"/>
        <c:tickLblPos val="nextTo"/>
        <c:spPr>
          <a:ln w="9525">
            <a:noFill/>
          </a:ln>
        </c:spPr>
        <c:txPr>
          <a:bodyPr/>
          <a:lstStyle/>
          <a:p>
            <a:pPr>
              <a:defRPr sz="1400"/>
            </a:pPr>
            <a:endParaRPr lang="en-US"/>
          </a:p>
        </c:txPr>
        <c:crossAx val="64797696"/>
        <c:crosses val="autoZero"/>
        <c:crossBetween val="between"/>
      </c:valAx>
    </c:plotArea>
    <c:plotVisOnly val="1"/>
    <c:dispBlanksAs val="zero"/>
  </c:chart>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4159525800778928E-2"/>
          <c:y val="0.2341400687667417"/>
          <c:w val="0.84556824423749843"/>
          <c:h val="0.67663021687422953"/>
        </c:manualLayout>
      </c:layout>
      <c:lineChart>
        <c:grouping val="standard"/>
        <c:ser>
          <c:idx val="0"/>
          <c:order val="0"/>
          <c:spPr>
            <a:ln w="44450">
              <a:solidFill>
                <a:srgbClr val="C00000"/>
              </a:solidFill>
            </a:ln>
          </c:spPr>
          <c:marker>
            <c:symbol val="none"/>
          </c:marker>
          <c:cat>
            <c:numRef>
              <c:f>'Basic Chem Data'!$A$1:$A$36</c:f>
              <c:numCache>
                <c:formatCode>General</c:formatCode>
                <c:ptCount val="36"/>
                <c:pt idx="6">
                  <c:v>2007</c:v>
                </c:pt>
                <c:pt idx="18">
                  <c:v>2008</c:v>
                </c:pt>
                <c:pt idx="30">
                  <c:v>2009</c:v>
                </c:pt>
              </c:numCache>
            </c:numRef>
          </c:cat>
          <c:val>
            <c:numRef>
              <c:f>'Basic Chem Data'!$C$1:$C$36</c:f>
              <c:numCache>
                <c:formatCode>General</c:formatCode>
                <c:ptCount val="36"/>
                <c:pt idx="0">
                  <c:v>100</c:v>
                </c:pt>
                <c:pt idx="1">
                  <c:v>101.80038174777067</c:v>
                </c:pt>
                <c:pt idx="2">
                  <c:v>103.4366774162429</c:v>
                </c:pt>
                <c:pt idx="3">
                  <c:v>103.41100935764392</c:v>
                </c:pt>
                <c:pt idx="4">
                  <c:v>103.44279296040573</c:v>
                </c:pt>
                <c:pt idx="5">
                  <c:v>103.52074461487577</c:v>
                </c:pt>
                <c:pt idx="6">
                  <c:v>103.01616915422886</c:v>
                </c:pt>
                <c:pt idx="7">
                  <c:v>102.54346343076872</c:v>
                </c:pt>
                <c:pt idx="8">
                  <c:v>104.63687449180688</c:v>
                </c:pt>
                <c:pt idx="9">
                  <c:v>102.54423864059223</c:v>
                </c:pt>
                <c:pt idx="10">
                  <c:v>104.90432188090037</c:v>
                </c:pt>
                <c:pt idx="11">
                  <c:v>104.01524234781769</c:v>
                </c:pt>
                <c:pt idx="12">
                  <c:v>104.18561624012898</c:v>
                </c:pt>
                <c:pt idx="13">
                  <c:v>103.57449249596891</c:v>
                </c:pt>
                <c:pt idx="14">
                  <c:v>103.63892104574082</c:v>
                </c:pt>
                <c:pt idx="15">
                  <c:v>101.53612133239621</c:v>
                </c:pt>
                <c:pt idx="16">
                  <c:v>101.42690288171332</c:v>
                </c:pt>
                <c:pt idx="17">
                  <c:v>97.721830597703828</c:v>
                </c:pt>
                <c:pt idx="18">
                  <c:v>96.93774892848775</c:v>
                </c:pt>
                <c:pt idx="19">
                  <c:v>96.225417235153685</c:v>
                </c:pt>
                <c:pt idx="20">
                  <c:v>77.975083033585207</c:v>
                </c:pt>
                <c:pt idx="21">
                  <c:v>90.208152451041187</c:v>
                </c:pt>
                <c:pt idx="22">
                  <c:v>85.644061548214623</c:v>
                </c:pt>
                <c:pt idx="23">
                  <c:v>79.322742244455981</c:v>
                </c:pt>
                <c:pt idx="24">
                  <c:v>80.553947712958447</c:v>
                </c:pt>
                <c:pt idx="25">
                  <c:v>81.99480437149434</c:v>
                </c:pt>
                <c:pt idx="26">
                  <c:v>81.333378123233871</c:v>
                </c:pt>
                <c:pt idx="27">
                  <c:v>86.248983613787004</c:v>
                </c:pt>
                <c:pt idx="28">
                  <c:v>88.721213875222446</c:v>
                </c:pt>
                <c:pt idx="29">
                  <c:v>88.482018577472658</c:v>
                </c:pt>
                <c:pt idx="30">
                  <c:v>90.795503093948597</c:v>
                </c:pt>
                <c:pt idx="31">
                  <c:v>93.276002260167317</c:v>
                </c:pt>
                <c:pt idx="32">
                  <c:v>95.271047808050866</c:v>
                </c:pt>
                <c:pt idx="33">
                  <c:v>95.320402833477715</c:v>
                </c:pt>
                <c:pt idx="34">
                  <c:v>97.680313804936489</c:v>
                </c:pt>
                <c:pt idx="35">
                  <c:v>98.853120133404659</c:v>
                </c:pt>
              </c:numCache>
            </c:numRef>
          </c:val>
        </c:ser>
        <c:marker val="1"/>
        <c:axId val="64831872"/>
        <c:axId val="64833408"/>
      </c:lineChart>
      <c:catAx>
        <c:axId val="64831872"/>
        <c:scaling>
          <c:orientation val="minMax"/>
        </c:scaling>
        <c:axPos val="b"/>
        <c:numFmt formatCode="General" sourceLinked="1"/>
        <c:tickLblPos val="nextTo"/>
        <c:txPr>
          <a:bodyPr rot="0" vert="horz"/>
          <a:lstStyle/>
          <a:p>
            <a:pPr>
              <a:defRPr lang="es-MX" sz="1600"/>
            </a:pPr>
            <a:endParaRPr lang="en-US"/>
          </a:p>
        </c:txPr>
        <c:crossAx val="64833408"/>
        <c:crosses val="autoZero"/>
        <c:auto val="1"/>
        <c:lblAlgn val="ctr"/>
        <c:lblOffset val="100"/>
        <c:tickLblSkip val="1"/>
      </c:catAx>
      <c:valAx>
        <c:axId val="64833408"/>
        <c:scaling>
          <c:orientation val="minMax"/>
          <c:max val="130"/>
          <c:min val="60"/>
        </c:scaling>
        <c:axPos val="l"/>
        <c:majorGridlines/>
        <c:numFmt formatCode="General" sourceLinked="1"/>
        <c:tickLblPos val="nextTo"/>
        <c:txPr>
          <a:bodyPr/>
          <a:lstStyle/>
          <a:p>
            <a:pPr>
              <a:defRPr lang="es-MX" sz="1600"/>
            </a:pPr>
            <a:endParaRPr lang="en-US"/>
          </a:p>
        </c:txPr>
        <c:crossAx val="64831872"/>
        <c:crosses val="autoZero"/>
        <c:crossBetween val="between"/>
      </c:valAx>
    </c:plotArea>
    <c:plotVisOnly val="1"/>
  </c:chart>
  <c:externalData r:id="rId1"/>
  <c:userShapes r:id="rId2"/>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0983482682955942E-2"/>
          <c:y val="0.2341400687667417"/>
          <c:w val="0.89680841191792116"/>
          <c:h val="0.67663021687422953"/>
        </c:manualLayout>
      </c:layout>
      <c:lineChart>
        <c:grouping val="standard"/>
        <c:ser>
          <c:idx val="0"/>
          <c:order val="0"/>
          <c:spPr>
            <a:ln w="44450">
              <a:solidFill>
                <a:srgbClr val="C00000"/>
              </a:solidFill>
            </a:ln>
          </c:spPr>
          <c:marker>
            <c:symbol val="none"/>
          </c:marker>
          <c:cat>
            <c:numRef>
              <c:f>'Chemicals Data'!$A$1:$A$36</c:f>
              <c:numCache>
                <c:formatCode>General</c:formatCode>
                <c:ptCount val="36"/>
                <c:pt idx="6">
                  <c:v>2007</c:v>
                </c:pt>
                <c:pt idx="18">
                  <c:v>2008</c:v>
                </c:pt>
                <c:pt idx="30">
                  <c:v>2009</c:v>
                </c:pt>
              </c:numCache>
            </c:numRef>
          </c:cat>
          <c:val>
            <c:numRef>
              <c:f>'Chemicals Data'!$B$1:$B$36</c:f>
              <c:numCache>
                <c:formatCode>General</c:formatCode>
                <c:ptCount val="36"/>
                <c:pt idx="0">
                  <c:v>79.196699999999993</c:v>
                </c:pt>
                <c:pt idx="1">
                  <c:v>79.349599999999995</c:v>
                </c:pt>
                <c:pt idx="2">
                  <c:v>79.727800000000002</c:v>
                </c:pt>
                <c:pt idx="3">
                  <c:v>79.589699999999993</c:v>
                </c:pt>
                <c:pt idx="4">
                  <c:v>79.124499999999998</c:v>
                </c:pt>
                <c:pt idx="5">
                  <c:v>78.913600000000216</c:v>
                </c:pt>
                <c:pt idx="6">
                  <c:v>78.967900000000171</c:v>
                </c:pt>
                <c:pt idx="7">
                  <c:v>78.670599999999979</c:v>
                </c:pt>
                <c:pt idx="8">
                  <c:v>79.094899999999996</c:v>
                </c:pt>
                <c:pt idx="9">
                  <c:v>78.392399999999981</c:v>
                </c:pt>
                <c:pt idx="10">
                  <c:v>78.468800000000002</c:v>
                </c:pt>
                <c:pt idx="11">
                  <c:v>78.662799999999919</c:v>
                </c:pt>
                <c:pt idx="12">
                  <c:v>78.310300000000012</c:v>
                </c:pt>
                <c:pt idx="13">
                  <c:v>77.651699999999991</c:v>
                </c:pt>
                <c:pt idx="14">
                  <c:v>77.140199999999993</c:v>
                </c:pt>
                <c:pt idx="15">
                  <c:v>76.728200000000001</c:v>
                </c:pt>
                <c:pt idx="16">
                  <c:v>76.57259999999998</c:v>
                </c:pt>
                <c:pt idx="17">
                  <c:v>75.773899999999998</c:v>
                </c:pt>
                <c:pt idx="18">
                  <c:v>75.409899999999993</c:v>
                </c:pt>
                <c:pt idx="19">
                  <c:v>74.776600000000002</c:v>
                </c:pt>
                <c:pt idx="20">
                  <c:v>68.796800000000005</c:v>
                </c:pt>
                <c:pt idx="21">
                  <c:v>72.635399999999919</c:v>
                </c:pt>
                <c:pt idx="22">
                  <c:v>70.285699999999991</c:v>
                </c:pt>
                <c:pt idx="23">
                  <c:v>67.2256</c:v>
                </c:pt>
                <c:pt idx="24">
                  <c:v>68.050699999999992</c:v>
                </c:pt>
                <c:pt idx="25">
                  <c:v>69.287000000000006</c:v>
                </c:pt>
                <c:pt idx="26">
                  <c:v>69.148899999999998</c:v>
                </c:pt>
                <c:pt idx="27">
                  <c:v>70.2547</c:v>
                </c:pt>
                <c:pt idx="28">
                  <c:v>70.116600000000005</c:v>
                </c:pt>
                <c:pt idx="29">
                  <c:v>70.709400000000002</c:v>
                </c:pt>
                <c:pt idx="30">
                  <c:v>71.28</c:v>
                </c:pt>
                <c:pt idx="31">
                  <c:v>72.344200000000185</c:v>
                </c:pt>
                <c:pt idx="32">
                  <c:v>73.392200000000003</c:v>
                </c:pt>
                <c:pt idx="33">
                  <c:v>73.58</c:v>
                </c:pt>
                <c:pt idx="34">
                  <c:v>74.909000000000006</c:v>
                </c:pt>
                <c:pt idx="35">
                  <c:v>75.993600000000185</c:v>
                </c:pt>
              </c:numCache>
            </c:numRef>
          </c:val>
        </c:ser>
        <c:marker val="1"/>
        <c:axId val="64942848"/>
        <c:axId val="64944384"/>
      </c:lineChart>
      <c:catAx>
        <c:axId val="64942848"/>
        <c:scaling>
          <c:orientation val="minMax"/>
        </c:scaling>
        <c:axPos val="b"/>
        <c:numFmt formatCode="General" sourceLinked="1"/>
        <c:tickLblPos val="nextTo"/>
        <c:txPr>
          <a:bodyPr rot="0" vert="horz"/>
          <a:lstStyle/>
          <a:p>
            <a:pPr>
              <a:defRPr lang="es-MX" sz="1600"/>
            </a:pPr>
            <a:endParaRPr lang="en-US"/>
          </a:p>
        </c:txPr>
        <c:crossAx val="64944384"/>
        <c:crosses val="autoZero"/>
        <c:auto val="1"/>
        <c:lblAlgn val="ctr"/>
        <c:lblOffset val="100"/>
        <c:tickLblSkip val="1"/>
      </c:catAx>
      <c:valAx>
        <c:axId val="64944384"/>
        <c:scaling>
          <c:orientation val="minMax"/>
          <c:max val="100"/>
          <c:min val="60"/>
        </c:scaling>
        <c:axPos val="l"/>
        <c:majorGridlines/>
        <c:numFmt formatCode="General" sourceLinked="1"/>
        <c:tickLblPos val="nextTo"/>
        <c:txPr>
          <a:bodyPr/>
          <a:lstStyle/>
          <a:p>
            <a:pPr>
              <a:defRPr lang="es-MX" sz="1600"/>
            </a:pPr>
            <a:endParaRPr lang="en-US"/>
          </a:p>
        </c:txPr>
        <c:crossAx val="64942848"/>
        <c:crosses val="autoZero"/>
        <c:crossBetween val="between"/>
      </c:valAx>
    </c:plotArea>
    <c:plotVisOnly val="1"/>
  </c:chart>
  <c:externalData r:id="rId1"/>
  <c:userShapes r:id="rId2"/>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7846091597131573E-2"/>
          <c:y val="0.24624006811569243"/>
          <c:w val="0.84703224902836749"/>
          <c:h val="0.67234027484783365"/>
        </c:manualLayout>
      </c:layout>
      <c:lineChart>
        <c:grouping val="standard"/>
        <c:ser>
          <c:idx val="0"/>
          <c:order val="0"/>
          <c:spPr>
            <a:ln w="44450">
              <a:solidFill>
                <a:srgbClr val="C00000"/>
              </a:solidFill>
            </a:ln>
          </c:spPr>
          <c:marker>
            <c:symbol val="none"/>
          </c:marker>
          <c:cat>
            <c:numRef>
              <c:f>'Resin-Rubber Data'!$A$1:$A$36</c:f>
              <c:numCache>
                <c:formatCode>General</c:formatCode>
                <c:ptCount val="36"/>
                <c:pt idx="6">
                  <c:v>2007</c:v>
                </c:pt>
                <c:pt idx="18">
                  <c:v>2008</c:v>
                </c:pt>
                <c:pt idx="30">
                  <c:v>2009</c:v>
                </c:pt>
              </c:numCache>
            </c:numRef>
          </c:cat>
          <c:val>
            <c:numRef>
              <c:f>'Resin-Rubber Data'!$C$1:$C$36</c:f>
              <c:numCache>
                <c:formatCode>General</c:formatCode>
                <c:ptCount val="36"/>
                <c:pt idx="0">
                  <c:v>100</c:v>
                </c:pt>
                <c:pt idx="1">
                  <c:v>98.119986397368208</c:v>
                </c:pt>
                <c:pt idx="2">
                  <c:v>102.18598261424886</c:v>
                </c:pt>
                <c:pt idx="3">
                  <c:v>102.30901968142059</c:v>
                </c:pt>
                <c:pt idx="4">
                  <c:v>102.11084340827109</c:v>
                </c:pt>
                <c:pt idx="5">
                  <c:v>101.35981216100535</c:v>
                </c:pt>
                <c:pt idx="6">
                  <c:v>99.095623434411962</c:v>
                </c:pt>
                <c:pt idx="7">
                  <c:v>100.45137645463818</c:v>
                </c:pt>
                <c:pt idx="8">
                  <c:v>101.85592936734248</c:v>
                </c:pt>
                <c:pt idx="9">
                  <c:v>100.15118044324012</c:v>
                </c:pt>
                <c:pt idx="10">
                  <c:v>100.8103849057693</c:v>
                </c:pt>
                <c:pt idx="11">
                  <c:v>101.37027572390265</c:v>
                </c:pt>
                <c:pt idx="12">
                  <c:v>98.779010453640552</c:v>
                </c:pt>
                <c:pt idx="13">
                  <c:v>97.261703630405307</c:v>
                </c:pt>
                <c:pt idx="14">
                  <c:v>96.47837966316348</c:v>
                </c:pt>
                <c:pt idx="15">
                  <c:v>97.270633740119365</c:v>
                </c:pt>
                <c:pt idx="16">
                  <c:v>96.783446643496418</c:v>
                </c:pt>
                <c:pt idx="17">
                  <c:v>97.197479002966759</c:v>
                </c:pt>
                <c:pt idx="18">
                  <c:v>94.89387150925144</c:v>
                </c:pt>
                <c:pt idx="19">
                  <c:v>93.349864560002842</c:v>
                </c:pt>
                <c:pt idx="20">
                  <c:v>68.813892003402458</c:v>
                </c:pt>
                <c:pt idx="21">
                  <c:v>89.805242425417802</c:v>
                </c:pt>
                <c:pt idx="22">
                  <c:v>80.740730049999598</c:v>
                </c:pt>
                <c:pt idx="23">
                  <c:v>73.990018121808504</c:v>
                </c:pt>
                <c:pt idx="24">
                  <c:v>82.832450395044589</c:v>
                </c:pt>
                <c:pt idx="25">
                  <c:v>89.188433433248278</c:v>
                </c:pt>
                <c:pt idx="26">
                  <c:v>84.217970447651069</c:v>
                </c:pt>
                <c:pt idx="27">
                  <c:v>91.304869435481748</c:v>
                </c:pt>
                <c:pt idx="28">
                  <c:v>89.794778862520218</c:v>
                </c:pt>
                <c:pt idx="29">
                  <c:v>88.848548045343307</c:v>
                </c:pt>
                <c:pt idx="30">
                  <c:v>88.805430949956119</c:v>
                </c:pt>
                <c:pt idx="31">
                  <c:v>89.241202263377161</c:v>
                </c:pt>
                <c:pt idx="32">
                  <c:v>90.688240849568942</c:v>
                </c:pt>
                <c:pt idx="33">
                  <c:v>92.009175462223382</c:v>
                </c:pt>
                <c:pt idx="34">
                  <c:v>92.395064445625124</c:v>
                </c:pt>
                <c:pt idx="35">
                  <c:v>93.688126291595978</c:v>
                </c:pt>
              </c:numCache>
            </c:numRef>
          </c:val>
        </c:ser>
        <c:marker val="1"/>
        <c:axId val="102951936"/>
        <c:axId val="103232256"/>
      </c:lineChart>
      <c:catAx>
        <c:axId val="102951936"/>
        <c:scaling>
          <c:orientation val="minMax"/>
        </c:scaling>
        <c:axPos val="b"/>
        <c:numFmt formatCode="General" sourceLinked="1"/>
        <c:tickLblPos val="nextTo"/>
        <c:txPr>
          <a:bodyPr rot="0" vert="horz"/>
          <a:lstStyle/>
          <a:p>
            <a:pPr>
              <a:defRPr lang="es-MX" sz="1600"/>
            </a:pPr>
            <a:endParaRPr lang="en-US"/>
          </a:p>
        </c:txPr>
        <c:crossAx val="103232256"/>
        <c:crosses val="autoZero"/>
        <c:auto val="1"/>
        <c:lblAlgn val="ctr"/>
        <c:lblOffset val="100"/>
        <c:tickLblSkip val="1"/>
      </c:catAx>
      <c:valAx>
        <c:axId val="103232256"/>
        <c:scaling>
          <c:orientation val="minMax"/>
          <c:max val="120"/>
          <c:min val="60"/>
        </c:scaling>
        <c:axPos val="l"/>
        <c:majorGridlines/>
        <c:numFmt formatCode="General" sourceLinked="1"/>
        <c:tickLblPos val="nextTo"/>
        <c:txPr>
          <a:bodyPr/>
          <a:lstStyle/>
          <a:p>
            <a:pPr>
              <a:defRPr lang="es-MX" sz="1600"/>
            </a:pPr>
            <a:endParaRPr lang="en-US"/>
          </a:p>
        </c:txPr>
        <c:crossAx val="102951936"/>
        <c:crosses val="autoZero"/>
        <c:crossBetween val="between"/>
      </c:valAx>
    </c:plotArea>
    <c:plotVisOnly val="1"/>
  </c:chart>
  <c:externalData r:id="rId1"/>
  <c:userShapes r:id="rId2"/>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baseline="0"/>
              <a:t>Percent Capacity Utilization</a:t>
            </a:r>
            <a:endParaRPr lang="en-US"/>
          </a:p>
          <a:p>
            <a:pPr>
              <a:defRPr/>
            </a:pPr>
            <a:r>
              <a:rPr lang="en-US" sz="1800" b="1" i="0" baseline="0"/>
              <a:t>Plastic Materials and Resin</a:t>
            </a:r>
          </a:p>
          <a:p>
            <a:pPr>
              <a:defRPr/>
            </a:pPr>
            <a:endParaRPr lang="en-US"/>
          </a:p>
        </c:rich>
      </c:tx>
    </c:title>
    <c:plotArea>
      <c:layout>
        <c:manualLayout>
          <c:layoutTarget val="inner"/>
          <c:xMode val="edge"/>
          <c:yMode val="edge"/>
          <c:x val="0.13497868987197009"/>
          <c:y val="0.22905284325334122"/>
          <c:w val="0.83542861742600916"/>
          <c:h val="0.67751804358889689"/>
        </c:manualLayout>
      </c:layout>
      <c:lineChart>
        <c:grouping val="standard"/>
        <c:ser>
          <c:idx val="0"/>
          <c:order val="0"/>
          <c:spPr>
            <a:ln w="44450">
              <a:solidFill>
                <a:srgbClr val="C00000"/>
              </a:solidFill>
            </a:ln>
          </c:spPr>
          <c:marker>
            <c:symbol val="none"/>
          </c:marker>
          <c:cat>
            <c:numRef>
              <c:f>'Cap Plastics and Resin Data'!$A$1:$A$36</c:f>
              <c:numCache>
                <c:formatCode>General</c:formatCode>
                <c:ptCount val="36"/>
                <c:pt idx="6">
                  <c:v>2007</c:v>
                </c:pt>
                <c:pt idx="18">
                  <c:v>2008</c:v>
                </c:pt>
                <c:pt idx="30">
                  <c:v>2009</c:v>
                </c:pt>
              </c:numCache>
            </c:numRef>
          </c:cat>
          <c:val>
            <c:numRef>
              <c:f>'Cap Plastics and Resin Data'!$B$1:$B$36</c:f>
              <c:numCache>
                <c:formatCode>General</c:formatCode>
                <c:ptCount val="36"/>
                <c:pt idx="0">
                  <c:v>91.537000000000006</c:v>
                </c:pt>
                <c:pt idx="1">
                  <c:v>89.670599999999979</c:v>
                </c:pt>
                <c:pt idx="2">
                  <c:v>93.697900000000004</c:v>
                </c:pt>
                <c:pt idx="3">
                  <c:v>93.655199999999979</c:v>
                </c:pt>
                <c:pt idx="4">
                  <c:v>93.111500000000007</c:v>
                </c:pt>
                <c:pt idx="5">
                  <c:v>92.417900000000188</c:v>
                </c:pt>
                <c:pt idx="6">
                  <c:v>89.752899999999983</c:v>
                </c:pt>
                <c:pt idx="7">
                  <c:v>90.940900000000127</c:v>
                </c:pt>
                <c:pt idx="8">
                  <c:v>91.907200000000188</c:v>
                </c:pt>
                <c:pt idx="9">
                  <c:v>90.063999999999993</c:v>
                </c:pt>
                <c:pt idx="10">
                  <c:v>90.315699999999993</c:v>
                </c:pt>
                <c:pt idx="11">
                  <c:v>90.644200000000026</c:v>
                </c:pt>
                <c:pt idx="12">
                  <c:v>87.784499999999994</c:v>
                </c:pt>
                <c:pt idx="13">
                  <c:v>85.986999999999995</c:v>
                </c:pt>
                <c:pt idx="14">
                  <c:v>85.417800000000156</c:v>
                </c:pt>
                <c:pt idx="15">
                  <c:v>85.892600000000002</c:v>
                </c:pt>
                <c:pt idx="16">
                  <c:v>85.679399999999958</c:v>
                </c:pt>
                <c:pt idx="17">
                  <c:v>86.00869999999999</c:v>
                </c:pt>
                <c:pt idx="18">
                  <c:v>83.968500000000006</c:v>
                </c:pt>
                <c:pt idx="19">
                  <c:v>82.768900000000002</c:v>
                </c:pt>
                <c:pt idx="20">
                  <c:v>59.152500000000003</c:v>
                </c:pt>
                <c:pt idx="21">
                  <c:v>80.551999999999992</c:v>
                </c:pt>
                <c:pt idx="22">
                  <c:v>71.152899999999988</c:v>
                </c:pt>
                <c:pt idx="23">
                  <c:v>65.046600000000026</c:v>
                </c:pt>
                <c:pt idx="24">
                  <c:v>74.497500000000201</c:v>
                </c:pt>
                <c:pt idx="25">
                  <c:v>80.88669999999999</c:v>
                </c:pt>
                <c:pt idx="26">
                  <c:v>76.005799999999979</c:v>
                </c:pt>
                <c:pt idx="27">
                  <c:v>83.856499999999983</c:v>
                </c:pt>
                <c:pt idx="28">
                  <c:v>82.448400000000007</c:v>
                </c:pt>
                <c:pt idx="29">
                  <c:v>81.4953</c:v>
                </c:pt>
                <c:pt idx="30">
                  <c:v>81.453500000000005</c:v>
                </c:pt>
                <c:pt idx="31">
                  <c:v>82.919700000000006</c:v>
                </c:pt>
                <c:pt idx="32">
                  <c:v>84.246899999999997</c:v>
                </c:pt>
              </c:numCache>
            </c:numRef>
          </c:val>
        </c:ser>
        <c:marker val="1"/>
        <c:axId val="105434496"/>
        <c:axId val="105440384"/>
      </c:lineChart>
      <c:catAx>
        <c:axId val="105434496"/>
        <c:scaling>
          <c:orientation val="minMax"/>
        </c:scaling>
        <c:axPos val="b"/>
        <c:numFmt formatCode="General" sourceLinked="1"/>
        <c:tickLblPos val="nextTo"/>
        <c:txPr>
          <a:bodyPr rot="0"/>
          <a:lstStyle/>
          <a:p>
            <a:pPr>
              <a:defRPr sz="1600"/>
            </a:pPr>
            <a:endParaRPr lang="en-US"/>
          </a:p>
        </c:txPr>
        <c:crossAx val="105440384"/>
        <c:crosses val="autoZero"/>
        <c:auto val="1"/>
        <c:lblAlgn val="ctr"/>
        <c:lblOffset val="100"/>
        <c:tickLblSkip val="1"/>
      </c:catAx>
      <c:valAx>
        <c:axId val="105440384"/>
        <c:scaling>
          <c:orientation val="minMax"/>
          <c:max val="110"/>
          <c:min val="50"/>
        </c:scaling>
        <c:axPos val="l"/>
        <c:majorGridlines/>
        <c:numFmt formatCode="General" sourceLinked="1"/>
        <c:tickLblPos val="nextTo"/>
        <c:txPr>
          <a:bodyPr/>
          <a:lstStyle/>
          <a:p>
            <a:pPr>
              <a:defRPr sz="1600"/>
            </a:pPr>
            <a:endParaRPr lang="en-US"/>
          </a:p>
        </c:txPr>
        <c:crossAx val="105434496"/>
        <c:crosses val="autoZero"/>
        <c:crossBetween val="between"/>
        <c:majorUnit val="10"/>
      </c:valAx>
    </c:plotArea>
    <c:plotVisOnly val="1"/>
  </c:chart>
  <c:externalData r:id="rId1"/>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a:t>Gulf</a:t>
            </a:r>
            <a:r>
              <a:rPr lang="en-US" baseline="0"/>
              <a:t> Coast Employment</a:t>
            </a:r>
          </a:p>
          <a:p>
            <a:pPr>
              <a:defRPr lang="en-US"/>
            </a:pPr>
            <a:r>
              <a:rPr lang="en-US" baseline="0"/>
              <a:t>3 month percent change</a:t>
            </a:r>
          </a:p>
        </c:rich>
      </c:tx>
    </c:title>
    <c:plotArea>
      <c:layout/>
      <c:barChart>
        <c:barDir val="col"/>
        <c:grouping val="clustered"/>
        <c:ser>
          <c:idx val="0"/>
          <c:order val="0"/>
          <c:tx>
            <c:v>Gulf Coast Unemployment</c:v>
          </c:tx>
          <c:spPr>
            <a:solidFill>
              <a:srgbClr val="234AA1"/>
            </a:solidFill>
          </c:spPr>
          <c:cat>
            <c:strRef>
              <c:f>Data!$C$87:$C$122</c:f>
              <c:strCache>
                <c:ptCount val="36"/>
                <c:pt idx="0">
                  <c:v>2007 - Jan</c:v>
                </c:pt>
                <c:pt idx="1">
                  <c:v>2007 - Feb</c:v>
                </c:pt>
                <c:pt idx="2">
                  <c:v>2007 - Mar</c:v>
                </c:pt>
                <c:pt idx="3">
                  <c:v>2007 - Apr</c:v>
                </c:pt>
                <c:pt idx="4">
                  <c:v>2007 - May</c:v>
                </c:pt>
                <c:pt idx="5">
                  <c:v>2007 - Jun</c:v>
                </c:pt>
                <c:pt idx="6">
                  <c:v>2007 - Jul</c:v>
                </c:pt>
                <c:pt idx="7">
                  <c:v>2007 - Aug</c:v>
                </c:pt>
                <c:pt idx="8">
                  <c:v>2007 - Sep</c:v>
                </c:pt>
                <c:pt idx="9">
                  <c:v>2007 - Oct</c:v>
                </c:pt>
                <c:pt idx="10">
                  <c:v>2007 - Nov</c:v>
                </c:pt>
                <c:pt idx="11">
                  <c:v>2007 - Dec</c:v>
                </c:pt>
                <c:pt idx="12">
                  <c:v>2008 - Jan</c:v>
                </c:pt>
                <c:pt idx="13">
                  <c:v>2008 - Feb</c:v>
                </c:pt>
                <c:pt idx="14">
                  <c:v>2008 - Mar</c:v>
                </c:pt>
                <c:pt idx="15">
                  <c:v>2008 - Apr</c:v>
                </c:pt>
                <c:pt idx="16">
                  <c:v>2008 - May</c:v>
                </c:pt>
                <c:pt idx="17">
                  <c:v>2008 - Jun</c:v>
                </c:pt>
                <c:pt idx="18">
                  <c:v>2008 - Jul</c:v>
                </c:pt>
                <c:pt idx="19">
                  <c:v>2008 - Aug</c:v>
                </c:pt>
                <c:pt idx="20">
                  <c:v>2008 - Sep</c:v>
                </c:pt>
                <c:pt idx="21">
                  <c:v>2008 - Oct</c:v>
                </c:pt>
                <c:pt idx="22">
                  <c:v>2008 - Nov</c:v>
                </c:pt>
                <c:pt idx="23">
                  <c:v>2008 - Dec</c:v>
                </c:pt>
                <c:pt idx="24">
                  <c:v>2009 - Jan</c:v>
                </c:pt>
                <c:pt idx="25">
                  <c:v>2009 - Feb</c:v>
                </c:pt>
                <c:pt idx="26">
                  <c:v>2009 - Mar</c:v>
                </c:pt>
                <c:pt idx="27">
                  <c:v>2009 - Apr</c:v>
                </c:pt>
                <c:pt idx="28">
                  <c:v>2009 - May</c:v>
                </c:pt>
                <c:pt idx="29">
                  <c:v>2009 - Jun</c:v>
                </c:pt>
                <c:pt idx="30">
                  <c:v>2009 - Jul</c:v>
                </c:pt>
                <c:pt idx="31">
                  <c:v>2009 - Aug</c:v>
                </c:pt>
                <c:pt idx="32">
                  <c:v>2009 - Sep</c:v>
                </c:pt>
                <c:pt idx="33">
                  <c:v>2009 - Oct</c:v>
                </c:pt>
                <c:pt idx="34">
                  <c:v>2009 - Nov</c:v>
                </c:pt>
                <c:pt idx="35">
                  <c:v>2009 - Dec</c:v>
                </c:pt>
              </c:strCache>
            </c:strRef>
          </c:cat>
          <c:val>
            <c:numRef>
              <c:f>Data!$R$87:$R$122</c:f>
              <c:numCache>
                <c:formatCode>General</c:formatCode>
                <c:ptCount val="36"/>
                <c:pt idx="0">
                  <c:v>0.32907418768697527</c:v>
                </c:pt>
                <c:pt idx="1">
                  <c:v>0.26932883239388522</c:v>
                </c:pt>
                <c:pt idx="2">
                  <c:v>0.27459929581025488</c:v>
                </c:pt>
                <c:pt idx="3">
                  <c:v>0.23840586968666341</c:v>
                </c:pt>
                <c:pt idx="4">
                  <c:v>0.2708729758308196</c:v>
                </c:pt>
                <c:pt idx="5">
                  <c:v>0.29019714068094343</c:v>
                </c:pt>
                <c:pt idx="6">
                  <c:v>0.30099149004958581</c:v>
                </c:pt>
                <c:pt idx="7">
                  <c:v>0.28061332484195128</c:v>
                </c:pt>
                <c:pt idx="8">
                  <c:v>0.24408955255199144</c:v>
                </c:pt>
                <c:pt idx="9">
                  <c:v>0.37441543930064358</c:v>
                </c:pt>
                <c:pt idx="10">
                  <c:v>0.36023760075269584</c:v>
                </c:pt>
                <c:pt idx="11">
                  <c:v>0.29407966251060574</c:v>
                </c:pt>
                <c:pt idx="12">
                  <c:v>0.13716689252229286</c:v>
                </c:pt>
                <c:pt idx="13">
                  <c:v>0.11589802227738773</c:v>
                </c:pt>
                <c:pt idx="14">
                  <c:v>3.5916931693283194E-2</c:v>
                </c:pt>
                <c:pt idx="15">
                  <c:v>0.14717580436688468</c:v>
                </c:pt>
                <c:pt idx="16">
                  <c:v>9.9310931410305087E-2</c:v>
                </c:pt>
                <c:pt idx="17">
                  <c:v>0.18207206141346274</c:v>
                </c:pt>
                <c:pt idx="18">
                  <c:v>0.10346711143844793</c:v>
                </c:pt>
                <c:pt idx="19">
                  <c:v>0.18757579909909194</c:v>
                </c:pt>
                <c:pt idx="20">
                  <c:v>-0.17920170911903741</c:v>
                </c:pt>
                <c:pt idx="21">
                  <c:v>-4.1556143115055837E-2</c:v>
                </c:pt>
                <c:pt idx="22">
                  <c:v>-0.14368842515548791</c:v>
                </c:pt>
                <c:pt idx="23">
                  <c:v>0.12307164451844983</c:v>
                </c:pt>
                <c:pt idx="24">
                  <c:v>1.2463565531843969E-2</c:v>
                </c:pt>
                <c:pt idx="25">
                  <c:v>-0.24296373078339664</c:v>
                </c:pt>
                <c:pt idx="26">
                  <c:v>-0.32386761823709415</c:v>
                </c:pt>
                <c:pt idx="27">
                  <c:v>-0.54465264041401074</c:v>
                </c:pt>
                <c:pt idx="28">
                  <c:v>-0.42692617857213738</c:v>
                </c:pt>
                <c:pt idx="29">
                  <c:v>-0.41754383695874281</c:v>
                </c:pt>
                <c:pt idx="30">
                  <c:v>-0.2595844567780668</c:v>
                </c:pt>
                <c:pt idx="31">
                  <c:v>-0.28131566394799667</c:v>
                </c:pt>
                <c:pt idx="32">
                  <c:v>-0.1345174872147874</c:v>
                </c:pt>
                <c:pt idx="33">
                  <c:v>-0.15817918657064789</c:v>
                </c:pt>
                <c:pt idx="34">
                  <c:v>-7.1065778308079808E-2</c:v>
                </c:pt>
                <c:pt idx="35">
                  <c:v>-0.17423652489882421</c:v>
                </c:pt>
              </c:numCache>
            </c:numRef>
          </c:val>
        </c:ser>
        <c:axId val="112528000"/>
        <c:axId val="112542080"/>
      </c:barChart>
      <c:lineChart>
        <c:grouping val="standard"/>
        <c:ser>
          <c:idx val="1"/>
          <c:order val="1"/>
          <c:tx>
            <c:v>US Unemployment</c:v>
          </c:tx>
          <c:spPr>
            <a:ln>
              <a:solidFill>
                <a:srgbClr val="C00000"/>
              </a:solidFill>
            </a:ln>
          </c:spPr>
          <c:marker>
            <c:symbol val="none"/>
          </c:marker>
          <c:cat>
            <c:strRef>
              <c:f>Data!$C$87:$C$122</c:f>
              <c:strCache>
                <c:ptCount val="36"/>
                <c:pt idx="0">
                  <c:v>2007 - Jan</c:v>
                </c:pt>
                <c:pt idx="1">
                  <c:v>2007 - Feb</c:v>
                </c:pt>
                <c:pt idx="2">
                  <c:v>2007 - Mar</c:v>
                </c:pt>
                <c:pt idx="3">
                  <c:v>2007 - Apr</c:v>
                </c:pt>
                <c:pt idx="4">
                  <c:v>2007 - May</c:v>
                </c:pt>
                <c:pt idx="5">
                  <c:v>2007 - Jun</c:v>
                </c:pt>
                <c:pt idx="6">
                  <c:v>2007 - Jul</c:v>
                </c:pt>
                <c:pt idx="7">
                  <c:v>2007 - Aug</c:v>
                </c:pt>
                <c:pt idx="8">
                  <c:v>2007 - Sep</c:v>
                </c:pt>
                <c:pt idx="9">
                  <c:v>2007 - Oct</c:v>
                </c:pt>
                <c:pt idx="10">
                  <c:v>2007 - Nov</c:v>
                </c:pt>
                <c:pt idx="11">
                  <c:v>2007 - Dec</c:v>
                </c:pt>
                <c:pt idx="12">
                  <c:v>2008 - Jan</c:v>
                </c:pt>
                <c:pt idx="13">
                  <c:v>2008 - Feb</c:v>
                </c:pt>
                <c:pt idx="14">
                  <c:v>2008 - Mar</c:v>
                </c:pt>
                <c:pt idx="15">
                  <c:v>2008 - Apr</c:v>
                </c:pt>
                <c:pt idx="16">
                  <c:v>2008 - May</c:v>
                </c:pt>
                <c:pt idx="17">
                  <c:v>2008 - Jun</c:v>
                </c:pt>
                <c:pt idx="18">
                  <c:v>2008 - Jul</c:v>
                </c:pt>
                <c:pt idx="19">
                  <c:v>2008 - Aug</c:v>
                </c:pt>
                <c:pt idx="20">
                  <c:v>2008 - Sep</c:v>
                </c:pt>
                <c:pt idx="21">
                  <c:v>2008 - Oct</c:v>
                </c:pt>
                <c:pt idx="22">
                  <c:v>2008 - Nov</c:v>
                </c:pt>
                <c:pt idx="23">
                  <c:v>2008 - Dec</c:v>
                </c:pt>
                <c:pt idx="24">
                  <c:v>2009 - Jan</c:v>
                </c:pt>
                <c:pt idx="25">
                  <c:v>2009 - Feb</c:v>
                </c:pt>
                <c:pt idx="26">
                  <c:v>2009 - Mar</c:v>
                </c:pt>
                <c:pt idx="27">
                  <c:v>2009 - Apr</c:v>
                </c:pt>
                <c:pt idx="28">
                  <c:v>2009 - May</c:v>
                </c:pt>
                <c:pt idx="29">
                  <c:v>2009 - Jun</c:v>
                </c:pt>
                <c:pt idx="30">
                  <c:v>2009 - Jul</c:v>
                </c:pt>
                <c:pt idx="31">
                  <c:v>2009 - Aug</c:v>
                </c:pt>
                <c:pt idx="32">
                  <c:v>2009 - Sep</c:v>
                </c:pt>
                <c:pt idx="33">
                  <c:v>2009 - Oct</c:v>
                </c:pt>
                <c:pt idx="34">
                  <c:v>2009 - Nov</c:v>
                </c:pt>
                <c:pt idx="35">
                  <c:v>2009 - Dec</c:v>
                </c:pt>
              </c:strCache>
            </c:strRef>
          </c:cat>
          <c:val>
            <c:numRef>
              <c:f>Data!$V$87:$V$122</c:f>
              <c:numCache>
                <c:formatCode>General</c:formatCode>
                <c:ptCount val="36"/>
                <c:pt idx="0">
                  <c:v>0.13949325851169386</c:v>
                </c:pt>
                <c:pt idx="1">
                  <c:v>0.11569897869029865</c:v>
                </c:pt>
                <c:pt idx="2">
                  <c:v>0.13061587052217249</c:v>
                </c:pt>
                <c:pt idx="3">
                  <c:v>0.10568776511263467</c:v>
                </c:pt>
                <c:pt idx="4">
                  <c:v>0.11651668455548179</c:v>
                </c:pt>
                <c:pt idx="5">
                  <c:v>7.1757031912578886E-2</c:v>
                </c:pt>
                <c:pt idx="6">
                  <c:v>4.459816189788085E-2</c:v>
                </c:pt>
                <c:pt idx="7">
                  <c:v>-8.7113941912753488E-3</c:v>
                </c:pt>
                <c:pt idx="8">
                  <c:v>-9.4345749967764004E-3</c:v>
                </c:pt>
                <c:pt idx="9">
                  <c:v>1.6229850938945443E-2</c:v>
                </c:pt>
                <c:pt idx="10">
                  <c:v>6.4392032434669427E-2</c:v>
                </c:pt>
                <c:pt idx="11">
                  <c:v>6.8719311683005421E-2</c:v>
                </c:pt>
                <c:pt idx="12">
                  <c:v>4.5479800645508862E-2</c:v>
                </c:pt>
                <c:pt idx="13">
                  <c:v>2.4240281339648127E-3</c:v>
                </c:pt>
                <c:pt idx="14">
                  <c:v>-2.2476092696165434E-2</c:v>
                </c:pt>
                <c:pt idx="15">
                  <c:v>-5.6087185638217865E-2</c:v>
                </c:pt>
                <c:pt idx="16">
                  <c:v>-9.991973444868385E-2</c:v>
                </c:pt>
                <c:pt idx="17">
                  <c:v>-0.13873778507933124</c:v>
                </c:pt>
                <c:pt idx="18">
                  <c:v>-0.15369919411291527</c:v>
                </c:pt>
                <c:pt idx="19">
                  <c:v>-0.17900492782918154</c:v>
                </c:pt>
                <c:pt idx="20">
                  <c:v>-0.24385615400208921</c:v>
                </c:pt>
                <c:pt idx="21">
                  <c:v>-0.32836968439975528</c:v>
                </c:pt>
                <c:pt idx="22">
                  <c:v>-0.42593657469792051</c:v>
                </c:pt>
                <c:pt idx="23">
                  <c:v>-0.48046159108393438</c:v>
                </c:pt>
                <c:pt idx="24">
                  <c:v>-0.53826716470103764</c:v>
                </c:pt>
                <c:pt idx="25">
                  <c:v>-0.54068642934330968</c:v>
                </c:pt>
                <c:pt idx="26">
                  <c:v>-0.56348811602565496</c:v>
                </c:pt>
                <c:pt idx="27">
                  <c:v>-0.51707199293358985</c:v>
                </c:pt>
                <c:pt idx="28">
                  <c:v>-0.42383256487262944</c:v>
                </c:pt>
                <c:pt idx="29">
                  <c:v>-0.36296565889108118</c:v>
                </c:pt>
                <c:pt idx="30">
                  <c:v>-0.30384888964335438</c:v>
                </c:pt>
                <c:pt idx="31">
                  <c:v>-0.26986231932150934</c:v>
                </c:pt>
                <c:pt idx="32">
                  <c:v>-0.19941187011466391</c:v>
                </c:pt>
                <c:pt idx="33">
                  <c:v>-0.16913598605630173</c:v>
                </c:pt>
                <c:pt idx="34">
                  <c:v>-9.8698371613813202E-2</c:v>
                </c:pt>
                <c:pt idx="35">
                  <c:v>-7.9593824376314973E-2</c:v>
                </c:pt>
              </c:numCache>
            </c:numRef>
          </c:val>
        </c:ser>
        <c:marker val="1"/>
        <c:axId val="112528000"/>
        <c:axId val="112542080"/>
      </c:lineChart>
      <c:catAx>
        <c:axId val="112528000"/>
        <c:scaling>
          <c:orientation val="minMax"/>
        </c:scaling>
        <c:axPos val="b"/>
        <c:tickLblPos val="nextTo"/>
        <c:txPr>
          <a:bodyPr rot="-2280000"/>
          <a:lstStyle/>
          <a:p>
            <a:pPr>
              <a:defRPr lang="en-US"/>
            </a:pPr>
            <a:endParaRPr lang="en-US"/>
          </a:p>
        </c:txPr>
        <c:crossAx val="112542080"/>
        <c:crosses val="autoZero"/>
        <c:auto val="1"/>
        <c:lblAlgn val="ctr"/>
        <c:lblOffset val="100"/>
        <c:tickLblSkip val="3"/>
      </c:catAx>
      <c:valAx>
        <c:axId val="112542080"/>
        <c:scaling>
          <c:orientation val="minMax"/>
        </c:scaling>
        <c:axPos val="l"/>
        <c:majorGridlines/>
        <c:numFmt formatCode="General" sourceLinked="1"/>
        <c:tickLblPos val="nextTo"/>
        <c:txPr>
          <a:bodyPr/>
          <a:lstStyle/>
          <a:p>
            <a:pPr>
              <a:defRPr lang="en-US" sz="1600"/>
            </a:pPr>
            <a:endParaRPr lang="en-US"/>
          </a:p>
        </c:txPr>
        <c:crossAx val="112528000"/>
        <c:crosses val="autoZero"/>
        <c:crossBetween val="between"/>
      </c:valAx>
    </c:plotArea>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3666523289939922E-2"/>
          <c:y val="0.10761976670724378"/>
          <c:w val="0.91182323686050704"/>
          <c:h val="0.64928909952606662"/>
        </c:manualLayout>
      </c:layout>
      <c:lineChart>
        <c:grouping val="standard"/>
        <c:ser>
          <c:idx val="0"/>
          <c:order val="0"/>
          <c:tx>
            <c:strRef>
              <c:f>Sheet1!$B$1:$B$10</c:f>
              <c:strCache>
                <c:ptCount val="1"/>
                <c:pt idx="0">
                  <c:v>67 66.5 67.7 65.6 60.8 65.8 65.5 64.4 70.3 66</c:v>
                </c:pt>
              </c:strCache>
            </c:strRef>
          </c:tx>
          <c:spPr>
            <a:ln w="42134">
              <a:solidFill>
                <a:srgbClr val="FF0000"/>
              </a:solidFill>
              <a:prstDash val="solid"/>
            </a:ln>
          </c:spPr>
          <c:marker>
            <c:symbol val="none"/>
          </c:marker>
          <c:cat>
            <c:numRef>
              <c:f>Sheet1!$A$11:$A$158</c:f>
              <c:numCache>
                <c:formatCode>General</c:formatCode>
                <c:ptCount val="148"/>
                <c:pt idx="0">
                  <c:v>1998</c:v>
                </c:pt>
                <c:pt idx="1">
                  <c:v>1998</c:v>
                </c:pt>
                <c:pt idx="12">
                  <c:v>1999</c:v>
                </c:pt>
                <c:pt idx="13">
                  <c:v>1999</c:v>
                </c:pt>
                <c:pt idx="24">
                  <c:v>2000</c:v>
                </c:pt>
                <c:pt idx="25">
                  <c:v>2000</c:v>
                </c:pt>
                <c:pt idx="36">
                  <c:v>2001</c:v>
                </c:pt>
                <c:pt idx="37">
                  <c:v>2001</c:v>
                </c:pt>
                <c:pt idx="48">
                  <c:v>2002</c:v>
                </c:pt>
                <c:pt idx="49">
                  <c:v>2002</c:v>
                </c:pt>
                <c:pt idx="60">
                  <c:v>2003</c:v>
                </c:pt>
                <c:pt idx="61">
                  <c:v>2003</c:v>
                </c:pt>
                <c:pt idx="72">
                  <c:v>2004</c:v>
                </c:pt>
                <c:pt idx="73">
                  <c:v>2004</c:v>
                </c:pt>
                <c:pt idx="84">
                  <c:v>2005</c:v>
                </c:pt>
                <c:pt idx="85">
                  <c:v>2005</c:v>
                </c:pt>
                <c:pt idx="96">
                  <c:v>2006</c:v>
                </c:pt>
                <c:pt idx="97">
                  <c:v>2006</c:v>
                </c:pt>
                <c:pt idx="107">
                  <c:v>2007</c:v>
                </c:pt>
                <c:pt idx="108">
                  <c:v>2007</c:v>
                </c:pt>
                <c:pt idx="119">
                  <c:v>2008</c:v>
                </c:pt>
                <c:pt idx="120">
                  <c:v>2008</c:v>
                </c:pt>
                <c:pt idx="131">
                  <c:v>2009</c:v>
                </c:pt>
                <c:pt idx="132">
                  <c:v>2009</c:v>
                </c:pt>
                <c:pt idx="144">
                  <c:v>2010</c:v>
                </c:pt>
              </c:numCache>
            </c:numRef>
          </c:cat>
          <c:val>
            <c:numRef>
              <c:f>Sheet1!$B$11:$B$158</c:f>
              <c:numCache>
                <c:formatCode>General</c:formatCode>
                <c:ptCount val="148"/>
                <c:pt idx="0">
                  <c:v>63.9</c:v>
                </c:pt>
                <c:pt idx="1">
                  <c:v>63.3</c:v>
                </c:pt>
                <c:pt idx="2">
                  <c:v>57.8</c:v>
                </c:pt>
                <c:pt idx="3">
                  <c:v>58.1</c:v>
                </c:pt>
                <c:pt idx="4">
                  <c:v>54.7</c:v>
                </c:pt>
                <c:pt idx="5">
                  <c:v>53</c:v>
                </c:pt>
                <c:pt idx="6">
                  <c:v>48.9</c:v>
                </c:pt>
                <c:pt idx="7">
                  <c:v>45.7</c:v>
                </c:pt>
                <c:pt idx="8">
                  <c:v>44.5</c:v>
                </c:pt>
                <c:pt idx="9">
                  <c:v>46.5</c:v>
                </c:pt>
                <c:pt idx="10">
                  <c:v>44.4</c:v>
                </c:pt>
                <c:pt idx="11">
                  <c:v>42.2</c:v>
                </c:pt>
                <c:pt idx="12">
                  <c:v>40.700000000000003</c:v>
                </c:pt>
                <c:pt idx="13">
                  <c:v>40.700000000000003</c:v>
                </c:pt>
                <c:pt idx="14">
                  <c:v>48.7</c:v>
                </c:pt>
                <c:pt idx="15">
                  <c:v>51.1</c:v>
                </c:pt>
                <c:pt idx="16">
                  <c:v>51.1</c:v>
                </c:pt>
                <c:pt idx="17">
                  <c:v>48.7</c:v>
                </c:pt>
                <c:pt idx="18">
                  <c:v>55</c:v>
                </c:pt>
                <c:pt idx="19">
                  <c:v>51.7</c:v>
                </c:pt>
                <c:pt idx="20">
                  <c:v>53</c:v>
                </c:pt>
                <c:pt idx="21">
                  <c:v>51.3</c:v>
                </c:pt>
                <c:pt idx="22">
                  <c:v>56.1</c:v>
                </c:pt>
                <c:pt idx="23">
                  <c:v>52.9</c:v>
                </c:pt>
                <c:pt idx="24">
                  <c:v>56.5</c:v>
                </c:pt>
                <c:pt idx="25">
                  <c:v>57.3</c:v>
                </c:pt>
                <c:pt idx="26">
                  <c:v>57.7</c:v>
                </c:pt>
                <c:pt idx="27">
                  <c:v>60.6</c:v>
                </c:pt>
                <c:pt idx="28">
                  <c:v>60.2</c:v>
                </c:pt>
                <c:pt idx="29">
                  <c:v>62.8</c:v>
                </c:pt>
                <c:pt idx="30">
                  <c:v>57.4</c:v>
                </c:pt>
                <c:pt idx="31">
                  <c:v>57.8</c:v>
                </c:pt>
                <c:pt idx="32">
                  <c:v>59</c:v>
                </c:pt>
                <c:pt idx="33">
                  <c:v>63.1</c:v>
                </c:pt>
                <c:pt idx="34">
                  <c:v>56.2</c:v>
                </c:pt>
                <c:pt idx="35">
                  <c:v>61.2</c:v>
                </c:pt>
                <c:pt idx="36">
                  <c:v>64.2</c:v>
                </c:pt>
                <c:pt idx="37">
                  <c:v>64.3</c:v>
                </c:pt>
                <c:pt idx="38">
                  <c:v>60.9</c:v>
                </c:pt>
                <c:pt idx="39">
                  <c:v>62.3</c:v>
                </c:pt>
                <c:pt idx="40">
                  <c:v>56.4</c:v>
                </c:pt>
                <c:pt idx="41">
                  <c:v>59.1</c:v>
                </c:pt>
                <c:pt idx="42">
                  <c:v>57</c:v>
                </c:pt>
                <c:pt idx="43">
                  <c:v>55.5</c:v>
                </c:pt>
                <c:pt idx="44">
                  <c:v>53.4</c:v>
                </c:pt>
                <c:pt idx="45">
                  <c:v>42.4</c:v>
                </c:pt>
                <c:pt idx="46">
                  <c:v>45.3</c:v>
                </c:pt>
                <c:pt idx="47">
                  <c:v>42.9</c:v>
                </c:pt>
                <c:pt idx="48">
                  <c:v>43.8</c:v>
                </c:pt>
                <c:pt idx="49">
                  <c:v>48.8</c:v>
                </c:pt>
                <c:pt idx="50">
                  <c:v>46</c:v>
                </c:pt>
                <c:pt idx="51">
                  <c:v>42.3</c:v>
                </c:pt>
                <c:pt idx="52">
                  <c:v>49.4</c:v>
                </c:pt>
                <c:pt idx="53">
                  <c:v>50.1</c:v>
                </c:pt>
                <c:pt idx="54">
                  <c:v>49.3</c:v>
                </c:pt>
                <c:pt idx="55">
                  <c:v>51.3</c:v>
                </c:pt>
                <c:pt idx="56">
                  <c:v>48.8</c:v>
                </c:pt>
                <c:pt idx="57">
                  <c:v>45.7</c:v>
                </c:pt>
                <c:pt idx="58">
                  <c:v>47.6</c:v>
                </c:pt>
                <c:pt idx="59">
                  <c:v>45.5</c:v>
                </c:pt>
                <c:pt idx="60">
                  <c:v>51</c:v>
                </c:pt>
                <c:pt idx="61">
                  <c:v>48.5</c:v>
                </c:pt>
                <c:pt idx="62">
                  <c:v>49.9</c:v>
                </c:pt>
                <c:pt idx="63">
                  <c:v>53.8</c:v>
                </c:pt>
                <c:pt idx="64">
                  <c:v>51.9</c:v>
                </c:pt>
                <c:pt idx="65">
                  <c:v>51.9</c:v>
                </c:pt>
                <c:pt idx="66">
                  <c:v>51.1</c:v>
                </c:pt>
                <c:pt idx="67">
                  <c:v>50.5</c:v>
                </c:pt>
                <c:pt idx="68">
                  <c:v>53.2</c:v>
                </c:pt>
                <c:pt idx="69">
                  <c:v>55.2</c:v>
                </c:pt>
                <c:pt idx="70">
                  <c:v>54.8</c:v>
                </c:pt>
                <c:pt idx="71">
                  <c:v>51.6</c:v>
                </c:pt>
                <c:pt idx="72">
                  <c:v>60.6</c:v>
                </c:pt>
                <c:pt idx="73">
                  <c:v>59.8</c:v>
                </c:pt>
                <c:pt idx="74">
                  <c:v>64.8</c:v>
                </c:pt>
                <c:pt idx="75">
                  <c:v>68</c:v>
                </c:pt>
                <c:pt idx="76">
                  <c:v>65.3</c:v>
                </c:pt>
                <c:pt idx="77">
                  <c:v>63</c:v>
                </c:pt>
                <c:pt idx="78">
                  <c:v>68.7</c:v>
                </c:pt>
                <c:pt idx="79">
                  <c:v>65.7</c:v>
                </c:pt>
                <c:pt idx="80">
                  <c:v>62.4</c:v>
                </c:pt>
                <c:pt idx="81">
                  <c:v>63.4</c:v>
                </c:pt>
                <c:pt idx="82">
                  <c:v>59</c:v>
                </c:pt>
                <c:pt idx="83">
                  <c:v>60.1</c:v>
                </c:pt>
                <c:pt idx="84">
                  <c:v>65.900000000000006</c:v>
                </c:pt>
                <c:pt idx="85">
                  <c:v>59.7</c:v>
                </c:pt>
                <c:pt idx="86">
                  <c:v>60.1</c:v>
                </c:pt>
                <c:pt idx="87">
                  <c:v>67.2</c:v>
                </c:pt>
                <c:pt idx="88">
                  <c:v>68</c:v>
                </c:pt>
                <c:pt idx="89">
                  <c:v>63.2</c:v>
                </c:pt>
                <c:pt idx="90">
                  <c:v>66</c:v>
                </c:pt>
                <c:pt idx="91">
                  <c:v>67.599999999999994</c:v>
                </c:pt>
                <c:pt idx="92">
                  <c:v>66.7</c:v>
                </c:pt>
                <c:pt idx="93">
                  <c:v>61.1</c:v>
                </c:pt>
                <c:pt idx="94">
                  <c:v>66.3</c:v>
                </c:pt>
                <c:pt idx="95">
                  <c:v>65.7</c:v>
                </c:pt>
                <c:pt idx="96">
                  <c:v>72.2</c:v>
                </c:pt>
                <c:pt idx="97">
                  <c:v>66.5</c:v>
                </c:pt>
                <c:pt idx="98">
                  <c:v>70.400000000000006</c:v>
                </c:pt>
                <c:pt idx="99">
                  <c:v>73.2</c:v>
                </c:pt>
                <c:pt idx="100">
                  <c:v>69.599999999999994</c:v>
                </c:pt>
                <c:pt idx="101">
                  <c:v>64.7</c:v>
                </c:pt>
                <c:pt idx="102">
                  <c:v>61.8</c:v>
                </c:pt>
                <c:pt idx="103">
                  <c:v>61.8</c:v>
                </c:pt>
                <c:pt idx="104">
                  <c:v>64.900000000000006</c:v>
                </c:pt>
                <c:pt idx="105">
                  <c:v>65.5</c:v>
                </c:pt>
                <c:pt idx="106">
                  <c:v>60.3</c:v>
                </c:pt>
                <c:pt idx="107">
                  <c:v>56.3</c:v>
                </c:pt>
                <c:pt idx="108">
                  <c:v>59.9</c:v>
                </c:pt>
                <c:pt idx="109">
                  <c:v>66.7</c:v>
                </c:pt>
                <c:pt idx="110">
                  <c:v>63.7</c:v>
                </c:pt>
                <c:pt idx="111">
                  <c:v>65.599999999999994</c:v>
                </c:pt>
                <c:pt idx="112">
                  <c:v>59.8</c:v>
                </c:pt>
                <c:pt idx="113">
                  <c:v>62</c:v>
                </c:pt>
                <c:pt idx="114">
                  <c:v>63.7</c:v>
                </c:pt>
                <c:pt idx="115">
                  <c:v>62.8</c:v>
                </c:pt>
                <c:pt idx="116">
                  <c:v>60.9</c:v>
                </c:pt>
                <c:pt idx="117">
                  <c:v>65.2</c:v>
                </c:pt>
                <c:pt idx="118">
                  <c:v>59.3</c:v>
                </c:pt>
                <c:pt idx="119">
                  <c:v>55.1</c:v>
                </c:pt>
                <c:pt idx="120">
                  <c:v>53.5</c:v>
                </c:pt>
                <c:pt idx="121">
                  <c:v>56.3</c:v>
                </c:pt>
                <c:pt idx="122">
                  <c:v>55.6</c:v>
                </c:pt>
                <c:pt idx="123">
                  <c:v>57.8</c:v>
                </c:pt>
                <c:pt idx="124">
                  <c:v>64.400000000000006</c:v>
                </c:pt>
                <c:pt idx="125">
                  <c:v>61.5</c:v>
                </c:pt>
                <c:pt idx="126">
                  <c:v>58</c:v>
                </c:pt>
                <c:pt idx="127">
                  <c:v>55.6</c:v>
                </c:pt>
                <c:pt idx="128">
                  <c:v>52.9</c:v>
                </c:pt>
                <c:pt idx="129">
                  <c:v>50</c:v>
                </c:pt>
                <c:pt idx="130">
                  <c:v>46</c:v>
                </c:pt>
                <c:pt idx="131">
                  <c:v>38.800000000000004</c:v>
                </c:pt>
                <c:pt idx="132">
                  <c:v>35.6</c:v>
                </c:pt>
                <c:pt idx="133">
                  <c:v>34.1</c:v>
                </c:pt>
                <c:pt idx="134">
                  <c:v>34.9</c:v>
                </c:pt>
                <c:pt idx="135">
                  <c:v>37.9</c:v>
                </c:pt>
                <c:pt idx="136">
                  <c:v>36.200000000000003</c:v>
                </c:pt>
                <c:pt idx="137">
                  <c:v>39.800000000000004</c:v>
                </c:pt>
                <c:pt idx="138">
                  <c:v>38</c:v>
                </c:pt>
                <c:pt idx="139">
                  <c:v>42.7</c:v>
                </c:pt>
                <c:pt idx="140">
                  <c:v>45.8</c:v>
                </c:pt>
                <c:pt idx="141">
                  <c:v>47.5</c:v>
                </c:pt>
                <c:pt idx="142">
                  <c:v>47.8</c:v>
                </c:pt>
                <c:pt idx="143">
                  <c:v>51.9</c:v>
                </c:pt>
                <c:pt idx="144">
                  <c:v>53.5</c:v>
                </c:pt>
              </c:numCache>
            </c:numRef>
          </c:val>
        </c:ser>
        <c:ser>
          <c:idx val="1"/>
          <c:order val="1"/>
          <c:tx>
            <c:strRef>
              <c:f>Sheet1!$C$1:$C$10</c:f>
              <c:strCache>
                <c:ptCount val="1"/>
                <c:pt idx="0">
                  <c:v>54.9 56.6 57.9 56 57.5 55.9 54.6 55.8 54.6 51.5</c:v>
                </c:pt>
              </c:strCache>
            </c:strRef>
          </c:tx>
          <c:spPr>
            <a:ln w="42134">
              <a:solidFill>
                <a:srgbClr val="0000FF"/>
              </a:solidFill>
              <a:prstDash val="solid"/>
            </a:ln>
          </c:spPr>
          <c:marker>
            <c:symbol val="none"/>
          </c:marker>
          <c:cat>
            <c:numRef>
              <c:f>Sheet1!$A$11:$A$158</c:f>
              <c:numCache>
                <c:formatCode>General</c:formatCode>
                <c:ptCount val="148"/>
                <c:pt idx="0">
                  <c:v>1998</c:v>
                </c:pt>
                <c:pt idx="1">
                  <c:v>1998</c:v>
                </c:pt>
                <c:pt idx="12">
                  <c:v>1999</c:v>
                </c:pt>
                <c:pt idx="13">
                  <c:v>1999</c:v>
                </c:pt>
                <c:pt idx="24">
                  <c:v>2000</c:v>
                </c:pt>
                <c:pt idx="25">
                  <c:v>2000</c:v>
                </c:pt>
                <c:pt idx="36">
                  <c:v>2001</c:v>
                </c:pt>
                <c:pt idx="37">
                  <c:v>2001</c:v>
                </c:pt>
                <c:pt idx="48">
                  <c:v>2002</c:v>
                </c:pt>
                <c:pt idx="49">
                  <c:v>2002</c:v>
                </c:pt>
                <c:pt idx="60">
                  <c:v>2003</c:v>
                </c:pt>
                <c:pt idx="61">
                  <c:v>2003</c:v>
                </c:pt>
                <c:pt idx="72">
                  <c:v>2004</c:v>
                </c:pt>
                <c:pt idx="73">
                  <c:v>2004</c:v>
                </c:pt>
                <c:pt idx="84">
                  <c:v>2005</c:v>
                </c:pt>
                <c:pt idx="85">
                  <c:v>2005</c:v>
                </c:pt>
                <c:pt idx="96">
                  <c:v>2006</c:v>
                </c:pt>
                <c:pt idx="97">
                  <c:v>2006</c:v>
                </c:pt>
                <c:pt idx="107">
                  <c:v>2007</c:v>
                </c:pt>
                <c:pt idx="108">
                  <c:v>2007</c:v>
                </c:pt>
                <c:pt idx="119">
                  <c:v>2008</c:v>
                </c:pt>
                <c:pt idx="120">
                  <c:v>2008</c:v>
                </c:pt>
                <c:pt idx="131">
                  <c:v>2009</c:v>
                </c:pt>
                <c:pt idx="132">
                  <c:v>2009</c:v>
                </c:pt>
                <c:pt idx="144">
                  <c:v>2010</c:v>
                </c:pt>
              </c:numCache>
            </c:numRef>
          </c:cat>
          <c:val>
            <c:numRef>
              <c:f>Sheet1!$C$11:$C$158</c:f>
              <c:numCache>
                <c:formatCode>General</c:formatCode>
                <c:ptCount val="148"/>
                <c:pt idx="0">
                  <c:v>51.4</c:v>
                </c:pt>
                <c:pt idx="1">
                  <c:v>52.5</c:v>
                </c:pt>
                <c:pt idx="2">
                  <c:v>54.5</c:v>
                </c:pt>
                <c:pt idx="3">
                  <c:v>55.2</c:v>
                </c:pt>
                <c:pt idx="4">
                  <c:v>52.7</c:v>
                </c:pt>
                <c:pt idx="5">
                  <c:v>50</c:v>
                </c:pt>
                <c:pt idx="6">
                  <c:v>49.1</c:v>
                </c:pt>
                <c:pt idx="7">
                  <c:v>48.9</c:v>
                </c:pt>
                <c:pt idx="8">
                  <c:v>49.4</c:v>
                </c:pt>
                <c:pt idx="9">
                  <c:v>48.2</c:v>
                </c:pt>
                <c:pt idx="10">
                  <c:v>46.8</c:v>
                </c:pt>
                <c:pt idx="11">
                  <c:v>43.7</c:v>
                </c:pt>
                <c:pt idx="12">
                  <c:v>47.9</c:v>
                </c:pt>
                <c:pt idx="13">
                  <c:v>51.4</c:v>
                </c:pt>
                <c:pt idx="14">
                  <c:v>54.6</c:v>
                </c:pt>
                <c:pt idx="15">
                  <c:v>55.7</c:v>
                </c:pt>
                <c:pt idx="16">
                  <c:v>56.7</c:v>
                </c:pt>
                <c:pt idx="17">
                  <c:v>57.3</c:v>
                </c:pt>
                <c:pt idx="18">
                  <c:v>53.2</c:v>
                </c:pt>
                <c:pt idx="19">
                  <c:v>54.2</c:v>
                </c:pt>
                <c:pt idx="20">
                  <c:v>58</c:v>
                </c:pt>
                <c:pt idx="21">
                  <c:v>56.3</c:v>
                </c:pt>
                <c:pt idx="22">
                  <c:v>55.9</c:v>
                </c:pt>
                <c:pt idx="23">
                  <c:v>53.5</c:v>
                </c:pt>
                <c:pt idx="24">
                  <c:v>53.9</c:v>
                </c:pt>
                <c:pt idx="25">
                  <c:v>56.2</c:v>
                </c:pt>
                <c:pt idx="26">
                  <c:v>57.3</c:v>
                </c:pt>
                <c:pt idx="27">
                  <c:v>58</c:v>
                </c:pt>
                <c:pt idx="28">
                  <c:v>55.3</c:v>
                </c:pt>
                <c:pt idx="29">
                  <c:v>52.7</c:v>
                </c:pt>
                <c:pt idx="30">
                  <c:v>51.5</c:v>
                </c:pt>
                <c:pt idx="31">
                  <c:v>49.4</c:v>
                </c:pt>
                <c:pt idx="32">
                  <c:v>50.5</c:v>
                </c:pt>
                <c:pt idx="33">
                  <c:v>47.9</c:v>
                </c:pt>
                <c:pt idx="34">
                  <c:v>46.7</c:v>
                </c:pt>
                <c:pt idx="35">
                  <c:v>41.1</c:v>
                </c:pt>
                <c:pt idx="36">
                  <c:v>39.6</c:v>
                </c:pt>
                <c:pt idx="37">
                  <c:v>43.1</c:v>
                </c:pt>
                <c:pt idx="38">
                  <c:v>44.7</c:v>
                </c:pt>
                <c:pt idx="39">
                  <c:v>45.7</c:v>
                </c:pt>
                <c:pt idx="40">
                  <c:v>44.3</c:v>
                </c:pt>
                <c:pt idx="41">
                  <c:v>45.1</c:v>
                </c:pt>
                <c:pt idx="42">
                  <c:v>43.5</c:v>
                </c:pt>
                <c:pt idx="43">
                  <c:v>47.3</c:v>
                </c:pt>
                <c:pt idx="44">
                  <c:v>48</c:v>
                </c:pt>
                <c:pt idx="45">
                  <c:v>39.5</c:v>
                </c:pt>
                <c:pt idx="46">
                  <c:v>43.3</c:v>
                </c:pt>
                <c:pt idx="47">
                  <c:v>44.3</c:v>
                </c:pt>
                <c:pt idx="48">
                  <c:v>47.2</c:v>
                </c:pt>
                <c:pt idx="49">
                  <c:v>54.3</c:v>
                </c:pt>
                <c:pt idx="50">
                  <c:v>57.9</c:v>
                </c:pt>
                <c:pt idx="51">
                  <c:v>57.3</c:v>
                </c:pt>
                <c:pt idx="52">
                  <c:v>57.7</c:v>
                </c:pt>
                <c:pt idx="53">
                  <c:v>57.3</c:v>
                </c:pt>
                <c:pt idx="54">
                  <c:v>50</c:v>
                </c:pt>
                <c:pt idx="55">
                  <c:v>49.8</c:v>
                </c:pt>
                <c:pt idx="56">
                  <c:v>51.5</c:v>
                </c:pt>
                <c:pt idx="57">
                  <c:v>48.4</c:v>
                </c:pt>
                <c:pt idx="58">
                  <c:v>47.7</c:v>
                </c:pt>
                <c:pt idx="59">
                  <c:v>50.4</c:v>
                </c:pt>
                <c:pt idx="60">
                  <c:v>51.2</c:v>
                </c:pt>
                <c:pt idx="61">
                  <c:v>49.9</c:v>
                </c:pt>
                <c:pt idx="62">
                  <c:v>48.7</c:v>
                </c:pt>
                <c:pt idx="63">
                  <c:v>48.6</c:v>
                </c:pt>
                <c:pt idx="64">
                  <c:v>52</c:v>
                </c:pt>
                <c:pt idx="65">
                  <c:v>51.7</c:v>
                </c:pt>
                <c:pt idx="66">
                  <c:v>51</c:v>
                </c:pt>
                <c:pt idx="67">
                  <c:v>54.1</c:v>
                </c:pt>
                <c:pt idx="68">
                  <c:v>54.5</c:v>
                </c:pt>
                <c:pt idx="69">
                  <c:v>55.3</c:v>
                </c:pt>
                <c:pt idx="70">
                  <c:v>58.8</c:v>
                </c:pt>
                <c:pt idx="71">
                  <c:v>60.3</c:v>
                </c:pt>
                <c:pt idx="72">
                  <c:v>61.3</c:v>
                </c:pt>
                <c:pt idx="73">
                  <c:v>63.5</c:v>
                </c:pt>
                <c:pt idx="74">
                  <c:v>65.3</c:v>
                </c:pt>
                <c:pt idx="75">
                  <c:v>65.599999999999994</c:v>
                </c:pt>
                <c:pt idx="76">
                  <c:v>65.3</c:v>
                </c:pt>
                <c:pt idx="77">
                  <c:v>62.8</c:v>
                </c:pt>
                <c:pt idx="78">
                  <c:v>60</c:v>
                </c:pt>
                <c:pt idx="79">
                  <c:v>58.1</c:v>
                </c:pt>
                <c:pt idx="80">
                  <c:v>58.1</c:v>
                </c:pt>
                <c:pt idx="81">
                  <c:v>55</c:v>
                </c:pt>
                <c:pt idx="82">
                  <c:v>55.5</c:v>
                </c:pt>
                <c:pt idx="83">
                  <c:v>56.1</c:v>
                </c:pt>
                <c:pt idx="84">
                  <c:v>55.6</c:v>
                </c:pt>
                <c:pt idx="85">
                  <c:v>56.7</c:v>
                </c:pt>
                <c:pt idx="86">
                  <c:v>57.8</c:v>
                </c:pt>
                <c:pt idx="87">
                  <c:v>54.2</c:v>
                </c:pt>
                <c:pt idx="88">
                  <c:v>54.1</c:v>
                </c:pt>
                <c:pt idx="89">
                  <c:v>56.4</c:v>
                </c:pt>
                <c:pt idx="90">
                  <c:v>55.1</c:v>
                </c:pt>
                <c:pt idx="91">
                  <c:v>52.1</c:v>
                </c:pt>
                <c:pt idx="92">
                  <c:v>58.2</c:v>
                </c:pt>
                <c:pt idx="93">
                  <c:v>56.3</c:v>
                </c:pt>
                <c:pt idx="94">
                  <c:v>55.7</c:v>
                </c:pt>
                <c:pt idx="95">
                  <c:v>53.4</c:v>
                </c:pt>
                <c:pt idx="96">
                  <c:v>54.1</c:v>
                </c:pt>
                <c:pt idx="97">
                  <c:v>57.4</c:v>
                </c:pt>
                <c:pt idx="98">
                  <c:v>57.5</c:v>
                </c:pt>
                <c:pt idx="99">
                  <c:v>59</c:v>
                </c:pt>
                <c:pt idx="100">
                  <c:v>55.7</c:v>
                </c:pt>
                <c:pt idx="101">
                  <c:v>54.4</c:v>
                </c:pt>
                <c:pt idx="102">
                  <c:v>53.3</c:v>
                </c:pt>
                <c:pt idx="103">
                  <c:v>52.3</c:v>
                </c:pt>
                <c:pt idx="104">
                  <c:v>53.3</c:v>
                </c:pt>
                <c:pt idx="105">
                  <c:v>49.6</c:v>
                </c:pt>
                <c:pt idx="106">
                  <c:v>48.5</c:v>
                </c:pt>
                <c:pt idx="107">
                  <c:v>49.2</c:v>
                </c:pt>
                <c:pt idx="108">
                  <c:v>48.3</c:v>
                </c:pt>
                <c:pt idx="109">
                  <c:v>53.7</c:v>
                </c:pt>
                <c:pt idx="110">
                  <c:v>53.2</c:v>
                </c:pt>
                <c:pt idx="111">
                  <c:v>57.3</c:v>
                </c:pt>
                <c:pt idx="112">
                  <c:v>56.4</c:v>
                </c:pt>
                <c:pt idx="113">
                  <c:v>56.6</c:v>
                </c:pt>
                <c:pt idx="114">
                  <c:v>53.1</c:v>
                </c:pt>
                <c:pt idx="115">
                  <c:v>51.6</c:v>
                </c:pt>
                <c:pt idx="116">
                  <c:v>52.7</c:v>
                </c:pt>
                <c:pt idx="117">
                  <c:v>49.1</c:v>
                </c:pt>
                <c:pt idx="118">
                  <c:v>49.3</c:v>
                </c:pt>
                <c:pt idx="119">
                  <c:v>45.6</c:v>
                </c:pt>
                <c:pt idx="120">
                  <c:v>48.5</c:v>
                </c:pt>
                <c:pt idx="121">
                  <c:v>49.6</c:v>
                </c:pt>
                <c:pt idx="122">
                  <c:v>50.2</c:v>
                </c:pt>
                <c:pt idx="123">
                  <c:v>50.9</c:v>
                </c:pt>
                <c:pt idx="124">
                  <c:v>51.4</c:v>
                </c:pt>
                <c:pt idx="125">
                  <c:v>51</c:v>
                </c:pt>
                <c:pt idx="126">
                  <c:v>49.6</c:v>
                </c:pt>
                <c:pt idx="127">
                  <c:v>49.4</c:v>
                </c:pt>
                <c:pt idx="128">
                  <c:v>43.1</c:v>
                </c:pt>
                <c:pt idx="129">
                  <c:v>35.700000000000003</c:v>
                </c:pt>
                <c:pt idx="130">
                  <c:v>33.5</c:v>
                </c:pt>
                <c:pt idx="131">
                  <c:v>28.2</c:v>
                </c:pt>
                <c:pt idx="132">
                  <c:v>32.800000000000004</c:v>
                </c:pt>
                <c:pt idx="133">
                  <c:v>35.1</c:v>
                </c:pt>
                <c:pt idx="134">
                  <c:v>37.700000000000003</c:v>
                </c:pt>
                <c:pt idx="135">
                  <c:v>43.6</c:v>
                </c:pt>
                <c:pt idx="136">
                  <c:v>46.6</c:v>
                </c:pt>
                <c:pt idx="137">
                  <c:v>48.6</c:v>
                </c:pt>
                <c:pt idx="138">
                  <c:v>51.7</c:v>
                </c:pt>
                <c:pt idx="139">
                  <c:v>56.3</c:v>
                </c:pt>
                <c:pt idx="140">
                  <c:v>55.3</c:v>
                </c:pt>
                <c:pt idx="141">
                  <c:v>56</c:v>
                </c:pt>
                <c:pt idx="142">
                  <c:v>53.7</c:v>
                </c:pt>
                <c:pt idx="143">
                  <c:v>53.5</c:v>
                </c:pt>
                <c:pt idx="144">
                  <c:v>58.2</c:v>
                </c:pt>
              </c:numCache>
            </c:numRef>
          </c:val>
        </c:ser>
        <c:marker val="1"/>
        <c:axId val="88038016"/>
        <c:axId val="88043904"/>
      </c:lineChart>
      <c:catAx>
        <c:axId val="88038016"/>
        <c:scaling>
          <c:orientation val="minMax"/>
        </c:scaling>
        <c:axPos val="b"/>
        <c:numFmt formatCode="General" sourceLinked="1"/>
        <c:tickLblPos val="nextTo"/>
        <c:txPr>
          <a:bodyPr rot="-2700000" vert="horz"/>
          <a:lstStyle/>
          <a:p>
            <a:pPr>
              <a:defRPr/>
            </a:pPr>
            <a:endParaRPr lang="en-US"/>
          </a:p>
        </c:txPr>
        <c:crossAx val="88043904"/>
        <c:crosses val="autoZero"/>
        <c:auto val="1"/>
        <c:lblAlgn val="ctr"/>
        <c:lblOffset val="100"/>
        <c:tickLblSkip val="2"/>
        <c:tickMarkSkip val="1"/>
      </c:catAx>
      <c:valAx>
        <c:axId val="88043904"/>
        <c:scaling>
          <c:orientation val="minMax"/>
          <c:min val="25"/>
        </c:scaling>
        <c:axPos val="l"/>
        <c:majorGridlines>
          <c:spPr>
            <a:ln w="3510">
              <a:solidFill>
                <a:schemeClr val="tx1"/>
              </a:solidFill>
              <a:prstDash val="solid"/>
            </a:ln>
          </c:spPr>
        </c:majorGridlines>
        <c:numFmt formatCode="General" sourceLinked="1"/>
        <c:tickLblPos val="nextTo"/>
        <c:spPr>
          <a:ln w="3510">
            <a:solidFill>
              <a:schemeClr val="tx1"/>
            </a:solidFill>
            <a:prstDash val="solid"/>
          </a:ln>
        </c:spPr>
        <c:txPr>
          <a:bodyPr rot="0" vert="horz"/>
          <a:lstStyle/>
          <a:p>
            <a:pPr>
              <a:defRPr sz="1990" b="1" i="0" u="none" strike="noStrike" baseline="0">
                <a:solidFill>
                  <a:schemeClr val="tx1"/>
                </a:solidFill>
                <a:latin typeface="Times New Roman"/>
                <a:ea typeface="Times New Roman"/>
                <a:cs typeface="Times New Roman"/>
              </a:defRPr>
            </a:pPr>
            <a:endParaRPr lang="en-US"/>
          </a:p>
        </c:txPr>
        <c:crossAx val="88038016"/>
        <c:crosses val="autoZero"/>
        <c:crossBetween val="between"/>
        <c:majorUnit val="10"/>
      </c:valAx>
      <c:spPr>
        <a:solidFill>
          <a:srgbClr val="FFFFFF"/>
        </a:solidFill>
        <a:ln w="14046">
          <a:solidFill>
            <a:schemeClr val="tx1"/>
          </a:solidFill>
          <a:prstDash val="solid"/>
        </a:ln>
      </c:spPr>
    </c:plotArea>
    <c:plotVisOnly val="1"/>
    <c:dispBlanksAs val="gap"/>
  </c:chart>
  <c:spPr>
    <a:noFill/>
    <a:ln>
      <a:noFill/>
    </a:ln>
  </c:spPr>
  <c:txPr>
    <a:bodyPr/>
    <a:lstStyle/>
    <a:p>
      <a:pPr>
        <a:defRPr sz="1990" b="1" i="0" u="none" strike="noStrike" baseline="0">
          <a:solidFill>
            <a:schemeClr val="tx1"/>
          </a:solidFill>
          <a:latin typeface="Times New Roman"/>
          <a:ea typeface="Times New Roman"/>
          <a:cs typeface="Times New Roman"/>
        </a:defRPr>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sz="2400"/>
              <a:t>Unemployment</a:t>
            </a:r>
            <a:r>
              <a:rPr lang="en-US" sz="2400" baseline="0"/>
              <a:t> Rate</a:t>
            </a:r>
          </a:p>
          <a:p>
            <a:pPr>
              <a:defRPr lang="en-US"/>
            </a:pPr>
            <a:r>
              <a:rPr lang="en-US" baseline="0"/>
              <a:t>Gulf Coast vs. US, SA</a:t>
            </a:r>
            <a:endParaRPr lang="en-US"/>
          </a:p>
        </c:rich>
      </c:tx>
    </c:title>
    <c:plotArea>
      <c:layout>
        <c:manualLayout>
          <c:layoutTarget val="inner"/>
          <c:xMode val="edge"/>
          <c:yMode val="edge"/>
          <c:x val="8.9969806320279552E-2"/>
          <c:y val="0.14414989931798344"/>
          <c:w val="0.89391597815018564"/>
          <c:h val="0.74160916929941312"/>
        </c:manualLayout>
      </c:layout>
      <c:lineChart>
        <c:grouping val="standard"/>
        <c:ser>
          <c:idx val="0"/>
          <c:order val="0"/>
          <c:tx>
            <c:v>Gulf Coast Unemployment Rate</c:v>
          </c:tx>
          <c:spPr>
            <a:ln>
              <a:solidFill>
                <a:srgbClr val="234AA1"/>
              </a:solidFill>
            </a:ln>
          </c:spPr>
          <c:marker>
            <c:symbol val="none"/>
          </c:marker>
          <c:cat>
            <c:numRef>
              <c:f>Data!$A$3:$A$122</c:f>
              <c:numCache>
                <c:formatCode>General</c:formatCode>
                <c:ptCount val="120"/>
                <c:pt idx="5">
                  <c:v>2000</c:v>
                </c:pt>
                <c:pt idx="17">
                  <c:v>2001</c:v>
                </c:pt>
                <c:pt idx="29">
                  <c:v>2002</c:v>
                </c:pt>
                <c:pt idx="41">
                  <c:v>2003</c:v>
                </c:pt>
                <c:pt idx="53">
                  <c:v>2004</c:v>
                </c:pt>
                <c:pt idx="65">
                  <c:v>2005</c:v>
                </c:pt>
                <c:pt idx="77">
                  <c:v>2006</c:v>
                </c:pt>
                <c:pt idx="89">
                  <c:v>2007</c:v>
                </c:pt>
                <c:pt idx="101">
                  <c:v>2008</c:v>
                </c:pt>
                <c:pt idx="113">
                  <c:v>2009</c:v>
                </c:pt>
              </c:numCache>
            </c:numRef>
          </c:cat>
          <c:val>
            <c:numRef>
              <c:f>Data!$J$3:$J$122</c:f>
              <c:numCache>
                <c:formatCode>General</c:formatCode>
                <c:ptCount val="120"/>
                <c:pt idx="0">
                  <c:v>4.788379045436673</c:v>
                </c:pt>
                <c:pt idx="1">
                  <c:v>4.8426034213698799</c:v>
                </c:pt>
                <c:pt idx="2">
                  <c:v>4.7353429271597198</c:v>
                </c:pt>
                <c:pt idx="3">
                  <c:v>4.3598057838441759</c:v>
                </c:pt>
                <c:pt idx="4">
                  <c:v>4.6335437760834299</c:v>
                </c:pt>
                <c:pt idx="5">
                  <c:v>4.5752547572657045</c:v>
                </c:pt>
                <c:pt idx="6">
                  <c:v>4.6338700487501701</c:v>
                </c:pt>
                <c:pt idx="7">
                  <c:v>4.6546904917483003</c:v>
                </c:pt>
                <c:pt idx="8">
                  <c:v>4.55884200939796</c:v>
                </c:pt>
                <c:pt idx="9">
                  <c:v>4.4134500841716839</c:v>
                </c:pt>
                <c:pt idx="10">
                  <c:v>4.379747194028683</c:v>
                </c:pt>
                <c:pt idx="11">
                  <c:v>4.1401749438078008</c:v>
                </c:pt>
                <c:pt idx="12">
                  <c:v>4.5109414446939802</c:v>
                </c:pt>
                <c:pt idx="13">
                  <c:v>4.3688382498716845</c:v>
                </c:pt>
                <c:pt idx="14">
                  <c:v>4.4949650881456797</c:v>
                </c:pt>
                <c:pt idx="15">
                  <c:v>4.5832562267446901</c:v>
                </c:pt>
                <c:pt idx="16">
                  <c:v>4.5876288125564955</c:v>
                </c:pt>
                <c:pt idx="17">
                  <c:v>4.8595572001986955</c:v>
                </c:pt>
                <c:pt idx="18">
                  <c:v>4.8656325804421101</c:v>
                </c:pt>
                <c:pt idx="19">
                  <c:v>5.0622372592612397</c:v>
                </c:pt>
                <c:pt idx="20">
                  <c:v>5.1309451965066604</c:v>
                </c:pt>
                <c:pt idx="21">
                  <c:v>5.3630802693742048</c:v>
                </c:pt>
                <c:pt idx="22">
                  <c:v>5.4362979339405619</c:v>
                </c:pt>
                <c:pt idx="23">
                  <c:v>5.6078933750513098</c:v>
                </c:pt>
                <c:pt idx="24">
                  <c:v>5.7468496729786098</c:v>
                </c:pt>
                <c:pt idx="25">
                  <c:v>5.7201214738569295</c:v>
                </c:pt>
                <c:pt idx="26">
                  <c:v>5.7822681460607503</c:v>
                </c:pt>
                <c:pt idx="27">
                  <c:v>6.0632162499110365</c:v>
                </c:pt>
                <c:pt idx="28">
                  <c:v>6.0076948912038501</c:v>
                </c:pt>
                <c:pt idx="29">
                  <c:v>5.9808309427263602</c:v>
                </c:pt>
                <c:pt idx="30">
                  <c:v>5.988963404995852</c:v>
                </c:pt>
                <c:pt idx="31">
                  <c:v>5.9847143749438985</c:v>
                </c:pt>
                <c:pt idx="32">
                  <c:v>5.9549557053253865</c:v>
                </c:pt>
                <c:pt idx="33">
                  <c:v>6.01882892544121</c:v>
                </c:pt>
                <c:pt idx="34">
                  <c:v>6.13207019316605</c:v>
                </c:pt>
                <c:pt idx="35">
                  <c:v>6.2039668704975055</c:v>
                </c:pt>
                <c:pt idx="36">
                  <c:v>6.2846255592755798</c:v>
                </c:pt>
                <c:pt idx="37">
                  <c:v>6.5084042668802837</c:v>
                </c:pt>
                <c:pt idx="38">
                  <c:v>6.5732062361940304</c:v>
                </c:pt>
                <c:pt idx="39">
                  <c:v>6.7170374359751204</c:v>
                </c:pt>
                <c:pt idx="40">
                  <c:v>6.7799179549790303</c:v>
                </c:pt>
                <c:pt idx="41">
                  <c:v>6.8400594144889704</c:v>
                </c:pt>
                <c:pt idx="42">
                  <c:v>6.6909386512754319</c:v>
                </c:pt>
                <c:pt idx="43">
                  <c:v>6.5820981751981904</c:v>
                </c:pt>
                <c:pt idx="44">
                  <c:v>6.5118007133097802</c:v>
                </c:pt>
                <c:pt idx="45">
                  <c:v>6.3184378793776448</c:v>
                </c:pt>
                <c:pt idx="46">
                  <c:v>6.236669988565156</c:v>
                </c:pt>
                <c:pt idx="47">
                  <c:v>6.1237398722268646</c:v>
                </c:pt>
                <c:pt idx="48">
                  <c:v>6.1910056944578304</c:v>
                </c:pt>
                <c:pt idx="49">
                  <c:v>6.1303728387053997</c:v>
                </c:pt>
                <c:pt idx="50">
                  <c:v>6.3935942424783088</c:v>
                </c:pt>
                <c:pt idx="51">
                  <c:v>6.2365505332431734</c:v>
                </c:pt>
                <c:pt idx="52">
                  <c:v>6.2310394918483638</c:v>
                </c:pt>
                <c:pt idx="53">
                  <c:v>6.1203259070959417</c:v>
                </c:pt>
                <c:pt idx="54">
                  <c:v>5.9931707318118503</c:v>
                </c:pt>
                <c:pt idx="55">
                  <c:v>5.7920067054701914</c:v>
                </c:pt>
                <c:pt idx="56">
                  <c:v>5.7145351827306499</c:v>
                </c:pt>
                <c:pt idx="57">
                  <c:v>5.7975419926476324</c:v>
                </c:pt>
                <c:pt idx="58">
                  <c:v>5.7379871982254045</c:v>
                </c:pt>
                <c:pt idx="59">
                  <c:v>5.7858772675437695</c:v>
                </c:pt>
                <c:pt idx="60">
                  <c:v>5.6122948461825848</c:v>
                </c:pt>
                <c:pt idx="61">
                  <c:v>5.8601666044350385</c:v>
                </c:pt>
                <c:pt idx="62">
                  <c:v>5.582793583804091</c:v>
                </c:pt>
                <c:pt idx="63">
                  <c:v>5.5230380307177906</c:v>
                </c:pt>
                <c:pt idx="64">
                  <c:v>5.4708763467760395</c:v>
                </c:pt>
                <c:pt idx="65">
                  <c:v>5.3333327706160798</c:v>
                </c:pt>
                <c:pt idx="66">
                  <c:v>5.2202630688377099</c:v>
                </c:pt>
                <c:pt idx="67">
                  <c:v>5.1217274581418</c:v>
                </c:pt>
                <c:pt idx="68">
                  <c:v>7.5488431461239598</c:v>
                </c:pt>
                <c:pt idx="69">
                  <c:v>7.7428791482492096</c:v>
                </c:pt>
                <c:pt idx="70">
                  <c:v>7.71882708610294</c:v>
                </c:pt>
                <c:pt idx="71">
                  <c:v>5.8229545581315083</c:v>
                </c:pt>
                <c:pt idx="72">
                  <c:v>5.3196445209188399</c:v>
                </c:pt>
                <c:pt idx="73">
                  <c:v>5.3984046015218698</c:v>
                </c:pt>
                <c:pt idx="74">
                  <c:v>5.1712733867196778</c:v>
                </c:pt>
                <c:pt idx="75">
                  <c:v>5.2078428744784375</c:v>
                </c:pt>
                <c:pt idx="76">
                  <c:v>5.0217069155559875</c:v>
                </c:pt>
                <c:pt idx="77">
                  <c:v>4.9334244875467803</c:v>
                </c:pt>
                <c:pt idx="78">
                  <c:v>4.7427255733780855</c:v>
                </c:pt>
                <c:pt idx="79">
                  <c:v>4.6214964628923001</c:v>
                </c:pt>
                <c:pt idx="80">
                  <c:v>4.4304875256594398</c:v>
                </c:pt>
                <c:pt idx="81">
                  <c:v>4.2930741774552788</c:v>
                </c:pt>
                <c:pt idx="82">
                  <c:v>4.291921490083384</c:v>
                </c:pt>
                <c:pt idx="83">
                  <c:v>4.0611760637338801</c:v>
                </c:pt>
                <c:pt idx="84">
                  <c:v>4.2713290715769698</c:v>
                </c:pt>
                <c:pt idx="85">
                  <c:v>4.3304020911342098</c:v>
                </c:pt>
                <c:pt idx="86">
                  <c:v>4.1962018246392798</c:v>
                </c:pt>
                <c:pt idx="87">
                  <c:v>4.2632618888697102</c:v>
                </c:pt>
                <c:pt idx="88">
                  <c:v>4.1409620753259055</c:v>
                </c:pt>
                <c:pt idx="89">
                  <c:v>4.2143640024342304</c:v>
                </c:pt>
                <c:pt idx="90">
                  <c:v>4.1765862036985775</c:v>
                </c:pt>
                <c:pt idx="91">
                  <c:v>4.0195983741605499</c:v>
                </c:pt>
                <c:pt idx="92">
                  <c:v>4.0480184920184001</c:v>
                </c:pt>
                <c:pt idx="93">
                  <c:v>3.8542089144935199</c:v>
                </c:pt>
                <c:pt idx="94">
                  <c:v>3.9608453425704799</c:v>
                </c:pt>
                <c:pt idx="95">
                  <c:v>4.1585377850715304</c:v>
                </c:pt>
                <c:pt idx="96">
                  <c:v>4.1935966225588945</c:v>
                </c:pt>
                <c:pt idx="97">
                  <c:v>4.12702379393399</c:v>
                </c:pt>
                <c:pt idx="98">
                  <c:v>4.3352584539674703</c:v>
                </c:pt>
                <c:pt idx="99">
                  <c:v>4.1681048485882668</c:v>
                </c:pt>
                <c:pt idx="100">
                  <c:v>4.4518911613451699</c:v>
                </c:pt>
                <c:pt idx="101">
                  <c:v>4.5672603123526834</c:v>
                </c:pt>
                <c:pt idx="102">
                  <c:v>4.6573655845008801</c:v>
                </c:pt>
                <c:pt idx="103">
                  <c:v>4.9107100630060865</c:v>
                </c:pt>
                <c:pt idx="104">
                  <c:v>5.1183750553655445</c:v>
                </c:pt>
                <c:pt idx="105">
                  <c:v>5.3550746309662678</c:v>
                </c:pt>
                <c:pt idx="106">
                  <c:v>5.4567570443674001</c:v>
                </c:pt>
                <c:pt idx="107">
                  <c:v>5.7002652315068998</c:v>
                </c:pt>
                <c:pt idx="108">
                  <c:v>5.81627366198604</c:v>
                </c:pt>
                <c:pt idx="109">
                  <c:v>6.2806669042702099</c:v>
                </c:pt>
                <c:pt idx="110">
                  <c:v>6.6316788747096824</c:v>
                </c:pt>
                <c:pt idx="111">
                  <c:v>6.8797350341401904</c:v>
                </c:pt>
                <c:pt idx="112">
                  <c:v>7.1345530958929197</c:v>
                </c:pt>
                <c:pt idx="113">
                  <c:v>7.20427068037651</c:v>
                </c:pt>
                <c:pt idx="114">
                  <c:v>7.5545991027016788</c:v>
                </c:pt>
                <c:pt idx="115">
                  <c:v>7.8250802615687247</c:v>
                </c:pt>
                <c:pt idx="116">
                  <c:v>7.8797265082089298</c:v>
                </c:pt>
                <c:pt idx="117">
                  <c:v>8.1944655758725684</c:v>
                </c:pt>
                <c:pt idx="118">
                  <c:v>7.9474087603018999</c:v>
                </c:pt>
                <c:pt idx="119">
                  <c:v>8.2246238667185736</c:v>
                </c:pt>
              </c:numCache>
            </c:numRef>
          </c:val>
        </c:ser>
        <c:ser>
          <c:idx val="1"/>
          <c:order val="1"/>
          <c:tx>
            <c:v>U.S. Unemployment Rate</c:v>
          </c:tx>
          <c:spPr>
            <a:ln>
              <a:solidFill>
                <a:srgbClr val="C00000"/>
              </a:solidFill>
            </a:ln>
          </c:spPr>
          <c:marker>
            <c:symbol val="none"/>
          </c:marker>
          <c:cat>
            <c:numRef>
              <c:f>Data!$A$3:$A$122</c:f>
              <c:numCache>
                <c:formatCode>General</c:formatCode>
                <c:ptCount val="120"/>
                <c:pt idx="5">
                  <c:v>2000</c:v>
                </c:pt>
                <c:pt idx="17">
                  <c:v>2001</c:v>
                </c:pt>
                <c:pt idx="29">
                  <c:v>2002</c:v>
                </c:pt>
                <c:pt idx="41">
                  <c:v>2003</c:v>
                </c:pt>
                <c:pt idx="53">
                  <c:v>2004</c:v>
                </c:pt>
                <c:pt idx="65">
                  <c:v>2005</c:v>
                </c:pt>
                <c:pt idx="77">
                  <c:v>2006</c:v>
                </c:pt>
                <c:pt idx="89">
                  <c:v>2007</c:v>
                </c:pt>
                <c:pt idx="101">
                  <c:v>2008</c:v>
                </c:pt>
                <c:pt idx="113">
                  <c:v>2009</c:v>
                </c:pt>
              </c:numCache>
            </c:numRef>
          </c:cat>
          <c:val>
            <c:numRef>
              <c:f>Data!$N$3:$N$122</c:f>
              <c:numCache>
                <c:formatCode>General</c:formatCode>
                <c:ptCount val="120"/>
                <c:pt idx="0">
                  <c:v>4</c:v>
                </c:pt>
                <c:pt idx="1">
                  <c:v>4.0999999999999996</c:v>
                </c:pt>
                <c:pt idx="2">
                  <c:v>4</c:v>
                </c:pt>
                <c:pt idx="3">
                  <c:v>3.8</c:v>
                </c:pt>
                <c:pt idx="4">
                  <c:v>4</c:v>
                </c:pt>
                <c:pt idx="5">
                  <c:v>4</c:v>
                </c:pt>
                <c:pt idx="6">
                  <c:v>4</c:v>
                </c:pt>
                <c:pt idx="7">
                  <c:v>4.0999999999999996</c:v>
                </c:pt>
                <c:pt idx="8">
                  <c:v>3.9</c:v>
                </c:pt>
                <c:pt idx="9">
                  <c:v>3.9</c:v>
                </c:pt>
                <c:pt idx="10">
                  <c:v>3.9</c:v>
                </c:pt>
                <c:pt idx="11">
                  <c:v>3.9</c:v>
                </c:pt>
                <c:pt idx="12">
                  <c:v>4.2</c:v>
                </c:pt>
                <c:pt idx="13">
                  <c:v>4.2</c:v>
                </c:pt>
                <c:pt idx="14">
                  <c:v>4.3</c:v>
                </c:pt>
                <c:pt idx="15">
                  <c:v>4.4000000000000004</c:v>
                </c:pt>
                <c:pt idx="16">
                  <c:v>4.3</c:v>
                </c:pt>
                <c:pt idx="17">
                  <c:v>4.5</c:v>
                </c:pt>
                <c:pt idx="18">
                  <c:v>4.5999999999999996</c:v>
                </c:pt>
                <c:pt idx="19">
                  <c:v>4.9000000000000004</c:v>
                </c:pt>
                <c:pt idx="20">
                  <c:v>5</c:v>
                </c:pt>
                <c:pt idx="21">
                  <c:v>5.3</c:v>
                </c:pt>
                <c:pt idx="22">
                  <c:v>5.5</c:v>
                </c:pt>
                <c:pt idx="23">
                  <c:v>5.7</c:v>
                </c:pt>
                <c:pt idx="24">
                  <c:v>5.7</c:v>
                </c:pt>
                <c:pt idx="25">
                  <c:v>5.7</c:v>
                </c:pt>
                <c:pt idx="26">
                  <c:v>5.7</c:v>
                </c:pt>
                <c:pt idx="27">
                  <c:v>5.9</c:v>
                </c:pt>
                <c:pt idx="28">
                  <c:v>5.8</c:v>
                </c:pt>
                <c:pt idx="29">
                  <c:v>5.8</c:v>
                </c:pt>
                <c:pt idx="30">
                  <c:v>5.8</c:v>
                </c:pt>
                <c:pt idx="31">
                  <c:v>5.7</c:v>
                </c:pt>
                <c:pt idx="32">
                  <c:v>5.7</c:v>
                </c:pt>
                <c:pt idx="33">
                  <c:v>5.7</c:v>
                </c:pt>
                <c:pt idx="34">
                  <c:v>5.9</c:v>
                </c:pt>
                <c:pt idx="35">
                  <c:v>6</c:v>
                </c:pt>
                <c:pt idx="36">
                  <c:v>5.8</c:v>
                </c:pt>
                <c:pt idx="37">
                  <c:v>5.9</c:v>
                </c:pt>
                <c:pt idx="38">
                  <c:v>5.9</c:v>
                </c:pt>
                <c:pt idx="39">
                  <c:v>6</c:v>
                </c:pt>
                <c:pt idx="40">
                  <c:v>6.1</c:v>
                </c:pt>
                <c:pt idx="41">
                  <c:v>6.3</c:v>
                </c:pt>
                <c:pt idx="42">
                  <c:v>6.2</c:v>
                </c:pt>
                <c:pt idx="43">
                  <c:v>6.1</c:v>
                </c:pt>
                <c:pt idx="44">
                  <c:v>6.1</c:v>
                </c:pt>
                <c:pt idx="45">
                  <c:v>6</c:v>
                </c:pt>
                <c:pt idx="46">
                  <c:v>5.8</c:v>
                </c:pt>
                <c:pt idx="47">
                  <c:v>5.7</c:v>
                </c:pt>
                <c:pt idx="48">
                  <c:v>5.7</c:v>
                </c:pt>
                <c:pt idx="49">
                  <c:v>5.6</c:v>
                </c:pt>
                <c:pt idx="50">
                  <c:v>5.8</c:v>
                </c:pt>
                <c:pt idx="51">
                  <c:v>5.6</c:v>
                </c:pt>
                <c:pt idx="52">
                  <c:v>5.6</c:v>
                </c:pt>
                <c:pt idx="53">
                  <c:v>5.6</c:v>
                </c:pt>
                <c:pt idx="54">
                  <c:v>5.5</c:v>
                </c:pt>
                <c:pt idx="55">
                  <c:v>5.4</c:v>
                </c:pt>
                <c:pt idx="56">
                  <c:v>5.4</c:v>
                </c:pt>
                <c:pt idx="57">
                  <c:v>5.5</c:v>
                </c:pt>
                <c:pt idx="58">
                  <c:v>5.4</c:v>
                </c:pt>
                <c:pt idx="59">
                  <c:v>5.4</c:v>
                </c:pt>
                <c:pt idx="60">
                  <c:v>5.3</c:v>
                </c:pt>
                <c:pt idx="61">
                  <c:v>5.4</c:v>
                </c:pt>
                <c:pt idx="62">
                  <c:v>5.2</c:v>
                </c:pt>
                <c:pt idx="63">
                  <c:v>5.2</c:v>
                </c:pt>
                <c:pt idx="64">
                  <c:v>5.0999999999999996</c:v>
                </c:pt>
                <c:pt idx="65">
                  <c:v>5</c:v>
                </c:pt>
                <c:pt idx="66">
                  <c:v>5</c:v>
                </c:pt>
                <c:pt idx="67">
                  <c:v>4.9000000000000004</c:v>
                </c:pt>
                <c:pt idx="68">
                  <c:v>5</c:v>
                </c:pt>
                <c:pt idx="69">
                  <c:v>5</c:v>
                </c:pt>
                <c:pt idx="70">
                  <c:v>5</c:v>
                </c:pt>
                <c:pt idx="71">
                  <c:v>4.9000000000000004</c:v>
                </c:pt>
                <c:pt idx="72">
                  <c:v>4.7</c:v>
                </c:pt>
                <c:pt idx="73">
                  <c:v>4.8</c:v>
                </c:pt>
                <c:pt idx="74">
                  <c:v>4.7</c:v>
                </c:pt>
                <c:pt idx="75">
                  <c:v>4.7</c:v>
                </c:pt>
                <c:pt idx="76">
                  <c:v>4.5999999999999996</c:v>
                </c:pt>
                <c:pt idx="77">
                  <c:v>4.5999999999999996</c:v>
                </c:pt>
                <c:pt idx="78">
                  <c:v>4.7</c:v>
                </c:pt>
                <c:pt idx="79">
                  <c:v>4.7</c:v>
                </c:pt>
                <c:pt idx="80">
                  <c:v>4.5</c:v>
                </c:pt>
                <c:pt idx="81">
                  <c:v>4.4000000000000004</c:v>
                </c:pt>
                <c:pt idx="82">
                  <c:v>4.5</c:v>
                </c:pt>
                <c:pt idx="83">
                  <c:v>4.4000000000000004</c:v>
                </c:pt>
                <c:pt idx="84">
                  <c:v>4.5999999999999996</c:v>
                </c:pt>
                <c:pt idx="85">
                  <c:v>4.5</c:v>
                </c:pt>
                <c:pt idx="86">
                  <c:v>4.4000000000000004</c:v>
                </c:pt>
                <c:pt idx="87">
                  <c:v>4.5</c:v>
                </c:pt>
                <c:pt idx="88">
                  <c:v>4.4000000000000004</c:v>
                </c:pt>
                <c:pt idx="89">
                  <c:v>4.5999999999999996</c:v>
                </c:pt>
                <c:pt idx="90">
                  <c:v>4.5999999999999996</c:v>
                </c:pt>
                <c:pt idx="91">
                  <c:v>4.5999999999999996</c:v>
                </c:pt>
                <c:pt idx="92">
                  <c:v>4.7</c:v>
                </c:pt>
                <c:pt idx="93">
                  <c:v>4.7</c:v>
                </c:pt>
                <c:pt idx="94">
                  <c:v>4.7</c:v>
                </c:pt>
                <c:pt idx="95">
                  <c:v>5</c:v>
                </c:pt>
                <c:pt idx="96">
                  <c:v>5</c:v>
                </c:pt>
                <c:pt idx="97">
                  <c:v>4.8</c:v>
                </c:pt>
                <c:pt idx="98">
                  <c:v>5.0999999999999996</c:v>
                </c:pt>
                <c:pt idx="99">
                  <c:v>5</c:v>
                </c:pt>
                <c:pt idx="100">
                  <c:v>5.4</c:v>
                </c:pt>
                <c:pt idx="101">
                  <c:v>5.5</c:v>
                </c:pt>
                <c:pt idx="102">
                  <c:v>5.8</c:v>
                </c:pt>
                <c:pt idx="103">
                  <c:v>6.1</c:v>
                </c:pt>
                <c:pt idx="104">
                  <c:v>6.2</c:v>
                </c:pt>
                <c:pt idx="105">
                  <c:v>6.6</c:v>
                </c:pt>
                <c:pt idx="106">
                  <c:v>6.9</c:v>
                </c:pt>
                <c:pt idx="107">
                  <c:v>7.4</c:v>
                </c:pt>
                <c:pt idx="108">
                  <c:v>7.7</c:v>
                </c:pt>
                <c:pt idx="109">
                  <c:v>8.2000000000000011</c:v>
                </c:pt>
                <c:pt idx="110">
                  <c:v>8.6</c:v>
                </c:pt>
                <c:pt idx="111">
                  <c:v>8.9</c:v>
                </c:pt>
                <c:pt idx="112">
                  <c:v>9.4</c:v>
                </c:pt>
                <c:pt idx="113">
                  <c:v>9.5</c:v>
                </c:pt>
                <c:pt idx="114">
                  <c:v>9.4</c:v>
                </c:pt>
                <c:pt idx="115">
                  <c:v>9.7000000000000011</c:v>
                </c:pt>
                <c:pt idx="116">
                  <c:v>9.8000000000000007</c:v>
                </c:pt>
                <c:pt idx="117">
                  <c:v>10.1</c:v>
                </c:pt>
                <c:pt idx="118">
                  <c:v>10</c:v>
                </c:pt>
                <c:pt idx="119">
                  <c:v>10</c:v>
                </c:pt>
              </c:numCache>
            </c:numRef>
          </c:val>
        </c:ser>
        <c:marker val="1"/>
        <c:axId val="89225472"/>
        <c:axId val="89239552"/>
      </c:lineChart>
      <c:catAx>
        <c:axId val="89225472"/>
        <c:scaling>
          <c:orientation val="minMax"/>
        </c:scaling>
        <c:axPos val="b"/>
        <c:numFmt formatCode="General" sourceLinked="1"/>
        <c:tickLblPos val="nextTo"/>
        <c:txPr>
          <a:bodyPr rot="0"/>
          <a:lstStyle/>
          <a:p>
            <a:pPr>
              <a:defRPr lang="en-US" sz="1200"/>
            </a:pPr>
            <a:endParaRPr lang="en-US"/>
          </a:p>
        </c:txPr>
        <c:crossAx val="89239552"/>
        <c:crosses val="autoZero"/>
        <c:auto val="1"/>
        <c:lblAlgn val="ctr"/>
        <c:lblOffset val="100"/>
        <c:tickLblSkip val="1"/>
        <c:tickMarkSkip val="12"/>
      </c:catAx>
      <c:valAx>
        <c:axId val="89239552"/>
        <c:scaling>
          <c:orientation val="minMax"/>
        </c:scaling>
        <c:axPos val="l"/>
        <c:majorGridlines/>
        <c:numFmt formatCode="General" sourceLinked="1"/>
        <c:tickLblPos val="nextTo"/>
        <c:txPr>
          <a:bodyPr/>
          <a:lstStyle/>
          <a:p>
            <a:pPr>
              <a:defRPr lang="en-US" sz="1600"/>
            </a:pPr>
            <a:endParaRPr lang="en-US"/>
          </a:p>
        </c:txPr>
        <c:crossAx val="89225472"/>
        <c:crosses val="autoZero"/>
        <c:crossBetween val="between"/>
      </c:valAx>
    </c:plotArea>
    <c:plotVisOnly val="1"/>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a:t>Gulf</a:t>
            </a:r>
            <a:r>
              <a:rPr lang="en-US" baseline="0"/>
              <a:t> Coast Employment</a:t>
            </a:r>
          </a:p>
          <a:p>
            <a:pPr>
              <a:defRPr lang="en-US"/>
            </a:pPr>
            <a:r>
              <a:rPr lang="en-US" baseline="0"/>
              <a:t>3 month percent change</a:t>
            </a:r>
          </a:p>
        </c:rich>
      </c:tx>
    </c:title>
    <c:plotArea>
      <c:layout/>
      <c:barChart>
        <c:barDir val="col"/>
        <c:grouping val="clustered"/>
        <c:ser>
          <c:idx val="0"/>
          <c:order val="0"/>
          <c:tx>
            <c:v>Gulf Coast Unemployment</c:v>
          </c:tx>
          <c:spPr>
            <a:solidFill>
              <a:srgbClr val="234AA1"/>
            </a:solidFill>
          </c:spPr>
          <c:cat>
            <c:strRef>
              <c:f>Data!$C$87:$C$122</c:f>
              <c:strCache>
                <c:ptCount val="36"/>
                <c:pt idx="0">
                  <c:v>2007 - Jan</c:v>
                </c:pt>
                <c:pt idx="1">
                  <c:v>2007 - Feb</c:v>
                </c:pt>
                <c:pt idx="2">
                  <c:v>2007 - Mar</c:v>
                </c:pt>
                <c:pt idx="3">
                  <c:v>2007 - Apr</c:v>
                </c:pt>
                <c:pt idx="4">
                  <c:v>2007 - May</c:v>
                </c:pt>
                <c:pt idx="5">
                  <c:v>2007 - Jun</c:v>
                </c:pt>
                <c:pt idx="6">
                  <c:v>2007 - Jul</c:v>
                </c:pt>
                <c:pt idx="7">
                  <c:v>2007 - Aug</c:v>
                </c:pt>
                <c:pt idx="8">
                  <c:v>2007 - Sep</c:v>
                </c:pt>
                <c:pt idx="9">
                  <c:v>2007 - Oct</c:v>
                </c:pt>
                <c:pt idx="10">
                  <c:v>2007 - Nov</c:v>
                </c:pt>
                <c:pt idx="11">
                  <c:v>2007 - Dec</c:v>
                </c:pt>
                <c:pt idx="12">
                  <c:v>2008 - Jan</c:v>
                </c:pt>
                <c:pt idx="13">
                  <c:v>2008 - Feb</c:v>
                </c:pt>
                <c:pt idx="14">
                  <c:v>2008 - Mar</c:v>
                </c:pt>
                <c:pt idx="15">
                  <c:v>2008 - Apr</c:v>
                </c:pt>
                <c:pt idx="16">
                  <c:v>2008 - May</c:v>
                </c:pt>
                <c:pt idx="17">
                  <c:v>2008 - Jun</c:v>
                </c:pt>
                <c:pt idx="18">
                  <c:v>2008 - Jul</c:v>
                </c:pt>
                <c:pt idx="19">
                  <c:v>2008 - Aug</c:v>
                </c:pt>
                <c:pt idx="20">
                  <c:v>2008 - Sep</c:v>
                </c:pt>
                <c:pt idx="21">
                  <c:v>2008 - Oct</c:v>
                </c:pt>
                <c:pt idx="22">
                  <c:v>2008 - Nov</c:v>
                </c:pt>
                <c:pt idx="23">
                  <c:v>2008 - Dec</c:v>
                </c:pt>
                <c:pt idx="24">
                  <c:v>2009 - Jan</c:v>
                </c:pt>
                <c:pt idx="25">
                  <c:v>2009 - Feb</c:v>
                </c:pt>
                <c:pt idx="26">
                  <c:v>2009 - Mar</c:v>
                </c:pt>
                <c:pt idx="27">
                  <c:v>2009 - Apr</c:v>
                </c:pt>
                <c:pt idx="28">
                  <c:v>2009 - May</c:v>
                </c:pt>
                <c:pt idx="29">
                  <c:v>2009 - Jun</c:v>
                </c:pt>
                <c:pt idx="30">
                  <c:v>2009 - Jul</c:v>
                </c:pt>
                <c:pt idx="31">
                  <c:v>2009 - Aug</c:v>
                </c:pt>
                <c:pt idx="32">
                  <c:v>2009 - Sep</c:v>
                </c:pt>
                <c:pt idx="33">
                  <c:v>2009 - Oct</c:v>
                </c:pt>
                <c:pt idx="34">
                  <c:v>2009 - Nov</c:v>
                </c:pt>
                <c:pt idx="35">
                  <c:v>2009 - Dec</c:v>
                </c:pt>
              </c:strCache>
            </c:strRef>
          </c:cat>
          <c:val>
            <c:numRef>
              <c:f>Data!$R$87:$R$122</c:f>
              <c:numCache>
                <c:formatCode>General</c:formatCode>
                <c:ptCount val="36"/>
                <c:pt idx="0">
                  <c:v>0.32907418768697505</c:v>
                </c:pt>
                <c:pt idx="1">
                  <c:v>0.269328832393885</c:v>
                </c:pt>
                <c:pt idx="2">
                  <c:v>0.27459929581025488</c:v>
                </c:pt>
                <c:pt idx="3">
                  <c:v>0.23840586968666341</c:v>
                </c:pt>
                <c:pt idx="4">
                  <c:v>0.27087297583081926</c:v>
                </c:pt>
                <c:pt idx="5">
                  <c:v>0.29019714068094343</c:v>
                </c:pt>
                <c:pt idx="6">
                  <c:v>0.30099149004958581</c:v>
                </c:pt>
                <c:pt idx="7">
                  <c:v>0.28061332484195128</c:v>
                </c:pt>
                <c:pt idx="8">
                  <c:v>0.24408955255199136</c:v>
                </c:pt>
                <c:pt idx="9">
                  <c:v>0.37441543930064336</c:v>
                </c:pt>
                <c:pt idx="10">
                  <c:v>0.36023760075269584</c:v>
                </c:pt>
                <c:pt idx="11">
                  <c:v>0.29407966251060558</c:v>
                </c:pt>
                <c:pt idx="12">
                  <c:v>0.13716689252229275</c:v>
                </c:pt>
                <c:pt idx="13">
                  <c:v>0.11589802227738773</c:v>
                </c:pt>
                <c:pt idx="14">
                  <c:v>3.5916931693283194E-2</c:v>
                </c:pt>
                <c:pt idx="15">
                  <c:v>0.14717580436688468</c:v>
                </c:pt>
                <c:pt idx="16">
                  <c:v>9.9310931410305128E-2</c:v>
                </c:pt>
                <c:pt idx="17">
                  <c:v>0.18207206141346274</c:v>
                </c:pt>
                <c:pt idx="18">
                  <c:v>0.10346711143844793</c:v>
                </c:pt>
                <c:pt idx="19">
                  <c:v>0.18757579909909192</c:v>
                </c:pt>
                <c:pt idx="20">
                  <c:v>-0.17920170911903741</c:v>
                </c:pt>
                <c:pt idx="21">
                  <c:v>-4.1556143115055851E-2</c:v>
                </c:pt>
                <c:pt idx="22">
                  <c:v>-0.14368842515548791</c:v>
                </c:pt>
                <c:pt idx="23">
                  <c:v>0.12307164451844978</c:v>
                </c:pt>
                <c:pt idx="24">
                  <c:v>1.2463565531843969E-2</c:v>
                </c:pt>
                <c:pt idx="25">
                  <c:v>-0.24296373078339653</c:v>
                </c:pt>
                <c:pt idx="26">
                  <c:v>-0.32386761823709398</c:v>
                </c:pt>
                <c:pt idx="27">
                  <c:v>-0.54465264041401074</c:v>
                </c:pt>
                <c:pt idx="28">
                  <c:v>-0.42692617857213738</c:v>
                </c:pt>
                <c:pt idx="29">
                  <c:v>-0.41754383695874281</c:v>
                </c:pt>
                <c:pt idx="30">
                  <c:v>-0.2595844567780668</c:v>
                </c:pt>
                <c:pt idx="31">
                  <c:v>-0.28131566394799645</c:v>
                </c:pt>
                <c:pt idx="32">
                  <c:v>-0.1345174872147874</c:v>
                </c:pt>
                <c:pt idx="33">
                  <c:v>-0.15817918657064783</c:v>
                </c:pt>
                <c:pt idx="34">
                  <c:v>-7.1065778308079808E-2</c:v>
                </c:pt>
                <c:pt idx="35">
                  <c:v>-0.17423652489882421</c:v>
                </c:pt>
              </c:numCache>
            </c:numRef>
          </c:val>
        </c:ser>
        <c:axId val="89955328"/>
        <c:axId val="89965312"/>
      </c:barChart>
      <c:lineChart>
        <c:grouping val="standard"/>
        <c:ser>
          <c:idx val="1"/>
          <c:order val="1"/>
          <c:tx>
            <c:v>US Unemployment</c:v>
          </c:tx>
          <c:spPr>
            <a:ln>
              <a:solidFill>
                <a:srgbClr val="C00000"/>
              </a:solidFill>
            </a:ln>
          </c:spPr>
          <c:marker>
            <c:symbol val="none"/>
          </c:marker>
          <c:cat>
            <c:strRef>
              <c:f>Data!$C$87:$C$122</c:f>
              <c:strCache>
                <c:ptCount val="36"/>
                <c:pt idx="0">
                  <c:v>2007 - Jan</c:v>
                </c:pt>
                <c:pt idx="1">
                  <c:v>2007 - Feb</c:v>
                </c:pt>
                <c:pt idx="2">
                  <c:v>2007 - Mar</c:v>
                </c:pt>
                <c:pt idx="3">
                  <c:v>2007 - Apr</c:v>
                </c:pt>
                <c:pt idx="4">
                  <c:v>2007 - May</c:v>
                </c:pt>
                <c:pt idx="5">
                  <c:v>2007 - Jun</c:v>
                </c:pt>
                <c:pt idx="6">
                  <c:v>2007 - Jul</c:v>
                </c:pt>
                <c:pt idx="7">
                  <c:v>2007 - Aug</c:v>
                </c:pt>
                <c:pt idx="8">
                  <c:v>2007 - Sep</c:v>
                </c:pt>
                <c:pt idx="9">
                  <c:v>2007 - Oct</c:v>
                </c:pt>
                <c:pt idx="10">
                  <c:v>2007 - Nov</c:v>
                </c:pt>
                <c:pt idx="11">
                  <c:v>2007 - Dec</c:v>
                </c:pt>
                <c:pt idx="12">
                  <c:v>2008 - Jan</c:v>
                </c:pt>
                <c:pt idx="13">
                  <c:v>2008 - Feb</c:v>
                </c:pt>
                <c:pt idx="14">
                  <c:v>2008 - Mar</c:v>
                </c:pt>
                <c:pt idx="15">
                  <c:v>2008 - Apr</c:v>
                </c:pt>
                <c:pt idx="16">
                  <c:v>2008 - May</c:v>
                </c:pt>
                <c:pt idx="17">
                  <c:v>2008 - Jun</c:v>
                </c:pt>
                <c:pt idx="18">
                  <c:v>2008 - Jul</c:v>
                </c:pt>
                <c:pt idx="19">
                  <c:v>2008 - Aug</c:v>
                </c:pt>
                <c:pt idx="20">
                  <c:v>2008 - Sep</c:v>
                </c:pt>
                <c:pt idx="21">
                  <c:v>2008 - Oct</c:v>
                </c:pt>
                <c:pt idx="22">
                  <c:v>2008 - Nov</c:v>
                </c:pt>
                <c:pt idx="23">
                  <c:v>2008 - Dec</c:v>
                </c:pt>
                <c:pt idx="24">
                  <c:v>2009 - Jan</c:v>
                </c:pt>
                <c:pt idx="25">
                  <c:v>2009 - Feb</c:v>
                </c:pt>
                <c:pt idx="26">
                  <c:v>2009 - Mar</c:v>
                </c:pt>
                <c:pt idx="27">
                  <c:v>2009 - Apr</c:v>
                </c:pt>
                <c:pt idx="28">
                  <c:v>2009 - May</c:v>
                </c:pt>
                <c:pt idx="29">
                  <c:v>2009 - Jun</c:v>
                </c:pt>
                <c:pt idx="30">
                  <c:v>2009 - Jul</c:v>
                </c:pt>
                <c:pt idx="31">
                  <c:v>2009 - Aug</c:v>
                </c:pt>
                <c:pt idx="32">
                  <c:v>2009 - Sep</c:v>
                </c:pt>
                <c:pt idx="33">
                  <c:v>2009 - Oct</c:v>
                </c:pt>
                <c:pt idx="34">
                  <c:v>2009 - Nov</c:v>
                </c:pt>
                <c:pt idx="35">
                  <c:v>2009 - Dec</c:v>
                </c:pt>
              </c:strCache>
            </c:strRef>
          </c:cat>
          <c:val>
            <c:numRef>
              <c:f>Data!$V$87:$V$122</c:f>
              <c:numCache>
                <c:formatCode>General</c:formatCode>
                <c:ptCount val="36"/>
                <c:pt idx="0">
                  <c:v>0.13949325851169375</c:v>
                </c:pt>
                <c:pt idx="1">
                  <c:v>0.11569897869029865</c:v>
                </c:pt>
                <c:pt idx="2">
                  <c:v>0.13061587052217249</c:v>
                </c:pt>
                <c:pt idx="3">
                  <c:v>0.10568776511263467</c:v>
                </c:pt>
                <c:pt idx="4">
                  <c:v>0.11651668455548179</c:v>
                </c:pt>
                <c:pt idx="5">
                  <c:v>7.1757031912578845E-2</c:v>
                </c:pt>
                <c:pt idx="6">
                  <c:v>4.4598161897880836E-2</c:v>
                </c:pt>
                <c:pt idx="7">
                  <c:v>-8.7113941912753488E-3</c:v>
                </c:pt>
                <c:pt idx="8">
                  <c:v>-9.4345749967764004E-3</c:v>
                </c:pt>
                <c:pt idx="9">
                  <c:v>1.6229850938945443E-2</c:v>
                </c:pt>
                <c:pt idx="10">
                  <c:v>6.4392032434669386E-2</c:v>
                </c:pt>
                <c:pt idx="11">
                  <c:v>6.8719311683005421E-2</c:v>
                </c:pt>
                <c:pt idx="12">
                  <c:v>4.5479800645508862E-2</c:v>
                </c:pt>
                <c:pt idx="13">
                  <c:v>2.4240281339648127E-3</c:v>
                </c:pt>
                <c:pt idx="14">
                  <c:v>-2.2476092696165417E-2</c:v>
                </c:pt>
                <c:pt idx="15">
                  <c:v>-5.6087185638217865E-2</c:v>
                </c:pt>
                <c:pt idx="16">
                  <c:v>-9.991973444868385E-2</c:v>
                </c:pt>
                <c:pt idx="17">
                  <c:v>-0.13873778507933113</c:v>
                </c:pt>
                <c:pt idx="18">
                  <c:v>-0.15369919411291519</c:v>
                </c:pt>
                <c:pt idx="19">
                  <c:v>-0.17900492782918154</c:v>
                </c:pt>
                <c:pt idx="20">
                  <c:v>-0.24385615400208921</c:v>
                </c:pt>
                <c:pt idx="21">
                  <c:v>-0.32836968439975495</c:v>
                </c:pt>
                <c:pt idx="22">
                  <c:v>-0.4259365746979204</c:v>
                </c:pt>
                <c:pt idx="23">
                  <c:v>-0.48046159108393438</c:v>
                </c:pt>
                <c:pt idx="24">
                  <c:v>-0.53826716470103808</c:v>
                </c:pt>
                <c:pt idx="25">
                  <c:v>-0.54068642934330968</c:v>
                </c:pt>
                <c:pt idx="26">
                  <c:v>-0.56348811602565496</c:v>
                </c:pt>
                <c:pt idx="27">
                  <c:v>-0.51707199293358963</c:v>
                </c:pt>
                <c:pt idx="28">
                  <c:v>-0.42383256487262927</c:v>
                </c:pt>
                <c:pt idx="29">
                  <c:v>-0.36296565889108118</c:v>
                </c:pt>
                <c:pt idx="30">
                  <c:v>-0.30384888964335416</c:v>
                </c:pt>
                <c:pt idx="31">
                  <c:v>-0.26986231932150917</c:v>
                </c:pt>
                <c:pt idx="32">
                  <c:v>-0.19941187011466391</c:v>
                </c:pt>
                <c:pt idx="33">
                  <c:v>-0.16913598605630162</c:v>
                </c:pt>
                <c:pt idx="34">
                  <c:v>-9.8698371613813132E-2</c:v>
                </c:pt>
                <c:pt idx="35">
                  <c:v>-7.9593824376314973E-2</c:v>
                </c:pt>
              </c:numCache>
            </c:numRef>
          </c:val>
        </c:ser>
        <c:marker val="1"/>
        <c:axId val="89955328"/>
        <c:axId val="89965312"/>
      </c:lineChart>
      <c:catAx>
        <c:axId val="89955328"/>
        <c:scaling>
          <c:orientation val="minMax"/>
        </c:scaling>
        <c:axPos val="b"/>
        <c:tickLblPos val="nextTo"/>
        <c:txPr>
          <a:bodyPr rot="-2280000"/>
          <a:lstStyle/>
          <a:p>
            <a:pPr>
              <a:defRPr lang="en-US"/>
            </a:pPr>
            <a:endParaRPr lang="en-US"/>
          </a:p>
        </c:txPr>
        <c:crossAx val="89965312"/>
        <c:crosses val="autoZero"/>
        <c:auto val="1"/>
        <c:lblAlgn val="ctr"/>
        <c:lblOffset val="100"/>
        <c:tickLblSkip val="3"/>
      </c:catAx>
      <c:valAx>
        <c:axId val="89965312"/>
        <c:scaling>
          <c:orientation val="minMax"/>
        </c:scaling>
        <c:axPos val="l"/>
        <c:majorGridlines/>
        <c:numFmt formatCode="General" sourceLinked="1"/>
        <c:tickLblPos val="nextTo"/>
        <c:txPr>
          <a:bodyPr/>
          <a:lstStyle/>
          <a:p>
            <a:pPr>
              <a:defRPr lang="en-US" sz="1600"/>
            </a:pPr>
            <a:endParaRPr lang="en-US"/>
          </a:p>
        </c:txPr>
        <c:crossAx val="89955328"/>
        <c:crosses val="autoZero"/>
        <c:crossBetween val="between"/>
      </c:valAx>
    </c:plotArea>
    <c:plotVisOnly val="1"/>
    <c:dispBlanksAs val="gap"/>
  </c:chart>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a:t>Percent Change in Beaumont Employment, 1996-2009</a:t>
            </a:r>
          </a:p>
        </c:rich>
      </c:tx>
    </c:title>
    <c:plotArea>
      <c:layout>
        <c:manualLayout>
          <c:layoutTarget val="inner"/>
          <c:xMode val="edge"/>
          <c:yMode val="edge"/>
          <c:x val="5.6917439387710593E-2"/>
          <c:y val="9.2380322621377423E-2"/>
          <c:w val="0.92696834508275139"/>
          <c:h val="0.74125151038928538"/>
        </c:manualLayout>
      </c:layout>
      <c:barChart>
        <c:barDir val="col"/>
        <c:grouping val="clustered"/>
        <c:ser>
          <c:idx val="0"/>
          <c:order val="0"/>
          <c:tx>
            <c:strRef>
              <c:f>Sheet2!$F$1</c:f>
              <c:strCache>
                <c:ptCount val="1"/>
                <c:pt idx="0">
                  <c:v>Beaumont Dec/Dec %Change</c:v>
                </c:pt>
              </c:strCache>
            </c:strRef>
          </c:tx>
          <c:spPr>
            <a:solidFill>
              <a:srgbClr val="234AA1"/>
            </a:solidFill>
          </c:spPr>
          <c:cat>
            <c:numRef>
              <c:f>Sheet2!$A$2:$A$16</c:f>
              <c:numCache>
                <c:formatCode>General</c:formatCode>
                <c:ptCount val="1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numCache>
            </c:numRef>
          </c:cat>
          <c:val>
            <c:numRef>
              <c:f>Sheet2!$F$3:$F$16</c:f>
              <c:numCache>
                <c:formatCode>General</c:formatCode>
                <c:ptCount val="14"/>
                <c:pt idx="0">
                  <c:v>1.5131578947368525</c:v>
                </c:pt>
                <c:pt idx="1">
                  <c:v>4.6014257939079704</c:v>
                </c:pt>
                <c:pt idx="2">
                  <c:v>0.74349442379181463</c:v>
                </c:pt>
                <c:pt idx="3">
                  <c:v>0.12300123001231072</c:v>
                </c:pt>
                <c:pt idx="4">
                  <c:v>0.42997542997542393</c:v>
                </c:pt>
                <c:pt idx="5">
                  <c:v>-2.7522935779816562</c:v>
                </c:pt>
                <c:pt idx="6">
                  <c:v>-0.50314465408805764</c:v>
                </c:pt>
                <c:pt idx="7">
                  <c:v>-1.7067003792667441</c:v>
                </c:pt>
                <c:pt idx="8">
                  <c:v>-1.2218649517684894</c:v>
                </c:pt>
                <c:pt idx="9">
                  <c:v>3.3203124999999964</c:v>
                </c:pt>
                <c:pt idx="10">
                  <c:v>3.7807183364839352</c:v>
                </c:pt>
                <c:pt idx="11">
                  <c:v>0.18214936247723887</c:v>
                </c:pt>
                <c:pt idx="12">
                  <c:v>-0.72727272727272041</c:v>
                </c:pt>
                <c:pt idx="13">
                  <c:v>-3.7240537240537379</c:v>
                </c:pt>
              </c:numCache>
            </c:numRef>
          </c:val>
        </c:ser>
        <c:axId val="90430080"/>
        <c:axId val="90435968"/>
      </c:barChart>
      <c:catAx>
        <c:axId val="90430080"/>
        <c:scaling>
          <c:orientation val="minMax"/>
        </c:scaling>
        <c:axPos val="b"/>
        <c:numFmt formatCode="General" sourceLinked="1"/>
        <c:tickLblPos val="low"/>
        <c:txPr>
          <a:bodyPr/>
          <a:lstStyle/>
          <a:p>
            <a:pPr>
              <a:defRPr lang="en-US" sz="1600"/>
            </a:pPr>
            <a:endParaRPr lang="en-US"/>
          </a:p>
        </c:txPr>
        <c:crossAx val="90435968"/>
        <c:crosses val="autoZero"/>
        <c:auto val="1"/>
        <c:lblAlgn val="ctr"/>
        <c:lblOffset val="100"/>
      </c:catAx>
      <c:valAx>
        <c:axId val="90435968"/>
        <c:scaling>
          <c:orientation val="minMax"/>
        </c:scaling>
        <c:axPos val="l"/>
        <c:majorGridlines/>
        <c:numFmt formatCode="General" sourceLinked="1"/>
        <c:tickLblPos val="nextTo"/>
        <c:txPr>
          <a:bodyPr/>
          <a:lstStyle/>
          <a:p>
            <a:pPr>
              <a:defRPr lang="en-US" sz="1600"/>
            </a:pPr>
            <a:endParaRPr lang="en-US"/>
          </a:p>
        </c:txPr>
        <c:crossAx val="90430080"/>
        <c:crosses val="autoZero"/>
        <c:crossBetween val="between"/>
      </c:valAx>
    </c:plotArea>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0.05307</cdr:x>
      <cdr:y>0.91913</cdr:y>
    </cdr:from>
    <cdr:to>
      <cdr:x>0.47858</cdr:x>
      <cdr:y>0.96919</cdr:y>
    </cdr:to>
    <cdr:sp macro="" textlink="">
      <cdr:nvSpPr>
        <cdr:cNvPr id="2" name="TextBox 1"/>
        <cdr:cNvSpPr txBox="1"/>
      </cdr:nvSpPr>
      <cdr:spPr>
        <a:xfrm xmlns:a="http://schemas.openxmlformats.org/drawingml/2006/main">
          <a:off x="460106" y="5779576"/>
          <a:ext cx="3688919" cy="31481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Note:</a:t>
          </a:r>
          <a:r>
            <a:rPr lang="en-US" sz="1100" baseline="0"/>
            <a:t> December to December changes</a:t>
          </a:r>
        </a:p>
      </cdr:txBody>
    </cdr:sp>
  </cdr:relSizeAnchor>
</c:userShapes>
</file>

<file path=ppt/drawings/drawing10.xml><?xml version="1.0" encoding="utf-8"?>
<c:userShapes xmlns:c="http://schemas.openxmlformats.org/drawingml/2006/chart">
  <cdr:relSizeAnchor xmlns:cdr="http://schemas.openxmlformats.org/drawingml/2006/chartDrawing">
    <cdr:from>
      <cdr:x>0.50279</cdr:x>
      <cdr:y>0.68935</cdr:y>
    </cdr:from>
    <cdr:to>
      <cdr:x>0.66573</cdr:x>
      <cdr:y>0.75097</cdr:y>
    </cdr:to>
    <cdr:sp macro="" textlink="">
      <cdr:nvSpPr>
        <cdr:cNvPr id="2" name="TextBox 1"/>
        <cdr:cNvSpPr txBox="1"/>
      </cdr:nvSpPr>
      <cdr:spPr>
        <a:xfrm xmlns:a="http://schemas.openxmlformats.org/drawingml/2006/main">
          <a:off x="4358898" y="4334683"/>
          <a:ext cx="1412586" cy="3874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a:solidFill>
                <a:srgbClr val="C00000"/>
              </a:solidFill>
            </a:rPr>
            <a:t>U.S.</a:t>
          </a:r>
        </a:p>
      </cdr:txBody>
    </cdr:sp>
  </cdr:relSizeAnchor>
  <cdr:relSizeAnchor xmlns:cdr="http://schemas.openxmlformats.org/drawingml/2006/chartDrawing">
    <cdr:from>
      <cdr:x>0.72719</cdr:x>
      <cdr:y>0.40308</cdr:y>
    </cdr:from>
    <cdr:to>
      <cdr:x>0.89013</cdr:x>
      <cdr:y>0.4647</cdr:y>
    </cdr:to>
    <cdr:sp macro="" textlink="">
      <cdr:nvSpPr>
        <cdr:cNvPr id="3" name="TextBox 1"/>
        <cdr:cNvSpPr txBox="1"/>
      </cdr:nvSpPr>
      <cdr:spPr>
        <a:xfrm xmlns:a="http://schemas.openxmlformats.org/drawingml/2006/main">
          <a:off x="6304259" y="2534618"/>
          <a:ext cx="1412606" cy="3874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a:solidFill>
                <a:srgbClr val="234AA1"/>
              </a:solidFill>
            </a:rPr>
            <a:t>Beaumont</a:t>
          </a:r>
        </a:p>
        <a:p xmlns:a="http://schemas.openxmlformats.org/drawingml/2006/main">
          <a:endParaRPr lang="en-US" sz="1600" b="1">
            <a:solidFill>
              <a:srgbClr val="234AA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0.56501</cdr:x>
      <cdr:y>0.44889</cdr:y>
    </cdr:from>
    <cdr:to>
      <cdr:x>0.68165</cdr:x>
      <cdr:y>0.66222</cdr:y>
    </cdr:to>
    <cdr:sp macro="" textlink="">
      <cdr:nvSpPr>
        <cdr:cNvPr id="2" name="TextBox 1"/>
        <cdr:cNvSpPr txBox="1"/>
      </cdr:nvSpPr>
      <cdr:spPr>
        <a:xfrm xmlns:a="http://schemas.openxmlformats.org/drawingml/2006/main">
          <a:off x="4429125" y="192405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2000"/>
        </a:p>
      </cdr:txBody>
    </cdr:sp>
  </cdr:relSizeAnchor>
</c:userShapes>
</file>

<file path=ppt/drawings/drawing12.xml><?xml version="1.0" encoding="utf-8"?>
<c:userShapes xmlns:c="http://schemas.openxmlformats.org/drawingml/2006/chart">
  <cdr:relSizeAnchor xmlns:cdr="http://schemas.openxmlformats.org/drawingml/2006/chartDrawing">
    <cdr:from>
      <cdr:x>0.69444</cdr:x>
      <cdr:y>0.11785</cdr:y>
    </cdr:from>
    <cdr:to>
      <cdr:x>0.88889</cdr:x>
      <cdr:y>0.31989</cdr:y>
    </cdr:to>
    <cdr:sp macro="" textlink="">
      <cdr:nvSpPr>
        <cdr:cNvPr id="2" name="TextBox 1"/>
        <cdr:cNvSpPr txBox="1"/>
      </cdr:nvSpPr>
      <cdr:spPr>
        <a:xfrm xmlns:a="http://schemas.openxmlformats.org/drawingml/2006/main">
          <a:off x="5715000" y="533400"/>
          <a:ext cx="16002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0.65741</cdr:x>
      <cdr:y>0.15153</cdr:y>
    </cdr:from>
    <cdr:to>
      <cdr:x>0.91667</cdr:x>
      <cdr:y>0.35356</cdr:y>
    </cdr:to>
    <cdr:sp macro="" textlink="">
      <cdr:nvSpPr>
        <cdr:cNvPr id="3" name="TextBox 2"/>
        <cdr:cNvSpPr txBox="1"/>
      </cdr:nvSpPr>
      <cdr:spPr>
        <a:xfrm xmlns:a="http://schemas.openxmlformats.org/drawingml/2006/main">
          <a:off x="5410200" y="685800"/>
          <a:ext cx="21336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dirty="0" smtClean="0">
              <a:solidFill>
                <a:schemeClr val="tx2">
                  <a:lumMod val="75000"/>
                </a:schemeClr>
              </a:solidFill>
            </a:rPr>
            <a:t>Jan 2010 = 9.7%</a:t>
          </a:r>
          <a:endParaRPr lang="en-US" sz="2000" dirty="0">
            <a:solidFill>
              <a:schemeClr val="tx2">
                <a:lumMod val="75000"/>
              </a:schemeClr>
            </a:solidFill>
          </a:endParaRPr>
        </a:p>
      </cdr:txBody>
    </cdr:sp>
  </cdr:relSizeAnchor>
  <cdr:relSizeAnchor xmlns:cdr="http://schemas.openxmlformats.org/drawingml/2006/chartDrawing">
    <cdr:from>
      <cdr:x>0.36111</cdr:x>
      <cdr:y>0.72396</cdr:y>
    </cdr:from>
    <cdr:to>
      <cdr:x>0.90741</cdr:x>
      <cdr:y>0.85865</cdr:y>
    </cdr:to>
    <cdr:sp macro="" textlink="">
      <cdr:nvSpPr>
        <cdr:cNvPr id="4" name="TextBox 3"/>
        <cdr:cNvSpPr txBox="1"/>
      </cdr:nvSpPr>
      <cdr:spPr>
        <a:xfrm xmlns:a="http://schemas.openxmlformats.org/drawingml/2006/main">
          <a:off x="2971800" y="3276600"/>
          <a:ext cx="4495800" cy="609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b="1" dirty="0" smtClean="0"/>
            <a:t>10.8% on Nov/Dec 1982 highest since 1948</a:t>
          </a:r>
          <a:endParaRPr lang="en-US" sz="1800" b="1" dirty="0"/>
        </a:p>
      </cdr:txBody>
    </cdr:sp>
  </cdr:relSizeAnchor>
</c:userShapes>
</file>

<file path=ppt/drawings/drawing13.xml><?xml version="1.0" encoding="utf-8"?>
<c:userShapes xmlns:c="http://schemas.openxmlformats.org/drawingml/2006/chart">
  <cdr:relSizeAnchor xmlns:cdr="http://schemas.openxmlformats.org/drawingml/2006/chartDrawing">
    <cdr:from>
      <cdr:x>0.19964</cdr:x>
      <cdr:y>0.01375</cdr:y>
    </cdr:from>
    <cdr:to>
      <cdr:x>0.6824</cdr:x>
      <cdr:y>0.05</cdr:y>
    </cdr:to>
    <cdr:sp macro="" textlink="">
      <cdr:nvSpPr>
        <cdr:cNvPr id="2" name="TextBox 1"/>
        <cdr:cNvSpPr txBox="1"/>
      </cdr:nvSpPr>
      <cdr:spPr>
        <a:xfrm xmlns:a="http://schemas.openxmlformats.org/drawingml/2006/main">
          <a:off x="1731818" y="86591"/>
          <a:ext cx="4187851" cy="22828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s-MX" sz="1100"/>
        </a:p>
      </cdr:txBody>
    </cdr:sp>
  </cdr:relSizeAnchor>
  <cdr:relSizeAnchor xmlns:cdr="http://schemas.openxmlformats.org/drawingml/2006/chartDrawing">
    <cdr:from>
      <cdr:x>0.18981</cdr:x>
      <cdr:y>0.07317</cdr:y>
    </cdr:from>
    <cdr:to>
      <cdr:x>0.76422</cdr:x>
      <cdr:y>0.24943</cdr:y>
    </cdr:to>
    <cdr:sp macro="" textlink="">
      <cdr:nvSpPr>
        <cdr:cNvPr id="3" name="TextBox 2"/>
        <cdr:cNvSpPr txBox="1"/>
      </cdr:nvSpPr>
      <cdr:spPr>
        <a:xfrm xmlns:a="http://schemas.openxmlformats.org/drawingml/2006/main">
          <a:off x="838200" y="457200"/>
          <a:ext cx="2536572" cy="1101343"/>
        </a:xfrm>
        <a:prstGeom xmlns:a="http://schemas.openxmlformats.org/drawingml/2006/main" prst="rect">
          <a:avLst/>
        </a:prstGeom>
      </cdr:spPr>
      <cdr:txBody>
        <a:bodyPr xmlns:a="http://schemas.openxmlformats.org/drawingml/2006/main" wrap="square" rtlCol="0" anchor="t" anchorCtr="1">
          <a:spAutoFit/>
        </a:bodyPr>
        <a:lstStyle xmlns:a="http://schemas.openxmlformats.org/drawingml/2006/main"/>
        <a:p xmlns:a="http://schemas.openxmlformats.org/drawingml/2006/main">
          <a:pPr algn="ctr"/>
          <a:r>
            <a:rPr lang="es-MX" sz="1800" b="1" dirty="0"/>
            <a:t>Industrial Production</a:t>
          </a:r>
        </a:p>
        <a:p xmlns:a="http://schemas.openxmlformats.org/drawingml/2006/main">
          <a:pPr algn="ctr"/>
          <a:r>
            <a:rPr lang="es-MX" sz="1800" b="1" dirty="0"/>
            <a:t>(Indexed at January 2007=</a:t>
          </a:r>
          <a:r>
            <a:rPr lang="es-MX" sz="1800" b="1" baseline="0" dirty="0"/>
            <a:t>100)</a:t>
          </a:r>
        </a:p>
        <a:p xmlns:a="http://schemas.openxmlformats.org/drawingml/2006/main">
          <a:pPr algn="ctr"/>
          <a:r>
            <a:rPr lang="es-MX" sz="1800" b="1" baseline="0" dirty="0"/>
            <a:t>Motor Vehicles</a:t>
          </a:r>
          <a:endParaRPr lang="es-MX" sz="1800" b="1" dirty="0"/>
        </a:p>
        <a:p xmlns:a="http://schemas.openxmlformats.org/drawingml/2006/main">
          <a:endParaRPr lang="es-MX" sz="1100" dirty="0"/>
        </a:p>
      </cdr:txBody>
    </cdr:sp>
  </cdr:relSizeAnchor>
</c:userShapes>
</file>

<file path=ppt/drawings/drawing14.xml><?xml version="1.0" encoding="utf-8"?>
<c:userShapes xmlns:c="http://schemas.openxmlformats.org/drawingml/2006/chart">
  <cdr:relSizeAnchor xmlns:cdr="http://schemas.openxmlformats.org/drawingml/2006/chartDrawing">
    <cdr:from>
      <cdr:x>0.20994</cdr:x>
      <cdr:y>0.1128</cdr:y>
    </cdr:from>
    <cdr:to>
      <cdr:x>0.81339</cdr:x>
      <cdr:y>0.21197</cdr:y>
    </cdr:to>
    <cdr:sp macro="" textlink="">
      <cdr:nvSpPr>
        <cdr:cNvPr id="2" name="TextBox 1"/>
        <cdr:cNvSpPr txBox="1"/>
      </cdr:nvSpPr>
      <cdr:spPr>
        <a:xfrm xmlns:a="http://schemas.openxmlformats.org/drawingml/2006/main">
          <a:off x="990600" y="710361"/>
          <a:ext cx="2847328" cy="624525"/>
        </a:xfrm>
        <a:prstGeom xmlns:a="http://schemas.openxmlformats.org/drawingml/2006/main" prst="rect">
          <a:avLst/>
        </a:prstGeom>
      </cdr:spPr>
      <cdr:txBody>
        <a:bodyPr xmlns:a="http://schemas.openxmlformats.org/drawingml/2006/main" wrap="square" rtlCol="0" anchor="t" anchorCtr="1">
          <a:spAutoFit/>
        </a:bodyPr>
        <a:lstStyle xmlns:a="http://schemas.openxmlformats.org/drawingml/2006/main"/>
        <a:p xmlns:a="http://schemas.openxmlformats.org/drawingml/2006/main">
          <a:r>
            <a:rPr lang="es-MX" sz="1700" b="1" dirty="0"/>
            <a:t>Percent Capacity</a:t>
          </a:r>
          <a:r>
            <a:rPr lang="es-MX" sz="1700" b="1" baseline="0" dirty="0"/>
            <a:t> Utilization</a:t>
          </a:r>
        </a:p>
        <a:p xmlns:a="http://schemas.openxmlformats.org/drawingml/2006/main">
          <a:r>
            <a:rPr lang="es-MX" sz="1700" b="1" baseline="0" dirty="0"/>
            <a:t>Transportation Equipment</a:t>
          </a:r>
          <a:endParaRPr lang="es-MX" sz="1700" b="1" dirty="0"/>
        </a:p>
      </cdr:txBody>
    </cdr:sp>
  </cdr:relSizeAnchor>
</c:userShapes>
</file>

<file path=ppt/drawings/drawing15.xml><?xml version="1.0" encoding="utf-8"?>
<c:userShapes xmlns:c="http://schemas.openxmlformats.org/drawingml/2006/chart">
  <cdr:relSizeAnchor xmlns:cdr="http://schemas.openxmlformats.org/drawingml/2006/chartDrawing">
    <cdr:from>
      <cdr:x>0.071</cdr:x>
      <cdr:y>0.1065</cdr:y>
    </cdr:from>
    <cdr:to>
      <cdr:x>0.18525</cdr:x>
      <cdr:y>0.209</cdr:y>
    </cdr:to>
    <cdr:sp macro="" textlink="">
      <cdr:nvSpPr>
        <cdr:cNvPr id="1025" name="Text Box 1"/>
        <cdr:cNvSpPr txBox="1">
          <a:spLocks xmlns:a="http://schemas.openxmlformats.org/drawingml/2006/main" noChangeArrowheads="1"/>
        </cdr:cNvSpPr>
      </cdr:nvSpPr>
      <cdr:spPr bwMode="auto">
        <a:xfrm xmlns:a="http://schemas.openxmlformats.org/drawingml/2006/main">
          <a:off x="426053" y="411094"/>
          <a:ext cx="685586" cy="40017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Overflow="clip" wrap="square" lIns="45720" tIns="36576" rIns="45720" bIns="36576" anchor="ctr" upright="1"/>
        <a:lstStyle xmlns:a="http://schemas.openxmlformats.org/drawingml/2006/main"/>
        <a:p xmlns:a="http://schemas.openxmlformats.org/drawingml/2006/main">
          <a:pPr algn="ctr" rtl="0">
            <a:defRPr sz="1000"/>
          </a:pPr>
          <a:r>
            <a:rPr lang="en-US" sz="1800" b="1" i="0" strike="noStrike">
              <a:solidFill>
                <a:srgbClr val="000000"/>
              </a:solidFill>
              <a:latin typeface="Arial"/>
              <a:cs typeface="Arial"/>
            </a:rPr>
            <a:t>%yr</a:t>
          </a:r>
        </a:p>
      </cdr:txBody>
    </cdr:sp>
  </cdr:relSizeAnchor>
</c:userShapes>
</file>

<file path=ppt/drawings/drawing16.xml><?xml version="1.0" encoding="utf-8"?>
<c:userShapes xmlns:c="http://schemas.openxmlformats.org/drawingml/2006/chart">
  <cdr:relSizeAnchor xmlns:cdr="http://schemas.openxmlformats.org/drawingml/2006/chartDrawing">
    <cdr:from>
      <cdr:x>0.38896</cdr:x>
      <cdr:y>0.65285</cdr:y>
    </cdr:from>
    <cdr:to>
      <cdr:x>0.8594</cdr:x>
      <cdr:y>0.80544</cdr:y>
    </cdr:to>
    <cdr:sp macro="" textlink="">
      <cdr:nvSpPr>
        <cdr:cNvPr id="2" name="TextBox 1"/>
        <cdr:cNvSpPr txBox="1"/>
      </cdr:nvSpPr>
      <cdr:spPr>
        <a:xfrm xmlns:a="http://schemas.openxmlformats.org/drawingml/2006/main">
          <a:off x="1676400" y="2590800"/>
          <a:ext cx="2057400" cy="609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smtClean="0">
              <a:solidFill>
                <a:srgbClr val="0000FF"/>
              </a:solidFill>
            </a:rPr>
            <a:t>Blue = 2009</a:t>
          </a:r>
        </a:p>
        <a:p xmlns:a="http://schemas.openxmlformats.org/drawingml/2006/main">
          <a:r>
            <a:rPr lang="en-US" sz="1800" dirty="0" smtClean="0">
              <a:solidFill>
                <a:srgbClr val="FF0000"/>
              </a:solidFill>
            </a:rPr>
            <a:t>Red = 2008</a:t>
          </a:r>
          <a:endParaRPr lang="en-US" sz="1800" dirty="0">
            <a:solidFill>
              <a:srgbClr val="FF0000"/>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0.36441</cdr:x>
      <cdr:y>0.21212</cdr:y>
    </cdr:from>
    <cdr:to>
      <cdr:x>0.82203</cdr:x>
      <cdr:y>0.33333</cdr:y>
    </cdr:to>
    <cdr:sp macro="" textlink="">
      <cdr:nvSpPr>
        <cdr:cNvPr id="2" name="TextBox 1"/>
        <cdr:cNvSpPr txBox="1"/>
      </cdr:nvSpPr>
      <cdr:spPr>
        <a:xfrm xmlns:a="http://schemas.openxmlformats.org/drawingml/2006/main">
          <a:off x="3276600" y="1066800"/>
          <a:ext cx="4114800" cy="609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buFont typeface="Wingdings" pitchFamily="2" charset="2"/>
            <a:buChar char="ß"/>
          </a:pPr>
          <a:r>
            <a:rPr lang="en-US" sz="2000" dirty="0" smtClean="0">
              <a:solidFill>
                <a:srgbClr val="00B0F0"/>
              </a:solidFill>
            </a:rPr>
            <a:t>&lt;--   Real Net Worth (Trillion $)</a:t>
          </a:r>
          <a:endParaRPr lang="en-US" sz="2000" dirty="0">
            <a:solidFill>
              <a:srgbClr val="00B0F0"/>
            </a:solidFill>
          </a:endParaRPr>
        </a:p>
      </cdr:txBody>
    </cdr:sp>
  </cdr:relSizeAnchor>
  <cdr:relSizeAnchor xmlns:cdr="http://schemas.openxmlformats.org/drawingml/2006/chartDrawing">
    <cdr:from>
      <cdr:x>0.5339</cdr:x>
      <cdr:y>0.59091</cdr:y>
    </cdr:from>
    <cdr:to>
      <cdr:x>0.90678</cdr:x>
      <cdr:y>0.77273</cdr:y>
    </cdr:to>
    <cdr:sp macro="" textlink="">
      <cdr:nvSpPr>
        <cdr:cNvPr id="4" name="TextBox 3"/>
        <cdr:cNvSpPr txBox="1"/>
      </cdr:nvSpPr>
      <cdr:spPr>
        <a:xfrm xmlns:a="http://schemas.openxmlformats.org/drawingml/2006/main">
          <a:off x="4800600" y="2971800"/>
          <a:ext cx="33528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dirty="0" smtClean="0">
              <a:solidFill>
                <a:srgbClr val="FF0000"/>
              </a:solidFill>
              <a:sym typeface="Wingdings" pitchFamily="2" charset="2"/>
            </a:rPr>
            <a:t> Real Net Housing Wealth </a:t>
          </a:r>
        </a:p>
        <a:p xmlns:a="http://schemas.openxmlformats.org/drawingml/2006/main">
          <a:r>
            <a:rPr lang="en-US" sz="2000" dirty="0" smtClean="0">
              <a:solidFill>
                <a:srgbClr val="FF0000"/>
              </a:solidFill>
              <a:sym typeface="Wingdings" pitchFamily="2" charset="2"/>
            </a:rPr>
            <a:t>              (Trillion $)</a:t>
          </a:r>
        </a:p>
        <a:p xmlns:a="http://schemas.openxmlformats.org/drawingml/2006/main">
          <a:endParaRPr lang="en-US" sz="2000" dirty="0">
            <a:solidFill>
              <a:srgbClr val="FF0000"/>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0.10223</cdr:x>
      <cdr:y>0.0765</cdr:y>
    </cdr:from>
    <cdr:to>
      <cdr:x>0.96547</cdr:x>
      <cdr:y>0.21793</cdr:y>
    </cdr:to>
    <cdr:sp macro="" textlink="">
      <cdr:nvSpPr>
        <cdr:cNvPr id="2" name="TextBox 1"/>
        <cdr:cNvSpPr txBox="1"/>
      </cdr:nvSpPr>
      <cdr:spPr>
        <a:xfrm xmlns:a="http://schemas.openxmlformats.org/drawingml/2006/main">
          <a:off x="451217" y="481761"/>
          <a:ext cx="3810000" cy="890658"/>
        </a:xfrm>
        <a:prstGeom xmlns:a="http://schemas.openxmlformats.org/drawingml/2006/main" prst="rect">
          <a:avLst/>
        </a:prstGeom>
      </cdr:spPr>
      <cdr:txBody>
        <a:bodyPr xmlns:a="http://schemas.openxmlformats.org/drawingml/2006/main" wrap="square" rtlCol="0">
          <a:spAutoFit/>
        </a:bodyPr>
        <a:lstStyle xmlns:a="http://schemas.openxmlformats.org/drawingml/2006/main"/>
        <a:p xmlns:a="http://schemas.openxmlformats.org/drawingml/2006/main">
          <a:pPr algn="ctr"/>
          <a:r>
            <a:rPr lang="es-MX" sz="1700" b="1" dirty="0"/>
            <a:t>Industrial</a:t>
          </a:r>
          <a:r>
            <a:rPr lang="es-MX" sz="1700" b="1" baseline="0" dirty="0"/>
            <a:t> Production </a:t>
          </a:r>
        </a:p>
        <a:p xmlns:a="http://schemas.openxmlformats.org/drawingml/2006/main">
          <a:pPr algn="ctr"/>
          <a:r>
            <a:rPr lang="es-MX" sz="1700" b="1" baseline="0" dirty="0"/>
            <a:t>(Indexed at January 2007=100)</a:t>
          </a:r>
        </a:p>
        <a:p xmlns:a="http://schemas.openxmlformats.org/drawingml/2006/main">
          <a:pPr algn="ctr"/>
          <a:r>
            <a:rPr lang="es-MX" sz="1700" b="1" baseline="0" dirty="0"/>
            <a:t>Basic Chemical Manufacturing</a:t>
          </a:r>
          <a:endParaRPr lang="es-MX" sz="1700" b="1" dirty="0"/>
        </a:p>
      </cdr:txBody>
    </cdr:sp>
  </cdr:relSizeAnchor>
</c:userShapes>
</file>

<file path=ppt/drawings/drawing19.xml><?xml version="1.0" encoding="utf-8"?>
<c:userShapes xmlns:c="http://schemas.openxmlformats.org/drawingml/2006/chart">
  <cdr:relSizeAnchor xmlns:cdr="http://schemas.openxmlformats.org/drawingml/2006/chartDrawing">
    <cdr:from>
      <cdr:x>0.24171</cdr:x>
      <cdr:y>0.0765</cdr:y>
    </cdr:from>
    <cdr:to>
      <cdr:x>0.87992</cdr:x>
      <cdr:y>0.21025</cdr:y>
    </cdr:to>
    <cdr:sp macro="" textlink="">
      <cdr:nvSpPr>
        <cdr:cNvPr id="2" name="TextBox 1"/>
        <cdr:cNvSpPr txBox="1"/>
      </cdr:nvSpPr>
      <cdr:spPr>
        <a:xfrm xmlns:a="http://schemas.openxmlformats.org/drawingml/2006/main">
          <a:off x="1066800" y="481761"/>
          <a:ext cx="2816825" cy="84229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s-MX" sz="1700" b="1" dirty="0"/>
            <a:t>Percent Capacity Utilization </a:t>
          </a:r>
        </a:p>
        <a:p xmlns:a="http://schemas.openxmlformats.org/drawingml/2006/main">
          <a:pPr algn="ctr"/>
          <a:r>
            <a:rPr lang="es-MX" sz="1700" b="1" dirty="0"/>
            <a:t>Chemicals</a:t>
          </a:r>
        </a:p>
      </cdr:txBody>
    </cdr:sp>
  </cdr:relSizeAnchor>
</c:userShapes>
</file>

<file path=ppt/drawings/drawing2.xml><?xml version="1.0" encoding="utf-8"?>
<c:userShapes xmlns:c="http://schemas.openxmlformats.org/drawingml/2006/chart">
  <cdr:relSizeAnchor xmlns:cdr="http://schemas.openxmlformats.org/drawingml/2006/chartDrawing">
    <cdr:from>
      <cdr:x>0.21891</cdr:x>
      <cdr:y>0.0281</cdr:y>
    </cdr:from>
    <cdr:to>
      <cdr:x>0.78799</cdr:x>
      <cdr:y>0.137</cdr:y>
    </cdr:to>
    <cdr:sp macro="" textlink="">
      <cdr:nvSpPr>
        <cdr:cNvPr id="2" name="TextBox 1"/>
        <cdr:cNvSpPr txBox="1"/>
      </cdr:nvSpPr>
      <cdr:spPr>
        <a:xfrm xmlns:a="http://schemas.openxmlformats.org/drawingml/2006/main">
          <a:off x="1899018" y="176961"/>
          <a:ext cx="4936649" cy="685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s-MX" sz="1800" b="1" dirty="0"/>
            <a:t>Total Nonfarm in Inland Cities and the Gulf Coast</a:t>
          </a:r>
        </a:p>
        <a:p xmlns:a="http://schemas.openxmlformats.org/drawingml/2006/main">
          <a:pPr algn="ctr"/>
          <a:r>
            <a:rPr lang="es-MX" sz="1800" b="1" dirty="0"/>
            <a:t>2000-Present</a:t>
          </a:r>
        </a:p>
      </cdr:txBody>
    </cdr:sp>
  </cdr:relSizeAnchor>
  <cdr:relSizeAnchor xmlns:cdr="http://schemas.openxmlformats.org/drawingml/2006/chartDrawing">
    <cdr:from>
      <cdr:x>0.34029</cdr:x>
      <cdr:y>0.34375</cdr:y>
    </cdr:from>
    <cdr:to>
      <cdr:x>0.51543</cdr:x>
      <cdr:y>0.415</cdr:y>
    </cdr:to>
    <cdr:sp macro="" textlink="">
      <cdr:nvSpPr>
        <cdr:cNvPr id="3" name="TextBox 2"/>
        <cdr:cNvSpPr txBox="1"/>
      </cdr:nvSpPr>
      <cdr:spPr>
        <a:xfrm xmlns:a="http://schemas.openxmlformats.org/drawingml/2006/main">
          <a:off x="2951921" y="2164773"/>
          <a:ext cx="1519311" cy="44869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s-MX" sz="1700" b="1">
              <a:solidFill>
                <a:srgbClr val="C00000"/>
              </a:solidFill>
            </a:rPr>
            <a:t>Inland</a:t>
          </a:r>
        </a:p>
      </cdr:txBody>
    </cdr:sp>
  </cdr:relSizeAnchor>
  <cdr:relSizeAnchor xmlns:cdr="http://schemas.openxmlformats.org/drawingml/2006/chartDrawing">
    <cdr:from>
      <cdr:x>0.68602</cdr:x>
      <cdr:y>0.525</cdr:y>
    </cdr:from>
    <cdr:to>
      <cdr:x>0.85481</cdr:x>
      <cdr:y>0.5875</cdr:y>
    </cdr:to>
    <cdr:sp macro="" textlink="">
      <cdr:nvSpPr>
        <cdr:cNvPr id="4" name="TextBox 3"/>
        <cdr:cNvSpPr txBox="1"/>
      </cdr:nvSpPr>
      <cdr:spPr>
        <a:xfrm xmlns:a="http://schemas.openxmlformats.org/drawingml/2006/main">
          <a:off x="5951125" y="3306198"/>
          <a:ext cx="1464225" cy="39359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s-MX" sz="1700" b="1">
              <a:solidFill>
                <a:schemeClr val="tx2"/>
              </a:solidFill>
            </a:rPr>
            <a:t>Gulf Coast</a:t>
          </a:r>
        </a:p>
      </cdr:txBody>
    </cdr:sp>
  </cdr:relSizeAnchor>
</c:userShapes>
</file>

<file path=ppt/drawings/drawing20.xml><?xml version="1.0" encoding="utf-8"?>
<c:userShapes xmlns:c="http://schemas.openxmlformats.org/drawingml/2006/chart">
  <cdr:relSizeAnchor xmlns:cdr="http://schemas.openxmlformats.org/drawingml/2006/chartDrawing">
    <cdr:from>
      <cdr:x>0.23593</cdr:x>
      <cdr:y>0.01875</cdr:y>
    </cdr:from>
    <cdr:to>
      <cdr:x>0.76316</cdr:x>
      <cdr:y>0.16018</cdr:y>
    </cdr:to>
    <cdr:sp macro="" textlink="">
      <cdr:nvSpPr>
        <cdr:cNvPr id="2" name="TextBox 1"/>
        <cdr:cNvSpPr txBox="1"/>
      </cdr:nvSpPr>
      <cdr:spPr>
        <a:xfrm xmlns:a="http://schemas.openxmlformats.org/drawingml/2006/main">
          <a:off x="2046694" y="118079"/>
          <a:ext cx="4573574" cy="890628"/>
        </a:xfrm>
        <a:prstGeom xmlns:a="http://schemas.openxmlformats.org/drawingml/2006/main" prst="rect">
          <a:avLst/>
        </a:prstGeom>
      </cdr:spPr>
      <cdr:txBody>
        <a:bodyPr xmlns:a="http://schemas.openxmlformats.org/drawingml/2006/main" wrap="square" rtlCol="0">
          <a:spAutoFit/>
        </a:bodyPr>
        <a:lstStyle xmlns:a="http://schemas.openxmlformats.org/drawingml/2006/main"/>
        <a:p xmlns:a="http://schemas.openxmlformats.org/drawingml/2006/main">
          <a:pPr algn="ctr"/>
          <a:r>
            <a:rPr lang="es-MX" sz="1700" b="1" dirty="0"/>
            <a:t>Industrial Production </a:t>
          </a:r>
        </a:p>
        <a:p xmlns:a="http://schemas.openxmlformats.org/drawingml/2006/main">
          <a:pPr algn="ctr"/>
          <a:r>
            <a:rPr lang="es-MX" sz="1700" b="1" dirty="0"/>
            <a:t>(Indexed at</a:t>
          </a:r>
          <a:r>
            <a:rPr lang="es-MX" sz="1700" b="1" baseline="0" dirty="0"/>
            <a:t> January 2007=100)</a:t>
          </a:r>
        </a:p>
        <a:p xmlns:a="http://schemas.openxmlformats.org/drawingml/2006/main">
          <a:pPr algn="ctr"/>
          <a:r>
            <a:rPr lang="es-MX" sz="1700" b="1" baseline="0" dirty="0"/>
            <a:t>Resin and Synthetic Rubber</a:t>
          </a:r>
          <a:endParaRPr lang="es-MX" sz="1700" b="1" dirty="0"/>
        </a:p>
      </cdr:txBody>
    </cdr:sp>
  </cdr:relSizeAnchor>
</c:userShapes>
</file>

<file path=ppt/drawings/drawing21.xml><?xml version="1.0" encoding="utf-8"?>
<c:userShapes xmlns:c="http://schemas.openxmlformats.org/drawingml/2006/chart">
  <cdr:relSizeAnchor xmlns:cdr="http://schemas.openxmlformats.org/drawingml/2006/chartDrawing">
    <cdr:from>
      <cdr:x>0.50279</cdr:x>
      <cdr:y>0.68935</cdr:y>
    </cdr:from>
    <cdr:to>
      <cdr:x>0.66573</cdr:x>
      <cdr:y>0.75097</cdr:y>
    </cdr:to>
    <cdr:sp macro="" textlink="">
      <cdr:nvSpPr>
        <cdr:cNvPr id="2" name="TextBox 1"/>
        <cdr:cNvSpPr txBox="1"/>
      </cdr:nvSpPr>
      <cdr:spPr>
        <a:xfrm xmlns:a="http://schemas.openxmlformats.org/drawingml/2006/main">
          <a:off x="4358898" y="4334683"/>
          <a:ext cx="1412586" cy="3874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a:solidFill>
                <a:srgbClr val="C00000"/>
              </a:solidFill>
            </a:rPr>
            <a:t>U.S.</a:t>
          </a:r>
        </a:p>
      </cdr:txBody>
    </cdr:sp>
  </cdr:relSizeAnchor>
  <cdr:relSizeAnchor xmlns:cdr="http://schemas.openxmlformats.org/drawingml/2006/chartDrawing">
    <cdr:from>
      <cdr:x>0.72719</cdr:x>
      <cdr:y>0.40308</cdr:y>
    </cdr:from>
    <cdr:to>
      <cdr:x>0.89013</cdr:x>
      <cdr:y>0.4647</cdr:y>
    </cdr:to>
    <cdr:sp macro="" textlink="">
      <cdr:nvSpPr>
        <cdr:cNvPr id="3" name="TextBox 1"/>
        <cdr:cNvSpPr txBox="1"/>
      </cdr:nvSpPr>
      <cdr:spPr>
        <a:xfrm xmlns:a="http://schemas.openxmlformats.org/drawingml/2006/main">
          <a:off x="6304259" y="2534618"/>
          <a:ext cx="1412606" cy="3874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a:solidFill>
                <a:srgbClr val="234AA1"/>
              </a:solidFill>
            </a:rPr>
            <a:t>Gulf Coast</a:t>
          </a:r>
        </a:p>
      </cdr:txBody>
    </cdr:sp>
  </cdr:relSizeAnchor>
</c:userShapes>
</file>

<file path=ppt/drawings/drawing3.xml><?xml version="1.0" encoding="utf-8"?>
<c:userShapes xmlns:c="http://schemas.openxmlformats.org/drawingml/2006/chart">
  <cdr:relSizeAnchor xmlns:cdr="http://schemas.openxmlformats.org/drawingml/2006/chartDrawing">
    <cdr:from>
      <cdr:x>0.24526</cdr:x>
      <cdr:y>0.016</cdr:y>
    </cdr:from>
    <cdr:to>
      <cdr:x>0.76432</cdr:x>
      <cdr:y>0.11475</cdr:y>
    </cdr:to>
    <cdr:sp macro="" textlink="">
      <cdr:nvSpPr>
        <cdr:cNvPr id="2" name="TextBox 1"/>
        <cdr:cNvSpPr txBox="1"/>
      </cdr:nvSpPr>
      <cdr:spPr>
        <a:xfrm xmlns:a="http://schemas.openxmlformats.org/drawingml/2006/main">
          <a:off x="2127618" y="100761"/>
          <a:ext cx="4502760" cy="6218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s-MX" sz="1800" b="1" dirty="0"/>
            <a:t>Total Nonfarm in Inland and the Gulf Coast</a:t>
          </a:r>
        </a:p>
        <a:p xmlns:a="http://schemas.openxmlformats.org/drawingml/2006/main">
          <a:pPr algn="ctr"/>
          <a:r>
            <a:rPr lang="es-MX" sz="1800" b="1" dirty="0"/>
            <a:t>(Indexed at January 2000=100)</a:t>
          </a:r>
        </a:p>
      </cdr:txBody>
    </cdr:sp>
  </cdr:relSizeAnchor>
  <cdr:relSizeAnchor xmlns:cdr="http://schemas.openxmlformats.org/drawingml/2006/chartDrawing">
    <cdr:from>
      <cdr:x>0.44737</cdr:x>
      <cdr:y>0.37</cdr:y>
    </cdr:from>
    <cdr:to>
      <cdr:x>0.57804</cdr:x>
      <cdr:y>0.43125</cdr:y>
    </cdr:to>
    <cdr:sp macro="" textlink="">
      <cdr:nvSpPr>
        <cdr:cNvPr id="3" name="TextBox 2"/>
        <cdr:cNvSpPr txBox="1"/>
      </cdr:nvSpPr>
      <cdr:spPr>
        <a:xfrm xmlns:a="http://schemas.openxmlformats.org/drawingml/2006/main">
          <a:off x="3880818" y="2330083"/>
          <a:ext cx="1133541" cy="38572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s-MX" sz="1700" b="1">
              <a:solidFill>
                <a:srgbClr val="C00000"/>
              </a:solidFill>
            </a:rPr>
            <a:t>Inland</a:t>
          </a:r>
        </a:p>
      </cdr:txBody>
    </cdr:sp>
  </cdr:relSizeAnchor>
  <cdr:relSizeAnchor xmlns:cdr="http://schemas.openxmlformats.org/drawingml/2006/chartDrawing">
    <cdr:from>
      <cdr:x>0.6715</cdr:x>
      <cdr:y>0.5625</cdr:y>
    </cdr:from>
    <cdr:to>
      <cdr:x>0.80944</cdr:x>
      <cdr:y>0.65125</cdr:y>
    </cdr:to>
    <cdr:sp macro="" textlink="">
      <cdr:nvSpPr>
        <cdr:cNvPr id="4" name="TextBox 3"/>
        <cdr:cNvSpPr txBox="1"/>
      </cdr:nvSpPr>
      <cdr:spPr>
        <a:xfrm xmlns:a="http://schemas.openxmlformats.org/drawingml/2006/main">
          <a:off x="5825170" y="3542356"/>
          <a:ext cx="1196607" cy="55890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MX" sz="1700" b="1">
              <a:solidFill>
                <a:schemeClr val="tx2"/>
              </a:solidFill>
            </a:rPr>
            <a:t>Gulf Coast</a:t>
          </a:r>
        </a:p>
      </cdr:txBody>
    </cdr:sp>
  </cdr:relSizeAnchor>
</c:userShapes>
</file>

<file path=ppt/drawings/drawing4.xml><?xml version="1.0" encoding="utf-8"?>
<c:userShapes xmlns:c="http://schemas.openxmlformats.org/drawingml/2006/chart">
  <cdr:relSizeAnchor xmlns:cdr="http://schemas.openxmlformats.org/drawingml/2006/chartDrawing">
    <cdr:from>
      <cdr:x>0.21234</cdr:x>
      <cdr:y>0.03625</cdr:y>
    </cdr:from>
    <cdr:to>
      <cdr:x>0.79129</cdr:x>
      <cdr:y>0.135</cdr:y>
    </cdr:to>
    <cdr:sp macro="" textlink="">
      <cdr:nvSpPr>
        <cdr:cNvPr id="2" name="TextBox 1"/>
        <cdr:cNvSpPr txBox="1"/>
      </cdr:nvSpPr>
      <cdr:spPr>
        <a:xfrm xmlns:a="http://schemas.openxmlformats.org/drawingml/2006/main">
          <a:off x="1842025" y="228285"/>
          <a:ext cx="5022273" cy="6218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s-MX" sz="1700" b="1"/>
            <a:t>Total Nonfarm in </a:t>
          </a:r>
          <a:r>
            <a:rPr lang="es-MX" sz="1800" b="1">
              <a:latin typeface="+mn-lt"/>
              <a:ea typeface="+mn-ea"/>
              <a:cs typeface="+mn-cs"/>
            </a:rPr>
            <a:t>the U.S., </a:t>
          </a:r>
          <a:r>
            <a:rPr lang="es-MX" sz="1700" b="1"/>
            <a:t>Inland and the Gulf Coast</a:t>
          </a:r>
        </a:p>
        <a:p xmlns:a="http://schemas.openxmlformats.org/drawingml/2006/main">
          <a:pPr algn="ctr"/>
          <a:r>
            <a:rPr lang="es-MX" sz="1700" b="1"/>
            <a:t>(Indexed at January 2000=100)</a:t>
          </a:r>
        </a:p>
      </cdr:txBody>
    </cdr:sp>
  </cdr:relSizeAnchor>
  <cdr:relSizeAnchor xmlns:cdr="http://schemas.openxmlformats.org/drawingml/2006/chartDrawing">
    <cdr:from>
      <cdr:x>0.44737</cdr:x>
      <cdr:y>0.37</cdr:y>
    </cdr:from>
    <cdr:to>
      <cdr:x>0.57804</cdr:x>
      <cdr:y>0.43125</cdr:y>
    </cdr:to>
    <cdr:sp macro="" textlink="">
      <cdr:nvSpPr>
        <cdr:cNvPr id="3" name="TextBox 2"/>
        <cdr:cNvSpPr txBox="1"/>
      </cdr:nvSpPr>
      <cdr:spPr>
        <a:xfrm xmlns:a="http://schemas.openxmlformats.org/drawingml/2006/main">
          <a:off x="3880818" y="2330083"/>
          <a:ext cx="1133541" cy="38572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s-MX" sz="1700" b="1">
              <a:solidFill>
                <a:srgbClr val="C00000"/>
              </a:solidFill>
            </a:rPr>
            <a:t>Inland</a:t>
          </a:r>
        </a:p>
      </cdr:txBody>
    </cdr:sp>
  </cdr:relSizeAnchor>
  <cdr:relSizeAnchor xmlns:cdr="http://schemas.openxmlformats.org/drawingml/2006/chartDrawing">
    <cdr:from>
      <cdr:x>0.745</cdr:x>
      <cdr:y>0.37375</cdr:y>
    </cdr:from>
    <cdr:to>
      <cdr:x>0.88294</cdr:x>
      <cdr:y>0.4625</cdr:y>
    </cdr:to>
    <cdr:sp macro="" textlink="">
      <cdr:nvSpPr>
        <cdr:cNvPr id="4" name="TextBox 3"/>
        <cdr:cNvSpPr txBox="1"/>
      </cdr:nvSpPr>
      <cdr:spPr>
        <a:xfrm xmlns:a="http://schemas.openxmlformats.org/drawingml/2006/main">
          <a:off x="6462775" y="2353699"/>
          <a:ext cx="1196606" cy="55890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MX" sz="1700" b="1">
              <a:solidFill>
                <a:schemeClr val="tx2"/>
              </a:solidFill>
            </a:rPr>
            <a:t>Gulf Coast</a:t>
          </a:r>
        </a:p>
      </cdr:txBody>
    </cdr:sp>
  </cdr:relSizeAnchor>
  <cdr:relSizeAnchor xmlns:cdr="http://schemas.openxmlformats.org/drawingml/2006/chartDrawing">
    <cdr:from>
      <cdr:x>0.68966</cdr:x>
      <cdr:y>0.56625</cdr:y>
    </cdr:from>
    <cdr:to>
      <cdr:x>0.83394</cdr:x>
      <cdr:y>0.6375</cdr:y>
    </cdr:to>
    <cdr:sp macro="" textlink="">
      <cdr:nvSpPr>
        <cdr:cNvPr id="5" name="TextBox 4"/>
        <cdr:cNvSpPr txBox="1"/>
      </cdr:nvSpPr>
      <cdr:spPr>
        <a:xfrm xmlns:a="http://schemas.openxmlformats.org/drawingml/2006/main">
          <a:off x="5982645" y="3565971"/>
          <a:ext cx="1251632" cy="44869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s-MX" sz="1700" b="1">
              <a:solidFill>
                <a:sysClr val="windowText" lastClr="000000"/>
              </a:solidFill>
              <a:latin typeface="+mn-lt"/>
              <a:ea typeface="+mn-ea"/>
              <a:cs typeface="+mn-cs"/>
            </a:rPr>
            <a:t>U.S.</a:t>
          </a:r>
          <a:endParaRPr lang="es-MX" sz="1700" b="1">
            <a:solidFill>
              <a:sysClr val="windowText" lastClr="000000"/>
            </a:solidFill>
          </a:endParaRPr>
        </a:p>
        <a:p xmlns:a="http://schemas.openxmlformats.org/drawingml/2006/main">
          <a:endParaRPr lang="es-MX" sz="1100"/>
        </a:p>
      </cdr:txBody>
    </cdr:sp>
  </cdr:relSizeAnchor>
</c:userShapes>
</file>

<file path=ppt/drawings/drawing5.xml><?xml version="1.0" encoding="utf-8"?>
<c:userShapes xmlns:c="http://schemas.openxmlformats.org/drawingml/2006/chart">
  <cdr:relSizeAnchor xmlns:cdr="http://schemas.openxmlformats.org/drawingml/2006/chartDrawing">
    <cdr:from>
      <cdr:x>0.79646</cdr:x>
      <cdr:y>0.25049</cdr:y>
    </cdr:from>
    <cdr:to>
      <cdr:x>0.90265</cdr:x>
      <cdr:y>0.36955</cdr:y>
    </cdr:to>
    <cdr:sp macro="" textlink="">
      <cdr:nvSpPr>
        <cdr:cNvPr id="2" name="TextBox 1"/>
        <cdr:cNvSpPr txBox="1"/>
      </cdr:nvSpPr>
      <cdr:spPr>
        <a:xfrm xmlns:a="http://schemas.openxmlformats.org/drawingml/2006/main">
          <a:off x="6804895" y="1219200"/>
          <a:ext cx="907279" cy="57950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solidFill>
                <a:srgbClr val="FF0000"/>
              </a:solidFill>
            </a:rPr>
            <a:t>Houston</a:t>
          </a:r>
          <a:endParaRPr lang="en-US" sz="1400" dirty="0">
            <a:solidFill>
              <a:srgbClr val="FF0000"/>
            </a:solidFill>
          </a:endParaRPr>
        </a:p>
      </cdr:txBody>
    </cdr:sp>
  </cdr:relSizeAnchor>
  <cdr:relSizeAnchor xmlns:cdr="http://schemas.openxmlformats.org/drawingml/2006/chartDrawing">
    <cdr:from>
      <cdr:x>0.71681</cdr:x>
      <cdr:y>0.51663</cdr:y>
    </cdr:from>
    <cdr:to>
      <cdr:x>0.82301</cdr:x>
      <cdr:y>0.69263</cdr:y>
    </cdr:to>
    <cdr:sp macro="" textlink="">
      <cdr:nvSpPr>
        <cdr:cNvPr id="3" name="TextBox 2"/>
        <cdr:cNvSpPr txBox="1"/>
      </cdr:nvSpPr>
      <cdr:spPr>
        <a:xfrm xmlns:a="http://schemas.openxmlformats.org/drawingml/2006/main">
          <a:off x="6124371" y="2514600"/>
          <a:ext cx="907365" cy="85662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solidFill>
                <a:schemeClr val="accent2">
                  <a:lumMod val="60000"/>
                  <a:lumOff val="40000"/>
                </a:schemeClr>
              </a:solidFill>
            </a:rPr>
            <a:t>United States</a:t>
          </a:r>
          <a:endParaRPr lang="en-US" sz="1400" dirty="0">
            <a:solidFill>
              <a:schemeClr val="accent2">
                <a:lumMod val="60000"/>
                <a:lumOff val="40000"/>
              </a:schemeClr>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0.00931</cdr:x>
      <cdr:y>0.37869</cdr:y>
    </cdr:from>
    <cdr:to>
      <cdr:x>0.16201</cdr:x>
      <cdr:y>0.5828</cdr:y>
    </cdr:to>
    <cdr:sp macro="" textlink="">
      <cdr:nvSpPr>
        <cdr:cNvPr id="2" name="TextBox 1"/>
        <cdr:cNvSpPr txBox="1"/>
      </cdr:nvSpPr>
      <cdr:spPr>
        <a:xfrm xmlns:a="http://schemas.openxmlformats.org/drawingml/2006/main">
          <a:off x="80721" y="2381250"/>
          <a:ext cx="1323813" cy="1283453"/>
        </a:xfrm>
        <a:prstGeom xmlns:a="http://schemas.openxmlformats.org/drawingml/2006/main" prst="rect">
          <a:avLst/>
        </a:prstGeom>
        <a:scene3d xmlns:a="http://schemas.openxmlformats.org/drawingml/2006/main">
          <a:camera prst="orthographicFront">
            <a:rot lat="0" lon="0" rev="5400000"/>
          </a:camera>
          <a:lightRig rig="threePt" dir="t"/>
        </a:scene3d>
      </cdr:spPr>
      <cdr:txBody>
        <a:bodyPr xmlns:a="http://schemas.openxmlformats.org/drawingml/2006/main" wrap="square" rtlCol="0"/>
        <a:lstStyle xmlns:a="http://schemas.openxmlformats.org/drawingml/2006/main"/>
        <a:p xmlns:a="http://schemas.openxmlformats.org/drawingml/2006/main">
          <a:r>
            <a:rPr lang="en-US" sz="1800"/>
            <a:t>Percent</a:t>
          </a:r>
        </a:p>
        <a:p xmlns:a="http://schemas.openxmlformats.org/drawingml/2006/main">
          <a:endParaRPr lang="en-US" sz="1100"/>
        </a:p>
      </cdr:txBody>
    </cdr:sp>
  </cdr:relSizeAnchor>
  <cdr:relSizeAnchor xmlns:cdr="http://schemas.openxmlformats.org/drawingml/2006/chartDrawing">
    <cdr:from>
      <cdr:x>0.13315</cdr:x>
      <cdr:y>0.42875</cdr:y>
    </cdr:from>
    <cdr:to>
      <cdr:x>0.29609</cdr:x>
      <cdr:y>0.49037</cdr:y>
    </cdr:to>
    <cdr:sp macro="" textlink="">
      <cdr:nvSpPr>
        <cdr:cNvPr id="3" name="TextBox 2"/>
        <cdr:cNvSpPr txBox="1"/>
      </cdr:nvSpPr>
      <cdr:spPr>
        <a:xfrm xmlns:a="http://schemas.openxmlformats.org/drawingml/2006/main">
          <a:off x="1154301" y="2696059"/>
          <a:ext cx="1412606" cy="38745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a:solidFill>
                <a:srgbClr val="234AA1"/>
              </a:solidFill>
            </a:rPr>
            <a:t>Gulf Coast</a:t>
          </a:r>
        </a:p>
      </cdr:txBody>
    </cdr:sp>
  </cdr:relSizeAnchor>
  <cdr:relSizeAnchor xmlns:cdr="http://schemas.openxmlformats.org/drawingml/2006/chartDrawing">
    <cdr:from>
      <cdr:x>0.15922</cdr:x>
      <cdr:y>0.65212</cdr:y>
    </cdr:from>
    <cdr:to>
      <cdr:x>0.32216</cdr:x>
      <cdr:y>0.71374</cdr:y>
    </cdr:to>
    <cdr:sp macro="" textlink="">
      <cdr:nvSpPr>
        <cdr:cNvPr id="4" name="TextBox 1"/>
        <cdr:cNvSpPr txBox="1"/>
      </cdr:nvSpPr>
      <cdr:spPr>
        <a:xfrm xmlns:a="http://schemas.openxmlformats.org/drawingml/2006/main">
          <a:off x="1380318" y="4100593"/>
          <a:ext cx="1412606" cy="3874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a:solidFill>
                <a:srgbClr val="C00000"/>
              </a:solidFill>
            </a:rPr>
            <a:t>U.S.</a:t>
          </a:r>
        </a:p>
      </cdr:txBody>
    </cdr:sp>
  </cdr:relSizeAnchor>
</c:userShapes>
</file>

<file path=ppt/drawings/drawing7.xml><?xml version="1.0" encoding="utf-8"?>
<c:userShapes xmlns:c="http://schemas.openxmlformats.org/drawingml/2006/chart">
  <cdr:relSizeAnchor xmlns:cdr="http://schemas.openxmlformats.org/drawingml/2006/chartDrawing">
    <cdr:from>
      <cdr:x>0.50279</cdr:x>
      <cdr:y>0.68935</cdr:y>
    </cdr:from>
    <cdr:to>
      <cdr:x>0.66573</cdr:x>
      <cdr:y>0.75097</cdr:y>
    </cdr:to>
    <cdr:sp macro="" textlink="">
      <cdr:nvSpPr>
        <cdr:cNvPr id="2" name="TextBox 1"/>
        <cdr:cNvSpPr txBox="1"/>
      </cdr:nvSpPr>
      <cdr:spPr>
        <a:xfrm xmlns:a="http://schemas.openxmlformats.org/drawingml/2006/main">
          <a:off x="4358898" y="4334683"/>
          <a:ext cx="1412586" cy="3874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a:solidFill>
                <a:srgbClr val="C00000"/>
              </a:solidFill>
            </a:rPr>
            <a:t>U.S.</a:t>
          </a:r>
        </a:p>
      </cdr:txBody>
    </cdr:sp>
  </cdr:relSizeAnchor>
  <cdr:relSizeAnchor xmlns:cdr="http://schemas.openxmlformats.org/drawingml/2006/chartDrawing">
    <cdr:from>
      <cdr:x>0.72719</cdr:x>
      <cdr:y>0.40308</cdr:y>
    </cdr:from>
    <cdr:to>
      <cdr:x>0.89013</cdr:x>
      <cdr:y>0.4647</cdr:y>
    </cdr:to>
    <cdr:sp macro="" textlink="">
      <cdr:nvSpPr>
        <cdr:cNvPr id="3" name="TextBox 1"/>
        <cdr:cNvSpPr txBox="1"/>
      </cdr:nvSpPr>
      <cdr:spPr>
        <a:xfrm xmlns:a="http://schemas.openxmlformats.org/drawingml/2006/main">
          <a:off x="6304259" y="2534618"/>
          <a:ext cx="1412606" cy="3874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a:solidFill>
                <a:srgbClr val="234AA1"/>
              </a:solidFill>
            </a:rPr>
            <a:t>Gulf Coast</a:t>
          </a:r>
        </a:p>
      </cdr:txBody>
    </cdr:sp>
  </cdr:relSizeAnchor>
</c:userShapes>
</file>

<file path=ppt/drawings/drawing8.xml><?xml version="1.0" encoding="utf-8"?>
<c:userShapes xmlns:c="http://schemas.openxmlformats.org/drawingml/2006/chart">
  <cdr:relSizeAnchor xmlns:cdr="http://schemas.openxmlformats.org/drawingml/2006/chartDrawing">
    <cdr:from>
      <cdr:x>0.05307</cdr:x>
      <cdr:y>0.91913</cdr:y>
    </cdr:from>
    <cdr:to>
      <cdr:x>0.47858</cdr:x>
      <cdr:y>0.96919</cdr:y>
    </cdr:to>
    <cdr:sp macro="" textlink="">
      <cdr:nvSpPr>
        <cdr:cNvPr id="2" name="TextBox 1"/>
        <cdr:cNvSpPr txBox="1"/>
      </cdr:nvSpPr>
      <cdr:spPr>
        <a:xfrm xmlns:a="http://schemas.openxmlformats.org/drawingml/2006/main">
          <a:off x="460106" y="5779576"/>
          <a:ext cx="3688919" cy="31481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Note:</a:t>
          </a:r>
          <a:r>
            <a:rPr lang="en-US" sz="1100" baseline="0"/>
            <a:t> December to December changes</a:t>
          </a:r>
        </a:p>
      </cdr:txBody>
    </cdr:sp>
  </cdr:relSizeAnchor>
</c:userShapes>
</file>

<file path=ppt/drawings/drawing9.xml><?xml version="1.0" encoding="utf-8"?>
<c:userShapes xmlns:c="http://schemas.openxmlformats.org/drawingml/2006/chart">
  <cdr:relSizeAnchor xmlns:cdr="http://schemas.openxmlformats.org/drawingml/2006/chartDrawing">
    <cdr:from>
      <cdr:x>0.00931</cdr:x>
      <cdr:y>0.37869</cdr:y>
    </cdr:from>
    <cdr:to>
      <cdr:x>0.16201</cdr:x>
      <cdr:y>0.5828</cdr:y>
    </cdr:to>
    <cdr:sp macro="" textlink="">
      <cdr:nvSpPr>
        <cdr:cNvPr id="2" name="TextBox 1"/>
        <cdr:cNvSpPr txBox="1"/>
      </cdr:nvSpPr>
      <cdr:spPr>
        <a:xfrm xmlns:a="http://schemas.openxmlformats.org/drawingml/2006/main">
          <a:off x="80721" y="2381250"/>
          <a:ext cx="1323813" cy="1283453"/>
        </a:xfrm>
        <a:prstGeom xmlns:a="http://schemas.openxmlformats.org/drawingml/2006/main" prst="rect">
          <a:avLst/>
        </a:prstGeom>
        <a:scene3d xmlns:a="http://schemas.openxmlformats.org/drawingml/2006/main">
          <a:camera prst="orthographicFront">
            <a:rot lat="0" lon="0" rev="5400000"/>
          </a:camera>
          <a:lightRig rig="threePt" dir="t"/>
        </a:scene3d>
      </cdr:spPr>
      <cdr:txBody>
        <a:bodyPr xmlns:a="http://schemas.openxmlformats.org/drawingml/2006/main" wrap="square" rtlCol="0"/>
        <a:lstStyle xmlns:a="http://schemas.openxmlformats.org/drawingml/2006/main"/>
        <a:p xmlns:a="http://schemas.openxmlformats.org/drawingml/2006/main">
          <a:r>
            <a:rPr lang="en-US" sz="1800"/>
            <a:t>Percent</a:t>
          </a:r>
        </a:p>
        <a:p xmlns:a="http://schemas.openxmlformats.org/drawingml/2006/main">
          <a:endParaRPr lang="en-US" sz="1100"/>
        </a:p>
      </cdr:txBody>
    </cdr:sp>
  </cdr:relSizeAnchor>
  <cdr:relSizeAnchor xmlns:cdr="http://schemas.openxmlformats.org/drawingml/2006/chartDrawing">
    <cdr:from>
      <cdr:x>0.13084</cdr:x>
      <cdr:y>0.40306</cdr:y>
    </cdr:from>
    <cdr:to>
      <cdr:x>0.29378</cdr:x>
      <cdr:y>0.46468</cdr:y>
    </cdr:to>
    <cdr:sp macro="" textlink="">
      <cdr:nvSpPr>
        <cdr:cNvPr id="3" name="TextBox 2"/>
        <cdr:cNvSpPr txBox="1"/>
      </cdr:nvSpPr>
      <cdr:spPr>
        <a:xfrm xmlns:a="http://schemas.openxmlformats.org/drawingml/2006/main">
          <a:off x="1134282" y="2534457"/>
          <a:ext cx="1412586" cy="38747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a:solidFill>
                <a:srgbClr val="234AA1"/>
              </a:solidFill>
            </a:rPr>
            <a:t>Beaumont</a:t>
          </a:r>
        </a:p>
      </cdr:txBody>
    </cdr:sp>
  </cdr:relSizeAnchor>
  <cdr:relSizeAnchor xmlns:cdr="http://schemas.openxmlformats.org/drawingml/2006/chartDrawing">
    <cdr:from>
      <cdr:x>0.16574</cdr:x>
      <cdr:y>0.67523</cdr:y>
    </cdr:from>
    <cdr:to>
      <cdr:x>0.32868</cdr:x>
      <cdr:y>0.73685</cdr:y>
    </cdr:to>
    <cdr:sp macro="" textlink="">
      <cdr:nvSpPr>
        <cdr:cNvPr id="4" name="TextBox 1"/>
        <cdr:cNvSpPr txBox="1"/>
      </cdr:nvSpPr>
      <cdr:spPr>
        <a:xfrm xmlns:a="http://schemas.openxmlformats.org/drawingml/2006/main">
          <a:off x="1436840" y="4245901"/>
          <a:ext cx="1412586" cy="3874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a:solidFill>
                <a:srgbClr val="C00000"/>
              </a:solidFill>
            </a:rPr>
            <a:t>U.S.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defRPr sz="1200">
                <a:latin typeface="Arial" charset="0"/>
              </a:defRPr>
            </a:lvl1pPr>
          </a:lstStyle>
          <a:p>
            <a:pPr>
              <a:defRPr/>
            </a:pPr>
            <a:endParaRPr lang="en-US"/>
          </a:p>
        </p:txBody>
      </p:sp>
      <p:sp>
        <p:nvSpPr>
          <p:cNvPr id="80899" name="Rectangle 3"/>
          <p:cNvSpPr>
            <a:spLocks noGrp="1" noChangeArrowheads="1"/>
          </p:cNvSpPr>
          <p:nvPr>
            <p:ph type="dt" sz="quarter" idx="1"/>
          </p:nvPr>
        </p:nvSpPr>
        <p:spPr bwMode="auto">
          <a:xfrm>
            <a:off x="3970339" y="1"/>
            <a:ext cx="3038475" cy="46513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a:defRPr sz="1200">
                <a:latin typeface="Arial" charset="0"/>
              </a:defRPr>
            </a:lvl1pPr>
          </a:lstStyle>
          <a:p>
            <a:pPr>
              <a:defRPr/>
            </a:pPr>
            <a:endParaRPr lang="en-US"/>
          </a:p>
        </p:txBody>
      </p:sp>
      <p:sp>
        <p:nvSpPr>
          <p:cNvPr id="80900"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defRPr sz="1200">
                <a:latin typeface="Arial" charset="0"/>
              </a:defRPr>
            </a:lvl1pPr>
          </a:lstStyle>
          <a:p>
            <a:pPr>
              <a:defRPr/>
            </a:pPr>
            <a:endParaRPr lang="en-US"/>
          </a:p>
        </p:txBody>
      </p:sp>
      <p:sp>
        <p:nvSpPr>
          <p:cNvPr id="80901"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a:defRPr sz="1200">
                <a:latin typeface="Arial" charset="0"/>
              </a:defRPr>
            </a:lvl1pPr>
          </a:lstStyle>
          <a:p>
            <a:pPr>
              <a:defRPr/>
            </a:pPr>
            <a:fld id="{63D4DD5B-C48E-4CFE-BC7B-0F222999705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339" y="1"/>
            <a:ext cx="3038475" cy="46513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a:defRPr sz="1200">
                <a:latin typeface="Arial"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a:defRPr sz="1200">
                <a:latin typeface="Arial" charset="0"/>
              </a:defRPr>
            </a:lvl1pPr>
          </a:lstStyle>
          <a:p>
            <a:pPr>
              <a:defRPr/>
            </a:pPr>
            <a:fld id="{431F5890-FFB1-40EB-B251-0FF3CB6A407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8BFABC0-BAE7-49DD-90F5-ADEA02F6F163}" type="slidenum">
              <a:rPr lang="en-US" smtClean="0"/>
              <a:pPr/>
              <a:t>33</a:t>
            </a:fld>
            <a:endParaRPr lang="en-US" smtClean="0"/>
          </a:p>
        </p:txBody>
      </p:sp>
      <p:sp>
        <p:nvSpPr>
          <p:cNvPr id="78851" name="Rectangle 7"/>
          <p:cNvSpPr txBox="1">
            <a:spLocks noGrp="1" noChangeArrowheads="1"/>
          </p:cNvSpPr>
          <p:nvPr/>
        </p:nvSpPr>
        <p:spPr bwMode="auto">
          <a:xfrm>
            <a:off x="3970342" y="8829677"/>
            <a:ext cx="3038475" cy="465138"/>
          </a:xfrm>
          <a:prstGeom prst="rect">
            <a:avLst/>
          </a:prstGeom>
          <a:noFill/>
          <a:ln w="9525">
            <a:noFill/>
            <a:miter lim="800000"/>
            <a:headEnd/>
            <a:tailEnd/>
          </a:ln>
        </p:spPr>
        <p:txBody>
          <a:bodyPr lIns="93143" tIns="46571" rIns="93143" bIns="46571" anchor="b"/>
          <a:lstStyle/>
          <a:p>
            <a:pPr algn="r" defTabSz="928494"/>
            <a:fld id="{C6C31056-4220-489D-B02E-B85F9590EF9E}" type="slidenum">
              <a:rPr lang="en-US" sz="1200"/>
              <a:pPr algn="r" defTabSz="928494"/>
              <a:t>33</a:t>
            </a:fld>
            <a:endParaRPr lang="en-US" sz="1200" dirty="0"/>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lIns="93143" tIns="46571" rIns="93143" bIns="46571"/>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9ED5D35-7AD4-4B01-A76D-F5A9252D19CD}" type="slidenum">
              <a:rPr lang="en-US" smtClean="0"/>
              <a:pPr/>
              <a:t>35</a:t>
            </a:fld>
            <a:endParaRPr lang="en-US" smtClean="0"/>
          </a:p>
        </p:txBody>
      </p:sp>
      <p:sp>
        <p:nvSpPr>
          <p:cNvPr id="79875" name="Rectangle 7"/>
          <p:cNvSpPr txBox="1">
            <a:spLocks noGrp="1" noChangeArrowheads="1"/>
          </p:cNvSpPr>
          <p:nvPr/>
        </p:nvSpPr>
        <p:spPr bwMode="auto">
          <a:xfrm>
            <a:off x="3970342" y="8829677"/>
            <a:ext cx="3038475" cy="465138"/>
          </a:xfrm>
          <a:prstGeom prst="rect">
            <a:avLst/>
          </a:prstGeom>
          <a:noFill/>
          <a:ln w="9525">
            <a:noFill/>
            <a:miter lim="800000"/>
            <a:headEnd/>
            <a:tailEnd/>
          </a:ln>
        </p:spPr>
        <p:txBody>
          <a:bodyPr lIns="92938" tIns="46469" rIns="92938" bIns="46469" anchor="b"/>
          <a:lstStyle/>
          <a:p>
            <a:pPr algn="r" defTabSz="926907"/>
            <a:fld id="{631578B6-DCA1-42C4-B65C-8B11D35842FB}" type="slidenum">
              <a:rPr lang="en-US" sz="1200"/>
              <a:pPr algn="r" defTabSz="926907"/>
              <a:t>35</a:t>
            </a:fld>
            <a:endParaRPr lang="en-US" sz="1200" dirty="0"/>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lIns="92938" tIns="46469" rIns="92938" bIns="46469"/>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8E36862-432C-484A-BA21-13E13B61E67A}" type="slidenum">
              <a:rPr lang="en-US" smtClean="0"/>
              <a:pPr/>
              <a:t>36</a:t>
            </a:fld>
            <a:endParaRPr lang="en-US" smtClean="0"/>
          </a:p>
        </p:txBody>
      </p:sp>
      <p:sp>
        <p:nvSpPr>
          <p:cNvPr id="80899" name="Rectangle 7"/>
          <p:cNvSpPr txBox="1">
            <a:spLocks noGrp="1" noChangeArrowheads="1"/>
          </p:cNvSpPr>
          <p:nvPr/>
        </p:nvSpPr>
        <p:spPr bwMode="auto">
          <a:xfrm>
            <a:off x="3970343" y="8829677"/>
            <a:ext cx="3038475" cy="465138"/>
          </a:xfrm>
          <a:prstGeom prst="rect">
            <a:avLst/>
          </a:prstGeom>
          <a:noFill/>
          <a:ln w="9525">
            <a:noFill/>
            <a:miter lim="800000"/>
            <a:headEnd/>
            <a:tailEnd/>
          </a:ln>
        </p:spPr>
        <p:txBody>
          <a:bodyPr lIns="92939" tIns="46468" rIns="92939" bIns="46468" anchor="b"/>
          <a:lstStyle/>
          <a:p>
            <a:pPr algn="r" defTabSz="928442"/>
            <a:fld id="{E343EA42-D8DD-4011-8B1E-5F4C3813487D}" type="slidenum">
              <a:rPr lang="en-US" sz="1200"/>
              <a:pPr algn="r" defTabSz="928442"/>
              <a:t>36</a:t>
            </a:fld>
            <a:endParaRPr lang="en-US" sz="1200" dirty="0"/>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lIns="92939" tIns="46468" rIns="92939" bIns="46468"/>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395330D-0084-4753-A3E2-DABE06CE3106}" type="slidenum">
              <a:rPr lang="en-US" smtClean="0"/>
              <a:pPr/>
              <a:t>37</a:t>
            </a:fld>
            <a:endParaRPr lang="en-US" smtClean="0"/>
          </a:p>
        </p:txBody>
      </p:sp>
      <p:sp>
        <p:nvSpPr>
          <p:cNvPr id="81923" name="Rectangle 7"/>
          <p:cNvSpPr txBox="1">
            <a:spLocks noGrp="1" noChangeArrowheads="1"/>
          </p:cNvSpPr>
          <p:nvPr/>
        </p:nvSpPr>
        <p:spPr bwMode="auto">
          <a:xfrm>
            <a:off x="3970342" y="8829677"/>
            <a:ext cx="3038475" cy="465138"/>
          </a:xfrm>
          <a:prstGeom prst="rect">
            <a:avLst/>
          </a:prstGeom>
          <a:noFill/>
          <a:ln w="9525">
            <a:noFill/>
            <a:miter lim="800000"/>
            <a:headEnd/>
            <a:tailEnd/>
          </a:ln>
        </p:spPr>
        <p:txBody>
          <a:bodyPr lIns="92944" tIns="46471" rIns="92944" bIns="46471" anchor="b"/>
          <a:lstStyle/>
          <a:p>
            <a:pPr algn="r" defTabSz="928494"/>
            <a:fld id="{665F9012-4919-49C0-922E-BC7BE9DA57F7}" type="slidenum">
              <a:rPr lang="en-US" sz="1200"/>
              <a:pPr algn="r" defTabSz="928494"/>
              <a:t>37</a:t>
            </a:fld>
            <a:endParaRPr lang="en-US" sz="1200" dirty="0"/>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lIns="92944" tIns="46471" rIns="92944" bIns="46471"/>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43382B5-40D1-4A8A-B532-83E2D0D6504B}" type="slidenum">
              <a:rPr lang="en-US" smtClean="0"/>
              <a:pPr/>
              <a:t>38</a:t>
            </a:fld>
            <a:endParaRPr lang="en-US" smtClean="0"/>
          </a:p>
        </p:txBody>
      </p:sp>
      <p:sp>
        <p:nvSpPr>
          <p:cNvPr id="82947" name="Rectangle 7"/>
          <p:cNvSpPr txBox="1">
            <a:spLocks noGrp="1" noChangeArrowheads="1"/>
          </p:cNvSpPr>
          <p:nvPr/>
        </p:nvSpPr>
        <p:spPr bwMode="auto">
          <a:xfrm>
            <a:off x="3970342" y="8829677"/>
            <a:ext cx="3038475" cy="465138"/>
          </a:xfrm>
          <a:prstGeom prst="rect">
            <a:avLst/>
          </a:prstGeom>
          <a:noFill/>
          <a:ln w="9525">
            <a:noFill/>
            <a:miter lim="800000"/>
            <a:headEnd/>
            <a:tailEnd/>
          </a:ln>
        </p:spPr>
        <p:txBody>
          <a:bodyPr lIns="92944" tIns="46471" rIns="92944" bIns="46471" anchor="b"/>
          <a:lstStyle/>
          <a:p>
            <a:pPr algn="r" defTabSz="928494"/>
            <a:fld id="{6C79B2A9-1DE6-47DF-813C-0F69F22A44EB}" type="slidenum">
              <a:rPr lang="en-US" sz="1200"/>
              <a:pPr algn="r" defTabSz="928494"/>
              <a:t>38</a:t>
            </a:fld>
            <a:endParaRPr lang="en-US" sz="1200" dirty="0"/>
          </a:p>
        </p:txBody>
      </p:sp>
      <p:sp>
        <p:nvSpPr>
          <p:cNvPr id="82948" name="Rectangle 2"/>
          <p:cNvSpPr>
            <a:spLocks noGrp="1" noRot="1" noChangeAspect="1" noChangeArrowheads="1" noTextEdit="1"/>
          </p:cNvSpPr>
          <p:nvPr>
            <p:ph type="sldImg"/>
          </p:nvPr>
        </p:nvSpPr>
        <p:spPr>
          <a:xfrm>
            <a:off x="1184275" y="700088"/>
            <a:ext cx="4643438" cy="3482975"/>
          </a:xfrm>
          <a:ln/>
        </p:spPr>
      </p:sp>
      <p:sp>
        <p:nvSpPr>
          <p:cNvPr id="82949" name="Rectangle 3"/>
          <p:cNvSpPr>
            <a:spLocks noGrp="1" noChangeArrowheads="1"/>
          </p:cNvSpPr>
          <p:nvPr>
            <p:ph type="body" idx="1"/>
          </p:nvPr>
        </p:nvSpPr>
        <p:spPr>
          <a:xfrm>
            <a:off x="700091" y="4416426"/>
            <a:ext cx="5610225" cy="4181475"/>
          </a:xfrm>
          <a:noFill/>
          <a:ln/>
        </p:spPr>
        <p:txBody>
          <a:bodyPr lIns="92944" tIns="46471" rIns="92944" bIns="46471"/>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FAECBB0-CF24-47A6-AE6E-9E4B38CA3A8B}" type="slidenum">
              <a:rPr lang="en-US" smtClean="0"/>
              <a:pPr/>
              <a:t>39</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F2DE2B0-9574-4881-B3BD-5E9D452F43C0}" type="slidenum">
              <a:rPr lang="en-US" smtClean="0"/>
              <a:pPr/>
              <a:t>43</a:t>
            </a:fld>
            <a:endParaRPr lang="en-US" smtClean="0"/>
          </a:p>
        </p:txBody>
      </p:sp>
      <p:sp>
        <p:nvSpPr>
          <p:cNvPr id="87043" name="Rectangle 7"/>
          <p:cNvSpPr txBox="1">
            <a:spLocks noGrp="1" noChangeArrowheads="1"/>
          </p:cNvSpPr>
          <p:nvPr/>
        </p:nvSpPr>
        <p:spPr bwMode="auto">
          <a:xfrm>
            <a:off x="3970342" y="8829677"/>
            <a:ext cx="3038475" cy="465138"/>
          </a:xfrm>
          <a:prstGeom prst="rect">
            <a:avLst/>
          </a:prstGeom>
          <a:noFill/>
          <a:ln w="9525">
            <a:noFill/>
            <a:miter lim="800000"/>
            <a:headEnd/>
            <a:tailEnd/>
          </a:ln>
        </p:spPr>
        <p:txBody>
          <a:bodyPr lIns="93148" tIns="46573" rIns="93148" bIns="46573" anchor="b"/>
          <a:lstStyle/>
          <a:p>
            <a:pPr algn="r" defTabSz="930081"/>
            <a:fld id="{61120308-176F-4C57-BEDC-BF81FC08D6A6}" type="slidenum">
              <a:rPr lang="en-US" sz="1200"/>
              <a:pPr algn="r" defTabSz="930081"/>
              <a:t>43</a:t>
            </a:fld>
            <a:endParaRPr lang="en-US" sz="1200" dirty="0"/>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p:spPr>
        <p:txBody>
          <a:bodyPr lIns="93148" tIns="46573" rIns="93148" bIns="46573"/>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EB500A9-EFD4-493C-BF7D-E21A80E6BB31}" type="slidenum">
              <a:rPr lang="en-US" smtClean="0"/>
              <a:pPr/>
              <a:t>45</a:t>
            </a:fld>
            <a:endParaRPr lang="en-US" smtClean="0"/>
          </a:p>
        </p:txBody>
      </p:sp>
      <p:sp>
        <p:nvSpPr>
          <p:cNvPr id="84995" name="Rectangle 7"/>
          <p:cNvSpPr txBox="1">
            <a:spLocks noGrp="1" noChangeArrowheads="1"/>
          </p:cNvSpPr>
          <p:nvPr/>
        </p:nvSpPr>
        <p:spPr bwMode="auto">
          <a:xfrm>
            <a:off x="3970342" y="8829677"/>
            <a:ext cx="3038475" cy="465138"/>
          </a:xfrm>
          <a:prstGeom prst="rect">
            <a:avLst/>
          </a:prstGeom>
          <a:noFill/>
          <a:ln w="9525">
            <a:noFill/>
            <a:miter lim="800000"/>
            <a:headEnd/>
            <a:tailEnd/>
          </a:ln>
        </p:spPr>
        <p:txBody>
          <a:bodyPr lIns="93153" tIns="46575" rIns="93153" bIns="46575" anchor="b"/>
          <a:lstStyle/>
          <a:p>
            <a:pPr algn="r" defTabSz="931670"/>
            <a:fld id="{0D908828-117C-402A-9B27-934086538885}" type="slidenum">
              <a:rPr lang="en-US" sz="1200"/>
              <a:pPr algn="r" defTabSz="931670"/>
              <a:t>45</a:t>
            </a:fld>
            <a:endParaRPr lang="en-US" sz="1200" dirty="0"/>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p:spPr>
        <p:txBody>
          <a:bodyPr lIns="93153" tIns="46575" rIns="93153" bIns="46575"/>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514786B-0B39-4E7A-B230-B328B2F277DC}" type="slidenum">
              <a:rPr lang="en-US" smtClean="0"/>
              <a:pPr/>
              <a:t>46</a:t>
            </a:fld>
            <a:endParaRPr lang="en-US" smtClean="0"/>
          </a:p>
        </p:txBody>
      </p:sp>
      <p:sp>
        <p:nvSpPr>
          <p:cNvPr id="86019" name="Rectangle 7"/>
          <p:cNvSpPr txBox="1">
            <a:spLocks noGrp="1" noChangeArrowheads="1"/>
          </p:cNvSpPr>
          <p:nvPr/>
        </p:nvSpPr>
        <p:spPr bwMode="auto">
          <a:xfrm>
            <a:off x="3970342" y="8829677"/>
            <a:ext cx="3038475" cy="465138"/>
          </a:xfrm>
          <a:prstGeom prst="rect">
            <a:avLst/>
          </a:prstGeom>
          <a:noFill/>
          <a:ln w="9525">
            <a:noFill/>
            <a:miter lim="800000"/>
            <a:headEnd/>
            <a:tailEnd/>
          </a:ln>
        </p:spPr>
        <p:txBody>
          <a:bodyPr lIns="93148" tIns="46573" rIns="93148" bIns="46573" anchor="b"/>
          <a:lstStyle/>
          <a:p>
            <a:pPr algn="r" defTabSz="930081"/>
            <a:fld id="{85BCB217-D9A3-4222-AAD8-671B4D39DC76}" type="slidenum">
              <a:rPr lang="en-US" sz="1200"/>
              <a:pPr algn="r" defTabSz="930081"/>
              <a:t>46</a:t>
            </a:fld>
            <a:endParaRPr lang="en-US" sz="1200" dirty="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p:spPr>
        <p:txBody>
          <a:bodyPr lIns="93148" tIns="46573" rIns="93148" bIns="46573"/>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B2AA8CB-4E93-42B8-927B-769A29B3A99B}" type="slidenum">
              <a:rPr lang="en-US" smtClean="0">
                <a:latin typeface="Arial" pitchFamily="34" charset="0"/>
              </a:rPr>
              <a:pPr/>
              <a:t>51</a:t>
            </a:fld>
            <a:endParaRPr lang="en-US" smtClean="0">
              <a:latin typeface="Arial" pitchFamily="34" charset="0"/>
            </a:endParaRPr>
          </a:p>
        </p:txBody>
      </p:sp>
      <p:sp>
        <p:nvSpPr>
          <p:cNvPr id="71683" name="Rectangle 7"/>
          <p:cNvSpPr txBox="1">
            <a:spLocks noGrp="1" noChangeArrowheads="1"/>
          </p:cNvSpPr>
          <p:nvPr/>
        </p:nvSpPr>
        <p:spPr bwMode="auto">
          <a:xfrm>
            <a:off x="3970938" y="8830215"/>
            <a:ext cx="3037840" cy="464578"/>
          </a:xfrm>
          <a:prstGeom prst="rect">
            <a:avLst/>
          </a:prstGeom>
          <a:noFill/>
          <a:ln w="9525">
            <a:noFill/>
            <a:miter lim="800000"/>
            <a:headEnd/>
            <a:tailEnd/>
          </a:ln>
        </p:spPr>
        <p:txBody>
          <a:bodyPr lIns="93141" tIns="46570" rIns="93141" bIns="46570" anchor="b"/>
          <a:lstStyle/>
          <a:p>
            <a:pPr algn="r" defTabSz="929963"/>
            <a:fld id="{D74AED96-A55F-4989-8B6F-A6596E1DDFB9}" type="slidenum">
              <a:rPr lang="en-US" sz="1200"/>
              <a:pPr algn="r" defTabSz="929963"/>
              <a:t>51</a:t>
            </a:fld>
            <a:endParaRPr lang="en-US" sz="1200" dirty="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lIns="93141" tIns="46570" rIns="93141" bIns="46570"/>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7BC140E-8CFC-4C72-B1E5-2115920AD54C}" type="slidenum">
              <a:rPr lang="en-US" smtClean="0"/>
              <a:pPr/>
              <a:t>13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54AB725-B13E-4BC2-81E4-47270B0FEE00}" type="slidenum">
              <a:rPr lang="en-US" smtClean="0"/>
              <a:pPr/>
              <a:t>52</a:t>
            </a:fld>
            <a:endParaRPr lang="en-US" smtClean="0"/>
          </a:p>
        </p:txBody>
      </p:sp>
      <p:sp>
        <p:nvSpPr>
          <p:cNvPr id="89091" name="Rectangle 7"/>
          <p:cNvSpPr txBox="1">
            <a:spLocks noGrp="1" noChangeArrowheads="1"/>
          </p:cNvSpPr>
          <p:nvPr/>
        </p:nvSpPr>
        <p:spPr bwMode="auto">
          <a:xfrm>
            <a:off x="3970343" y="8829677"/>
            <a:ext cx="3038475" cy="465138"/>
          </a:xfrm>
          <a:prstGeom prst="rect">
            <a:avLst/>
          </a:prstGeom>
          <a:noFill/>
          <a:ln w="9525">
            <a:noFill/>
            <a:miter lim="800000"/>
            <a:headEnd/>
            <a:tailEnd/>
          </a:ln>
        </p:spPr>
        <p:txBody>
          <a:bodyPr lIns="92938" tIns="46469" rIns="92938" bIns="46469" anchor="b"/>
          <a:lstStyle/>
          <a:p>
            <a:pPr algn="r" defTabSz="928442"/>
            <a:fld id="{E651A890-D213-455E-A3CE-69B2988D8B7F}" type="slidenum">
              <a:rPr lang="en-US" sz="1200"/>
              <a:pPr algn="r" defTabSz="928442"/>
              <a:t>52</a:t>
            </a:fld>
            <a:endParaRPr lang="en-US" sz="1200" dirty="0"/>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lIns="92938" tIns="46469" rIns="92938" bIns="46469"/>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3E7E45D-C397-443C-A68C-C58F1A06C599}" type="slidenum">
              <a:rPr lang="en-US" smtClean="0"/>
              <a:pPr/>
              <a:t>56</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85FED7D-6553-4A73-A93F-BE9734B895F8}" type="slidenum">
              <a:rPr lang="en-US" smtClean="0"/>
              <a:pPr/>
              <a:t>57</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1023699-BA27-4B17-8C74-D8BE058965A5}" type="slidenum">
              <a:rPr lang="en-US" smtClean="0"/>
              <a:pPr/>
              <a:t>58</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57DB8A5-ABBD-4D41-8051-FE816FC06DEE}" type="slidenum">
              <a:rPr lang="en-US" smtClean="0"/>
              <a:pPr/>
              <a:t>60</a:t>
            </a:fld>
            <a:endParaRPr lang="en-US" smtClean="0"/>
          </a:p>
        </p:txBody>
      </p:sp>
      <p:sp>
        <p:nvSpPr>
          <p:cNvPr id="9523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67" tIns="46584" rIns="93167" bIns="46584" anchor="b"/>
          <a:lstStyle/>
          <a:p>
            <a:pPr algn="r" defTabSz="931811"/>
            <a:fld id="{8F7BB186-3CF8-44A5-B6BF-547C20D5D382}" type="slidenum">
              <a:rPr lang="en-US" sz="1200"/>
              <a:pPr algn="r" defTabSz="931811"/>
              <a:t>60</a:t>
            </a:fld>
            <a:endParaRPr lang="en-US" sz="1200" dirty="0"/>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a:ln/>
        </p:spPr>
        <p:txBody>
          <a:bodyPr lIns="93167" tIns="46584" rIns="93167" bIns="46584"/>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FA45F95-4A63-40F6-B488-9172C82A740F}" type="slidenum">
              <a:rPr lang="en-US" smtClean="0"/>
              <a:pPr/>
              <a:t>62</a:t>
            </a:fld>
            <a:endParaRPr lang="en-US" smtClean="0"/>
          </a:p>
        </p:txBody>
      </p:sp>
      <p:sp>
        <p:nvSpPr>
          <p:cNvPr id="9625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67" tIns="46584" rIns="93167" bIns="46584" anchor="b"/>
          <a:lstStyle/>
          <a:p>
            <a:pPr algn="r" defTabSz="931811"/>
            <a:fld id="{5F995CA6-3FBF-4F20-B15E-E1F49F156A9F}" type="slidenum">
              <a:rPr lang="en-US" sz="1200"/>
              <a:pPr algn="r" defTabSz="931811"/>
              <a:t>62</a:t>
            </a:fld>
            <a:endParaRPr lang="en-US" sz="1200" dirty="0"/>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lIns="93167" tIns="46584" rIns="93167" bIns="46584"/>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2762E7B-C6E7-44D6-B0A3-553D2E8AEA0A}" type="slidenum">
              <a:rPr lang="en-US" smtClean="0"/>
              <a:pPr/>
              <a:t>63</a:t>
            </a:fld>
            <a:endParaRPr lang="en-US" smtClean="0"/>
          </a:p>
        </p:txBody>
      </p:sp>
      <p:sp>
        <p:nvSpPr>
          <p:cNvPr id="9728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67" tIns="46584" rIns="93167" bIns="46584" anchor="b"/>
          <a:lstStyle/>
          <a:p>
            <a:pPr algn="r" defTabSz="931811"/>
            <a:fld id="{8518CDE0-4B52-4DAF-8DB5-3D87FFE9E076}" type="slidenum">
              <a:rPr lang="en-US" sz="1200"/>
              <a:pPr algn="r" defTabSz="931811"/>
              <a:t>63</a:t>
            </a:fld>
            <a:endParaRPr lang="en-US" sz="1200" dirty="0"/>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a:ln/>
        </p:spPr>
        <p:txBody>
          <a:bodyPr lIns="93167" tIns="46584" rIns="93167" bIns="46584"/>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890AD68-EC5F-420E-A883-08D0BA82ECA6}" type="slidenum">
              <a:rPr lang="en-US" smtClean="0"/>
              <a:pPr/>
              <a:t>65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B438FB5-9375-449B-9C6E-37FA3828BC0B}" type="slidenum">
              <a:rPr lang="en-US" smtClean="0"/>
              <a:pPr/>
              <a:t>20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8C9E87C-D5CB-46DE-BCDA-00E7F23DA1CE}" type="slidenum">
              <a:rPr lang="en-US" smtClean="0"/>
              <a:pPr/>
              <a:t>66</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4E9855D-B14D-423A-A4E7-54DD56B53FCA}" type="slidenum">
              <a:rPr lang="en-US" smtClean="0"/>
              <a:pPr/>
              <a:t>67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88D6127-3623-4F78-B46F-A97E1E35760F}" type="slidenum">
              <a:rPr lang="en-US" smtClean="0"/>
              <a:pPr/>
              <a:t>68</a:t>
            </a:fld>
            <a:endParaRPr lang="en-US" smtClean="0"/>
          </a:p>
        </p:txBody>
      </p:sp>
      <p:sp>
        <p:nvSpPr>
          <p:cNvPr id="10342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67" tIns="46584" rIns="93167" bIns="46584" anchor="b"/>
          <a:lstStyle/>
          <a:p>
            <a:pPr algn="r" defTabSz="931811"/>
            <a:fld id="{02171BED-EC25-4023-A28F-96BC27FF4D19}" type="slidenum">
              <a:rPr lang="en-US" sz="1200"/>
              <a:pPr algn="r" defTabSz="931811"/>
              <a:t>68</a:t>
            </a:fld>
            <a:endParaRPr lang="en-US" sz="1200" dirty="0"/>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a:ln/>
        </p:spPr>
        <p:txBody>
          <a:bodyPr lIns="93167" tIns="46584" rIns="93167" bIns="46584"/>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0F7AF81-3507-4CBA-AF3F-16AB955213D0}" type="slidenum">
              <a:rPr lang="en-US" smtClean="0"/>
              <a:pPr/>
              <a:t>74</a:t>
            </a:fld>
            <a:endParaRPr lang="en-US" smtClean="0"/>
          </a:p>
        </p:txBody>
      </p:sp>
      <p:sp>
        <p:nvSpPr>
          <p:cNvPr id="105475" name="Rectangle 7"/>
          <p:cNvSpPr txBox="1">
            <a:spLocks noGrp="1" noChangeArrowheads="1"/>
          </p:cNvSpPr>
          <p:nvPr/>
        </p:nvSpPr>
        <p:spPr bwMode="auto">
          <a:xfrm>
            <a:off x="3970340" y="8829675"/>
            <a:ext cx="3038475" cy="465138"/>
          </a:xfrm>
          <a:prstGeom prst="rect">
            <a:avLst/>
          </a:prstGeom>
          <a:noFill/>
          <a:ln w="9525">
            <a:noFill/>
            <a:miter lim="800000"/>
            <a:headEnd/>
            <a:tailEnd/>
          </a:ln>
        </p:spPr>
        <p:txBody>
          <a:bodyPr lIns="93162" tIns="46582" rIns="93162" bIns="46582" anchor="b"/>
          <a:lstStyle/>
          <a:p>
            <a:pPr algn="r" defTabSz="931759"/>
            <a:fld id="{1455C634-931C-4261-AB4E-147B2874C281}" type="slidenum">
              <a:rPr lang="en-US" sz="1200"/>
              <a:pPr algn="r" defTabSz="931759"/>
              <a:t>74</a:t>
            </a:fld>
            <a:endParaRPr lang="en-US" sz="1200" dirty="0"/>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p:spPr>
        <p:txBody>
          <a:bodyPr lIns="93162" tIns="46582" rIns="93162" bIns="46582"/>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7791A2F-FDB6-4972-A03E-B45A1EE66539}" type="slidenum">
              <a:rPr lang="en-US" smtClean="0"/>
              <a:pPr/>
              <a:t>75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A9C0FDA-6EAF-4E05-BBF5-925714AB0C2C}" type="slidenum">
              <a:rPr lang="en-US" smtClean="0"/>
              <a:pPr/>
              <a:t>76</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ABCE1E5-DDEA-49C6-B356-B104C7754DA1}" type="slidenum">
              <a:rPr lang="en-US" smtClean="0"/>
              <a:pPr/>
              <a:t>77</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E78F1BFD-B444-42E5-9783-6AD4482DF5C7}" type="slidenum">
              <a:rPr lang="en-US" smtClean="0"/>
              <a:pPr/>
              <a:t>79</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9BDBA17-3F58-4ED8-A7F8-63ED305BBB32}" type="slidenum">
              <a:rPr lang="en-US" smtClean="0"/>
              <a:pPr/>
              <a:t>21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C101544-60EA-4F06-AF53-158BCEFE88CA}" type="slidenum">
              <a:rPr lang="en-US" smtClean="0"/>
              <a:pPr/>
              <a:t>82</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F91FC-BCA2-4F1F-BB80-7FC4F78F4981}" type="slidenum">
              <a:rPr lang="en-US"/>
              <a:pPr/>
              <a:t>85</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2733101A-C1CD-40C1-98C4-EEF9C00C83CC}" type="slidenum">
              <a:rPr lang="en-US" smtClean="0"/>
              <a:pPr/>
              <a:t>86</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6EC931A8-A341-431C-9495-95ABBB774F55}" type="slidenum">
              <a:rPr lang="en-US" smtClean="0"/>
              <a:pPr/>
              <a:t>87</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ADE253D-B2A8-45D6-B608-C9BB7F6F208F}" type="slidenum">
              <a:rPr lang="en-US" smtClean="0"/>
              <a:pPr/>
              <a:t>89</a:t>
            </a:fld>
            <a:endParaRPr lang="en-US" smtClean="0"/>
          </a:p>
        </p:txBody>
      </p:sp>
      <p:sp>
        <p:nvSpPr>
          <p:cNvPr id="114691" name="Rectangle 2"/>
          <p:cNvSpPr>
            <a:spLocks noGrp="1" noRot="1" noChangeAspect="1" noChangeArrowheads="1" noTextEdit="1"/>
          </p:cNvSpPr>
          <p:nvPr>
            <p:ph type="sldImg"/>
          </p:nvPr>
        </p:nvSpPr>
        <p:spPr>
          <a:xfrm>
            <a:off x="1182688" y="698500"/>
            <a:ext cx="4646612" cy="3484563"/>
          </a:xfrm>
          <a:ln/>
        </p:spPr>
      </p:sp>
      <p:sp>
        <p:nvSpPr>
          <p:cNvPr id="114692" name="Rectangle 3"/>
          <p:cNvSpPr>
            <a:spLocks noGrp="1" noChangeArrowheads="1"/>
          </p:cNvSpPr>
          <p:nvPr>
            <p:ph type="body" idx="1"/>
          </p:nvPr>
        </p:nvSpPr>
        <p:spPr>
          <a:xfrm>
            <a:off x="700089" y="4416425"/>
            <a:ext cx="5610225" cy="4183063"/>
          </a:xfrm>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a decline</a:t>
            </a:r>
            <a:r>
              <a:rPr lang="en-US" baseline="0" dirty="0" smtClean="0"/>
              <a:t> of roughly 7% since summer of 2007.</a:t>
            </a:r>
            <a:endParaRPr lang="en-US" dirty="0"/>
          </a:p>
        </p:txBody>
      </p:sp>
      <p:sp>
        <p:nvSpPr>
          <p:cNvPr id="4" name="Slide Number Placeholder 3"/>
          <p:cNvSpPr>
            <a:spLocks noGrp="1"/>
          </p:cNvSpPr>
          <p:nvPr>
            <p:ph type="sldNum" sz="quarter" idx="10"/>
          </p:nvPr>
        </p:nvSpPr>
        <p:spPr/>
        <p:txBody>
          <a:bodyPr/>
          <a:lstStyle/>
          <a:p>
            <a:fld id="{BEB4EB6A-8BD0-40AC-94B9-A528CF1CAF32}"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6F74C94-7BEA-49B3-9D86-04D3144929E6}" type="slidenum">
              <a:rPr lang="en-US" smtClean="0"/>
              <a:pPr/>
              <a:t>25</a:t>
            </a:fld>
            <a:endParaRPr lang="en-US" smtClean="0"/>
          </a:p>
        </p:txBody>
      </p:sp>
      <p:sp>
        <p:nvSpPr>
          <p:cNvPr id="75779" name="Rectangle 7"/>
          <p:cNvSpPr txBox="1">
            <a:spLocks noGrp="1" noChangeArrowheads="1"/>
          </p:cNvSpPr>
          <p:nvPr/>
        </p:nvSpPr>
        <p:spPr bwMode="auto">
          <a:xfrm>
            <a:off x="3970342" y="8829677"/>
            <a:ext cx="3038475" cy="465138"/>
          </a:xfrm>
          <a:prstGeom prst="rect">
            <a:avLst/>
          </a:prstGeom>
          <a:noFill/>
          <a:ln w="9525">
            <a:noFill/>
            <a:miter lim="800000"/>
            <a:headEnd/>
            <a:tailEnd/>
          </a:ln>
        </p:spPr>
        <p:txBody>
          <a:bodyPr lIns="93143" tIns="46571" rIns="93143" bIns="46571" anchor="b"/>
          <a:lstStyle/>
          <a:p>
            <a:pPr algn="r" defTabSz="928494"/>
            <a:fld id="{776B695F-06B8-40AE-B7E9-109D1087DD91}" type="slidenum">
              <a:rPr lang="en-US" sz="1200"/>
              <a:pPr algn="r" defTabSz="928494"/>
              <a:t>25</a:t>
            </a:fld>
            <a:endParaRPr lang="en-US" sz="1200" dirty="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lIns="93143" tIns="46571" rIns="93143" bIns="46571"/>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B3D3299-DCAC-4182-9268-11B0AED6756B}" type="slidenum">
              <a:rPr lang="en-US" smtClean="0"/>
              <a:pPr/>
              <a:t>27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CDC0D29-197D-4E30-9F9C-CB03FF073EFA}" type="slidenum">
              <a:rPr lang="en-US" smtClean="0"/>
              <a:pPr/>
              <a:t>29</a:t>
            </a:fld>
            <a:endParaRPr lang="en-US" smtClean="0"/>
          </a:p>
        </p:txBody>
      </p:sp>
      <p:sp>
        <p:nvSpPr>
          <p:cNvPr id="77827" name="Rectangle 7"/>
          <p:cNvSpPr txBox="1">
            <a:spLocks noGrp="1" noChangeArrowheads="1"/>
          </p:cNvSpPr>
          <p:nvPr/>
        </p:nvSpPr>
        <p:spPr bwMode="auto">
          <a:xfrm>
            <a:off x="3970344" y="8829677"/>
            <a:ext cx="3038475" cy="465138"/>
          </a:xfrm>
          <a:prstGeom prst="rect">
            <a:avLst/>
          </a:prstGeom>
          <a:noFill/>
          <a:ln w="9525">
            <a:noFill/>
            <a:miter lim="800000"/>
            <a:headEnd/>
            <a:tailEnd/>
          </a:ln>
        </p:spPr>
        <p:txBody>
          <a:bodyPr lIns="92928" tIns="46464" rIns="92928" bIns="46464" anchor="b"/>
          <a:lstStyle/>
          <a:p>
            <a:pPr algn="r" defTabSz="926803"/>
            <a:fld id="{BAC56E35-2FD3-427B-9A29-642D8380C7DF}" type="slidenum">
              <a:rPr lang="en-US" sz="1200"/>
              <a:pPr algn="r" defTabSz="926803"/>
              <a:t>29</a:t>
            </a:fld>
            <a:endParaRPr lang="en-US" sz="1200" dirty="0"/>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xfrm>
            <a:off x="931868" y="4418015"/>
            <a:ext cx="5146675" cy="4181475"/>
          </a:xfrm>
          <a:noFill/>
          <a:ln/>
        </p:spPr>
        <p:txBody>
          <a:bodyPr lIns="92928" tIns="46464" rIns="92928" bIns="46464"/>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145383-11AA-4CC9-857B-5F45C16BF96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BF5BFA-79CE-42D3-990E-9596A58029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6D374B-6D29-4778-B75D-D1A0121CCA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CC6121-E08F-4A64-8DC6-E1DFD121E81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65487F-BC44-4A01-AE6A-BFB524281FC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2FA238-E46D-4F4F-9AD9-060C9B87891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A61B5E-DDC2-4195-942E-7181FF75C15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18C36D-4EBF-4A3C-B1B9-9E48AAB3C6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6897FB-0599-47DA-ABCD-9F60D36CEE3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4F7D71-15C1-4DB8-95B3-57C05E9A83B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C337FF-26AB-455C-A2C0-CA0131952DF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E79857-39FC-4170-854D-70163A863A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96F30F-20BB-4030-A207-9558CA9B01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11F0AC-A45D-4E32-AC05-692EA0DF78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DD5316-5CC5-4225-809A-4F8173348A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60F387E-82E4-458C-9471-3859D8B1BA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5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8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pPr eaLnBrk="1" hangingPunct="1"/>
            <a:r>
              <a:rPr lang="en-US" sz="3600" dirty="0" smtClean="0"/>
              <a:t>The Gulf Coast in the US Recovery: Last In, First Out?</a:t>
            </a:r>
          </a:p>
        </p:txBody>
      </p:sp>
      <p:sp>
        <p:nvSpPr>
          <p:cNvPr id="40963" name="Rectangle 3"/>
          <p:cNvSpPr>
            <a:spLocks noGrp="1" noChangeArrowheads="1"/>
          </p:cNvSpPr>
          <p:nvPr>
            <p:ph type="subTitle" idx="1"/>
          </p:nvPr>
        </p:nvSpPr>
        <p:spPr/>
        <p:txBody>
          <a:bodyPr/>
          <a:lstStyle/>
          <a:p>
            <a:pPr eaLnBrk="1" hangingPunct="1">
              <a:lnSpc>
                <a:spcPct val="80000"/>
              </a:lnSpc>
            </a:pPr>
            <a:r>
              <a:rPr lang="en-US" sz="2800" dirty="0" smtClean="0"/>
              <a:t>Robert W. Gilmer</a:t>
            </a:r>
          </a:p>
          <a:p>
            <a:pPr eaLnBrk="1" hangingPunct="1">
              <a:lnSpc>
                <a:spcPct val="80000"/>
              </a:lnSpc>
            </a:pPr>
            <a:r>
              <a:rPr lang="en-US" sz="2800" dirty="0" smtClean="0"/>
              <a:t>Vice President and Senior Economist</a:t>
            </a:r>
          </a:p>
          <a:p>
            <a:pPr eaLnBrk="1" hangingPunct="1">
              <a:lnSpc>
                <a:spcPct val="80000"/>
              </a:lnSpc>
            </a:pPr>
            <a:r>
              <a:rPr lang="en-US" sz="2800" dirty="0" smtClean="0"/>
              <a:t>Federal Reserve Bank of Dallas</a:t>
            </a:r>
          </a:p>
          <a:p>
            <a:pPr eaLnBrk="1" hangingPunct="1">
              <a:lnSpc>
                <a:spcPct val="80000"/>
              </a:lnSpc>
            </a:pPr>
            <a:r>
              <a:rPr lang="en-US" sz="2800" dirty="0" smtClean="0"/>
              <a:t>February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34582" y="280239"/>
          <a:ext cx="8674835" cy="62975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Houston Business Cycle Index Peaked in August 2008, Down 8.0 Percent</a:t>
            </a:r>
            <a:endParaRPr lang="en-US" sz="3200" dirty="0"/>
          </a:p>
        </p:txBody>
      </p:sp>
      <p:graphicFrame>
        <p:nvGraphicFramePr>
          <p:cNvPr id="4" name="Chart Placeholder 3"/>
          <p:cNvGraphicFramePr>
            <a:graphicFrameLocks noGrp="1"/>
          </p:cNvGraphicFramePr>
          <p:nvPr>
            <p:ph type="chart"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1999" y="1219201"/>
          <a:ext cx="7620000" cy="4724397"/>
        </p:xfrm>
        <a:graphic>
          <a:graphicData uri="http://schemas.openxmlformats.org/drawingml/2006/table">
            <a:tbl>
              <a:tblPr firstRow="1" bandRow="1">
                <a:tableStyleId>{5C22544A-7EE6-4342-B048-85BDC9FD1C3A}</a:tableStyleId>
              </a:tblPr>
              <a:tblGrid>
                <a:gridCol w="2068286"/>
                <a:gridCol w="3331028"/>
                <a:gridCol w="2220686"/>
              </a:tblGrid>
              <a:tr h="468192">
                <a:tc>
                  <a:txBody>
                    <a:bodyPr/>
                    <a:lstStyle/>
                    <a:p>
                      <a:pPr algn="ctr" fontAlgn="b"/>
                      <a:r>
                        <a:rPr lang="en-US" sz="1600" u="none" strike="noStrike" dirty="0">
                          <a:solidFill>
                            <a:schemeClr val="tx1"/>
                          </a:solidFill>
                        </a:rPr>
                        <a:t>Region</a:t>
                      </a:r>
                      <a:endParaRPr lang="en-US" sz="1600" b="0" i="0" u="none" strike="noStrike" dirty="0">
                        <a:solidFill>
                          <a:schemeClr val="tx1"/>
                        </a:solidFill>
                        <a:latin typeface="Calibri"/>
                      </a:endParaRPr>
                    </a:p>
                  </a:txBody>
                  <a:tcPr marL="9525" marR="9525" marT="9525" marB="0" anchor="b"/>
                </a:tc>
                <a:tc>
                  <a:txBody>
                    <a:bodyPr/>
                    <a:lstStyle/>
                    <a:p>
                      <a:pPr algn="ctr" fontAlgn="b"/>
                      <a:r>
                        <a:rPr lang="en-US" sz="1600" u="none" strike="noStrike" dirty="0">
                          <a:solidFill>
                            <a:schemeClr val="tx1"/>
                          </a:solidFill>
                        </a:rPr>
                        <a:t>Peak</a:t>
                      </a:r>
                      <a:endParaRPr lang="en-US" sz="1600" b="0" i="0" u="none" strike="noStrike" dirty="0">
                        <a:solidFill>
                          <a:schemeClr val="tx1"/>
                        </a:solidFill>
                        <a:latin typeface="Calibri"/>
                      </a:endParaRPr>
                    </a:p>
                  </a:txBody>
                  <a:tcPr marL="9525" marR="9525" marT="9525" marB="0" anchor="b"/>
                </a:tc>
                <a:tc>
                  <a:txBody>
                    <a:bodyPr/>
                    <a:lstStyle/>
                    <a:p>
                      <a:pPr algn="ctr" fontAlgn="b"/>
                      <a:r>
                        <a:rPr lang="en-US" sz="1600" u="none" strike="noStrike" dirty="0">
                          <a:solidFill>
                            <a:schemeClr val="tx1"/>
                          </a:solidFill>
                        </a:rPr>
                        <a:t>% Decline to Date</a:t>
                      </a:r>
                      <a:endParaRPr lang="en-US" sz="1600" b="0" i="0" u="none" strike="noStrike" dirty="0">
                        <a:solidFill>
                          <a:schemeClr val="tx1"/>
                        </a:solidFill>
                        <a:latin typeface="Calibri"/>
                      </a:endParaRPr>
                    </a:p>
                  </a:txBody>
                  <a:tcPr marL="9525" marR="9525" marT="9525" marB="0" anchor="b"/>
                </a:tc>
              </a:tr>
              <a:tr h="574201">
                <a:tc>
                  <a:txBody>
                    <a:bodyPr/>
                    <a:lstStyle/>
                    <a:p>
                      <a:pPr algn="l" fontAlgn="b"/>
                      <a:r>
                        <a:rPr lang="en-US" sz="1600" b="1" i="1" u="none" strike="noStrike" dirty="0" smtClean="0">
                          <a:solidFill>
                            <a:schemeClr val="dk1"/>
                          </a:solidFill>
                          <a:latin typeface="+mn-lt"/>
                        </a:rPr>
                        <a:t>Statewide</a:t>
                      </a:r>
                      <a:endParaRPr lang="en-US" sz="1600" b="1" i="1"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June/July 2008</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a:t>-</a:t>
                      </a:r>
                      <a:r>
                        <a:rPr lang="en-US" sz="1400" u="none" strike="noStrike" dirty="0" smtClean="0"/>
                        <a:t>5.5</a:t>
                      </a:r>
                      <a:endParaRPr lang="en-US" sz="1400" b="0" i="0" u="none" strike="noStrike" dirty="0">
                        <a:solidFill>
                          <a:srgbClr val="000000"/>
                        </a:solidFill>
                        <a:latin typeface="Calibri"/>
                      </a:endParaRPr>
                    </a:p>
                  </a:txBody>
                  <a:tcPr marL="9525" marR="9525" marT="9525" marB="0" anchor="ctr"/>
                </a:tc>
              </a:tr>
              <a:tr h="576688">
                <a:tc>
                  <a:txBody>
                    <a:bodyPr/>
                    <a:lstStyle/>
                    <a:p>
                      <a:pPr algn="l" fontAlgn="b"/>
                      <a:r>
                        <a:rPr lang="en-US" sz="1600" b="1" i="1" u="none" strike="noStrike" dirty="0" smtClean="0">
                          <a:solidFill>
                            <a:srgbClr val="000000"/>
                          </a:solidFill>
                          <a:latin typeface="Calibri"/>
                        </a:rPr>
                        <a:t>Texas Triangle</a:t>
                      </a:r>
                      <a:endParaRPr lang="en-US" sz="1600" b="1" i="1" u="none" strike="noStrike" dirty="0">
                        <a:solidFill>
                          <a:srgbClr val="000000"/>
                        </a:solidFill>
                        <a:latin typeface="Calibri"/>
                      </a:endParaRPr>
                    </a:p>
                  </a:txBody>
                  <a:tcPr marL="9525" marR="9525" marT="9525" marB="0" anchor="ctr"/>
                </a:tc>
                <a:tc>
                  <a:txBody>
                    <a:bodyPr/>
                    <a:lstStyle/>
                    <a:p>
                      <a:pPr algn="ctr" fontAlgn="b"/>
                      <a:endParaRPr lang="en-US" sz="1400" b="0" i="0" u="none" strike="noStrike" dirty="0">
                        <a:solidFill>
                          <a:srgbClr val="000000"/>
                        </a:solidFill>
                        <a:latin typeface="Calibri"/>
                      </a:endParaRPr>
                    </a:p>
                  </a:txBody>
                  <a:tcPr marL="9525" marR="9525" marT="9525" marB="0" anchor="ctr"/>
                </a:tc>
                <a:tc>
                  <a:txBody>
                    <a:bodyPr/>
                    <a:lstStyle/>
                    <a:p>
                      <a:pPr algn="ctr" fontAlgn="b"/>
                      <a:endParaRPr lang="en-US" sz="1400" b="0" i="0" u="none" strike="noStrike" dirty="0">
                        <a:solidFill>
                          <a:srgbClr val="000000"/>
                        </a:solidFill>
                        <a:latin typeface="Calibri"/>
                      </a:endParaRPr>
                    </a:p>
                  </a:txBody>
                  <a:tcPr marL="9525" marR="9525" marT="9525" marB="0" anchor="ctr"/>
                </a:tc>
              </a:tr>
              <a:tr h="388981">
                <a:tc>
                  <a:txBody>
                    <a:bodyPr/>
                    <a:lstStyle/>
                    <a:p>
                      <a:pPr lvl="1" algn="l" fontAlgn="b"/>
                      <a:r>
                        <a:rPr lang="en-US" sz="1400" b="1" i="1" u="none" strike="noStrike" dirty="0"/>
                        <a:t>Houston</a:t>
                      </a:r>
                      <a:endParaRPr lang="en-US" sz="1400" b="1" i="1" u="none" strike="noStrike" dirty="0">
                        <a:solidFill>
                          <a:srgbClr val="000000"/>
                        </a:solidFill>
                        <a:latin typeface="Calibri"/>
                      </a:endParaRPr>
                    </a:p>
                  </a:txBody>
                  <a:tcPr marL="9525" marR="9525" marT="9525" marB="0" anchor="ctr"/>
                </a:tc>
                <a:tc>
                  <a:txBody>
                    <a:bodyPr/>
                    <a:lstStyle/>
                    <a:p>
                      <a:pPr algn="ctr" fontAlgn="b"/>
                      <a:r>
                        <a:rPr lang="en-US" sz="1400" b="1" i="1" u="none" strike="noStrike" dirty="0" smtClean="0"/>
                        <a:t>August 2008</a:t>
                      </a:r>
                      <a:endParaRPr lang="en-US" sz="1400" b="1" i="1" u="none" strike="noStrike" dirty="0">
                        <a:solidFill>
                          <a:srgbClr val="000000"/>
                        </a:solidFill>
                        <a:latin typeface="Calibri"/>
                      </a:endParaRPr>
                    </a:p>
                  </a:txBody>
                  <a:tcPr marL="9525" marR="9525" marT="9525" marB="0" anchor="ctr"/>
                </a:tc>
                <a:tc>
                  <a:txBody>
                    <a:bodyPr/>
                    <a:lstStyle/>
                    <a:p>
                      <a:pPr algn="ctr" fontAlgn="b"/>
                      <a:r>
                        <a:rPr lang="en-US" sz="1400" b="1" i="1" u="none" strike="noStrike" dirty="0" smtClean="0"/>
                        <a:t>-8.0</a:t>
                      </a:r>
                      <a:endParaRPr lang="en-US" sz="1400" b="1" i="1" u="none" strike="noStrike" dirty="0">
                        <a:solidFill>
                          <a:srgbClr val="000000"/>
                        </a:solidFill>
                        <a:latin typeface="Calibri"/>
                      </a:endParaRPr>
                    </a:p>
                  </a:txBody>
                  <a:tcPr marL="9525" marR="9525" marT="9525" marB="0" anchor="ctr"/>
                </a:tc>
              </a:tr>
              <a:tr h="613143">
                <a:tc>
                  <a:txBody>
                    <a:bodyPr/>
                    <a:lstStyle/>
                    <a:p>
                      <a:pPr lvl="1" algn="l" fontAlgn="b"/>
                      <a:r>
                        <a:rPr lang="en-US" sz="1400" u="none" strike="noStrike" dirty="0"/>
                        <a:t>Fort Worth</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May</a:t>
                      </a:r>
                      <a:r>
                        <a:rPr lang="en-US" sz="1400" u="none" strike="noStrike" baseline="0" dirty="0" smtClean="0"/>
                        <a:t> 20</a:t>
                      </a:r>
                      <a:r>
                        <a:rPr lang="en-US" sz="1400" u="none" strike="noStrike" dirty="0" smtClean="0"/>
                        <a:t>08</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-3.4</a:t>
                      </a:r>
                      <a:endParaRPr lang="en-US" sz="1400" b="0" i="0" u="none" strike="noStrike" dirty="0">
                        <a:solidFill>
                          <a:srgbClr val="000000"/>
                        </a:solidFill>
                        <a:latin typeface="Calibri"/>
                      </a:endParaRPr>
                    </a:p>
                  </a:txBody>
                  <a:tcPr marL="9525" marR="9525" marT="9525" marB="0" anchor="ctr"/>
                </a:tc>
              </a:tr>
              <a:tr h="613143">
                <a:tc>
                  <a:txBody>
                    <a:bodyPr/>
                    <a:lstStyle/>
                    <a:p>
                      <a:pPr lvl="1" algn="l" fontAlgn="b"/>
                      <a:r>
                        <a:rPr lang="en-US" sz="1400" u="none" strike="noStrike" dirty="0" smtClean="0"/>
                        <a:t>Dallas</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May 2008</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-6.9</a:t>
                      </a:r>
                      <a:endParaRPr lang="en-US" sz="1400" b="0" i="0" u="none" strike="noStrike" dirty="0">
                        <a:solidFill>
                          <a:srgbClr val="000000"/>
                        </a:solidFill>
                        <a:latin typeface="Calibri"/>
                      </a:endParaRPr>
                    </a:p>
                  </a:txBody>
                  <a:tcPr marL="9525" marR="9525" marT="9525" marB="0" anchor="ctr"/>
                </a:tc>
              </a:tr>
              <a:tr h="785992">
                <a:tc>
                  <a:txBody>
                    <a:bodyPr/>
                    <a:lstStyle/>
                    <a:p>
                      <a:pPr lvl="1" algn="l" fontAlgn="b"/>
                      <a:r>
                        <a:rPr lang="en-US" sz="1400" u="none" strike="noStrike" dirty="0"/>
                        <a:t>San Antonio</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April 2008</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-7.8</a:t>
                      </a:r>
                      <a:endParaRPr lang="en-US" sz="1400" b="0" i="0" u="none" strike="noStrike" dirty="0">
                        <a:solidFill>
                          <a:srgbClr val="000000"/>
                        </a:solidFill>
                        <a:latin typeface="Calibri"/>
                      </a:endParaRPr>
                    </a:p>
                  </a:txBody>
                  <a:tcPr marL="9525" marR="9525" marT="9525" marB="0" anchor="ctr"/>
                </a:tc>
              </a:tr>
              <a:tr h="704057">
                <a:tc>
                  <a:txBody>
                    <a:bodyPr/>
                    <a:lstStyle/>
                    <a:p>
                      <a:pPr lvl="1" algn="l" fontAlgn="b"/>
                      <a:r>
                        <a:rPr lang="en-US" sz="1400" b="0" i="0" u="none" strike="noStrike" dirty="0" smtClean="0">
                          <a:solidFill>
                            <a:srgbClr val="000000"/>
                          </a:solidFill>
                          <a:latin typeface="Calibri"/>
                        </a:rPr>
                        <a:t>Austin</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February 2008</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-8.8</a:t>
                      </a:r>
                      <a:endParaRPr lang="en-US" sz="1400" b="0" i="0" u="none" strike="noStrike" dirty="0">
                        <a:solidFill>
                          <a:srgbClr val="000000"/>
                        </a:solidFill>
                        <a:latin typeface="Calibri"/>
                      </a:endParaRPr>
                    </a:p>
                  </a:txBody>
                  <a:tcPr marL="9525" marR="9525" marT="9525" marB="0" anchor="ctr"/>
                </a:tc>
              </a:tr>
            </a:tbl>
          </a:graphicData>
        </a:graphic>
      </p:graphicFrame>
      <p:sp>
        <p:nvSpPr>
          <p:cNvPr id="5" name="TextBox 4"/>
          <p:cNvSpPr txBox="1"/>
          <p:nvPr/>
        </p:nvSpPr>
        <p:spPr>
          <a:xfrm>
            <a:off x="329961" y="152400"/>
            <a:ext cx="8374087" cy="707886"/>
          </a:xfrm>
          <a:prstGeom prst="rect">
            <a:avLst/>
          </a:prstGeom>
          <a:noFill/>
        </p:spPr>
        <p:txBody>
          <a:bodyPr wrap="square" rtlCol="0">
            <a:spAutoFit/>
          </a:bodyPr>
          <a:lstStyle/>
          <a:p>
            <a:pPr algn="ctr"/>
            <a:r>
              <a:rPr lang="en-US" sz="2000" b="1" i="1" dirty="0" smtClean="0"/>
              <a:t>Texas Decline Is Shared throughout the Texas Triangle</a:t>
            </a:r>
          </a:p>
          <a:p>
            <a:pPr algn="ctr"/>
            <a:r>
              <a:rPr lang="en-US" b="1" i="1" dirty="0" smtClean="0"/>
              <a:t>(Business Cycle Indexes) </a:t>
            </a:r>
            <a:endParaRPr lang="en-US" b="1"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dirty="0" smtClean="0"/>
              <a:t>Purchasing Managers’ Index</a:t>
            </a:r>
            <a:br>
              <a:rPr lang="en-US" dirty="0" smtClean="0"/>
            </a:br>
            <a:r>
              <a:rPr lang="en-US" dirty="0" smtClean="0"/>
              <a:t>US and Houston Compared</a:t>
            </a:r>
            <a:endParaRPr lang="en-US" sz="3000" dirty="0" smtClean="0"/>
          </a:p>
        </p:txBody>
      </p:sp>
      <p:graphicFrame>
        <p:nvGraphicFramePr>
          <p:cNvPr id="4" name="Object 3"/>
          <p:cNvGraphicFramePr>
            <a:graphicFrameLocks noGrp="1" noChangeAspect="1"/>
          </p:cNvGraphicFramePr>
          <p:nvPr>
            <p:ph type="chart" idx="1"/>
          </p:nvPr>
        </p:nvGraphicFramePr>
        <p:xfrm>
          <a:off x="304800" y="1524000"/>
          <a:ext cx="8543925" cy="48672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37318" y="284943"/>
          <a:ext cx="8669364" cy="62881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37318" y="284943"/>
          <a:ext cx="8669364" cy="62881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Beaumont-Port Arthur Metro?</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37318" y="284943"/>
          <a:ext cx="8669364" cy="62881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37318" y="284943"/>
          <a:ext cx="8669364" cy="62881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37318" y="284943"/>
          <a:ext cx="8669364" cy="62881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XLAColor.jpg"/>
          <p:cNvPicPr>
            <a:picLocks noChangeAspect="1"/>
          </p:cNvPicPr>
          <p:nvPr/>
        </p:nvPicPr>
        <p:blipFill>
          <a:blip r:embed="rId2"/>
          <a:stretch>
            <a:fillRect/>
          </a:stretch>
        </p:blipFill>
        <p:spPr>
          <a:xfrm>
            <a:off x="788205" y="1066800"/>
            <a:ext cx="7669995" cy="478833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External Forces that Drive the Gulf Coast Economy</a:t>
            </a:r>
          </a:p>
        </p:txBody>
      </p:sp>
      <p:sp>
        <p:nvSpPr>
          <p:cNvPr id="41987" name="Rectangle 3"/>
          <p:cNvSpPr>
            <a:spLocks noGrp="1" noChangeArrowheads="1"/>
          </p:cNvSpPr>
          <p:nvPr>
            <p:ph type="body" idx="1"/>
          </p:nvPr>
        </p:nvSpPr>
        <p:spPr/>
        <p:txBody>
          <a:bodyPr/>
          <a:lstStyle/>
          <a:p>
            <a:pPr eaLnBrk="1" hangingPunct="1"/>
            <a:r>
              <a:rPr lang="en-US" sz="4000" dirty="0" smtClean="0"/>
              <a:t>US Economy</a:t>
            </a:r>
          </a:p>
          <a:p>
            <a:pPr eaLnBrk="1" hangingPunct="1"/>
            <a:r>
              <a:rPr lang="en-US" sz="4000" dirty="0" smtClean="0"/>
              <a:t>Global Economic Conditions</a:t>
            </a:r>
          </a:p>
          <a:p>
            <a:pPr eaLnBrk="1" hangingPunct="1"/>
            <a:r>
              <a:rPr lang="en-US" sz="4000" dirty="0" smtClean="0"/>
              <a:t>Oil and Natural Gas Markets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pPr eaLnBrk="1" hangingPunct="1"/>
            <a:r>
              <a:rPr lang="en-US" dirty="0" smtClean="0"/>
              <a:t>US Recovery Is Underway – Sluggish but Real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609600" y="1600200"/>
          <a:ext cx="7543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 y="228600"/>
            <a:ext cx="9144000" cy="1077218"/>
          </a:xfrm>
          <a:prstGeom prst="rect">
            <a:avLst/>
          </a:prstGeom>
          <a:noFill/>
        </p:spPr>
        <p:txBody>
          <a:bodyPr wrap="square" rtlCol="0">
            <a:spAutoFit/>
          </a:bodyPr>
          <a:lstStyle/>
          <a:p>
            <a:pPr algn="ctr"/>
            <a:r>
              <a:rPr lang="en-US" sz="3200" b="1" i="1" dirty="0" smtClean="0"/>
              <a:t>Overall Coincident Index Shows Clear </a:t>
            </a:r>
          </a:p>
          <a:p>
            <a:pPr algn="ctr"/>
            <a:r>
              <a:rPr lang="en-US" sz="3200" b="1" i="1" dirty="0" smtClean="0"/>
              <a:t>Signs of A Cyclical Bottom </a:t>
            </a:r>
            <a:endParaRPr lang="en-US" sz="3200" b="1"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609600" y="1600200"/>
          <a:ext cx="7543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 y="228600"/>
            <a:ext cx="9144000" cy="1077218"/>
          </a:xfrm>
          <a:prstGeom prst="rect">
            <a:avLst/>
          </a:prstGeom>
          <a:noFill/>
        </p:spPr>
        <p:txBody>
          <a:bodyPr wrap="square" rtlCol="0">
            <a:spAutoFit/>
          </a:bodyPr>
          <a:lstStyle/>
          <a:p>
            <a:pPr algn="ctr"/>
            <a:r>
              <a:rPr lang="en-US" sz="3200" b="1" i="1" dirty="0" smtClean="0"/>
              <a:t>Leading Index Pointed to Cyclical </a:t>
            </a:r>
          </a:p>
          <a:p>
            <a:pPr algn="ctr"/>
            <a:r>
              <a:rPr lang="en-US" sz="3200" b="1" i="1" dirty="0" smtClean="0"/>
              <a:t>Bottom By Autumn </a:t>
            </a:r>
            <a:endParaRPr lang="en-US" sz="3200" b="1"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828800"/>
          </a:xfrm>
        </p:spPr>
        <p:txBody>
          <a:bodyPr>
            <a:normAutofit/>
          </a:bodyPr>
          <a:lstStyle/>
          <a:p>
            <a:r>
              <a:rPr lang="en-US" dirty="0" smtClean="0"/>
              <a:t>GDP Is Best and Broadest Measure of Economic Growth</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p:txBody>
          <a:bodyPr>
            <a:normAutofit fontScale="90000"/>
          </a:bodyPr>
          <a:lstStyle/>
          <a:p>
            <a:pPr eaLnBrk="1" hangingPunct="1">
              <a:defRPr/>
            </a:pPr>
            <a:r>
              <a:rPr lang="en-US" sz="4500" dirty="0" smtClean="0"/>
              <a:t>Gross Domestic Product</a:t>
            </a:r>
            <a:br>
              <a:rPr lang="en-US" sz="4500" dirty="0" smtClean="0"/>
            </a:br>
            <a:r>
              <a:rPr lang="en-US" sz="3000" dirty="0" smtClean="0"/>
              <a:t>Quarterly Percent Growth, Chained 2000 Dollars</a:t>
            </a:r>
          </a:p>
        </p:txBody>
      </p:sp>
      <p:graphicFrame>
        <p:nvGraphicFramePr>
          <p:cNvPr id="4" name="Object 3"/>
          <p:cNvGraphicFramePr>
            <a:graphicFrameLocks noGrp="1" noChangeAspect="1"/>
          </p:cNvGraphicFramePr>
          <p:nvPr>
            <p:ph type="chart" idx="4294967295"/>
          </p:nvPr>
        </p:nvGraphicFramePr>
        <p:xfrm>
          <a:off x="381000" y="1524000"/>
          <a:ext cx="83058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 GDP into Inventory Change and Final Sales</a:t>
            </a:r>
            <a:endParaRPr lang="en-US" dirty="0"/>
          </a:p>
        </p:txBody>
      </p:sp>
      <p:sp>
        <p:nvSpPr>
          <p:cNvPr id="3" name="Content Placeholder 2"/>
          <p:cNvSpPr>
            <a:spLocks noGrp="1"/>
          </p:cNvSpPr>
          <p:nvPr>
            <p:ph idx="1"/>
          </p:nvPr>
        </p:nvSpPr>
        <p:spPr/>
        <p:txBody>
          <a:bodyPr/>
          <a:lstStyle/>
          <a:p>
            <a:r>
              <a:rPr lang="en-US" dirty="0" smtClean="0"/>
              <a:t>GDP = Final Sales + Inventory Change</a:t>
            </a:r>
          </a:p>
          <a:p>
            <a:r>
              <a:rPr lang="en-US" dirty="0" smtClean="0"/>
              <a:t>Final Sales = C + I</a:t>
            </a:r>
            <a:r>
              <a:rPr lang="en-US" baseline="-25000" dirty="0" smtClean="0"/>
              <a:t>f</a:t>
            </a:r>
            <a:r>
              <a:rPr lang="en-US" dirty="0" smtClean="0"/>
              <a:t> + G + X – M</a:t>
            </a:r>
          </a:p>
          <a:p>
            <a:r>
              <a:rPr lang="en-US" dirty="0" smtClean="0"/>
              <a:t>Final Sales are sales from current production</a:t>
            </a:r>
          </a:p>
          <a:p>
            <a:r>
              <a:rPr lang="en-US" dirty="0" smtClean="0"/>
              <a:t>Change in inventory is </a:t>
            </a:r>
            <a:r>
              <a:rPr lang="en-US" i="1" dirty="0" smtClean="0"/>
              <a:t>negative</a:t>
            </a:r>
            <a:r>
              <a:rPr lang="en-US" dirty="0" smtClean="0"/>
              <a:t>, it is draw of past production for current use</a:t>
            </a:r>
          </a:p>
          <a:p>
            <a:r>
              <a:rPr lang="en-US" dirty="0" smtClean="0"/>
              <a:t>Change is inventory is </a:t>
            </a:r>
            <a:r>
              <a:rPr lang="en-US" i="1" dirty="0" smtClean="0"/>
              <a:t>positive</a:t>
            </a:r>
            <a:r>
              <a:rPr lang="en-US" dirty="0" smtClean="0"/>
              <a:t>, it is current production held for future sales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381000" y="0"/>
          <a:ext cx="83058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229600" cy="1905000"/>
          </a:xfrm>
        </p:spPr>
        <p:txBody>
          <a:bodyPr>
            <a:normAutofit fontScale="90000"/>
          </a:bodyPr>
          <a:lstStyle/>
          <a:p>
            <a:r>
              <a:rPr lang="en-US" dirty="0" smtClean="0"/>
              <a:t>Job Market Improves Slowly, Unemployment Rate Will Lag Recovery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p:txBody>
          <a:bodyPr/>
          <a:lstStyle/>
          <a:p>
            <a:pPr eaLnBrk="1" hangingPunct="1"/>
            <a:r>
              <a:rPr lang="en-US" dirty="0" smtClean="0"/>
              <a:t>U.S. Employment Growth</a:t>
            </a:r>
            <a:br>
              <a:rPr lang="en-US" dirty="0" smtClean="0"/>
            </a:br>
            <a:r>
              <a:rPr lang="en-US" sz="2400" dirty="0" smtClean="0"/>
              <a:t>In Thousands of New Jobs per Month,1983 to 2008</a:t>
            </a:r>
          </a:p>
        </p:txBody>
      </p:sp>
      <p:graphicFrame>
        <p:nvGraphicFramePr>
          <p:cNvPr id="7" name="Object 3"/>
          <p:cNvGraphicFramePr>
            <a:graphicFrameLocks noChangeAspect="1"/>
          </p:cNvGraphicFramePr>
          <p:nvPr/>
        </p:nvGraphicFramePr>
        <p:xfrm>
          <a:off x="152400" y="1752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 Box 4"/>
          <p:cNvSpPr txBox="1">
            <a:spLocks noChangeArrowheads="1"/>
          </p:cNvSpPr>
          <p:nvPr/>
        </p:nvSpPr>
        <p:spPr bwMode="auto">
          <a:xfrm>
            <a:off x="5943600" y="3962400"/>
            <a:ext cx="1981200" cy="307777"/>
          </a:xfrm>
          <a:prstGeom prst="rect">
            <a:avLst/>
          </a:prstGeom>
          <a:noFill/>
          <a:ln w="9525">
            <a:noFill/>
            <a:miter lim="800000"/>
            <a:headEnd/>
            <a:tailEnd/>
          </a:ln>
        </p:spPr>
        <p:txBody>
          <a:bodyPr wrap="square">
            <a:spAutoFit/>
          </a:bodyPr>
          <a:lstStyle/>
          <a:p>
            <a:r>
              <a:rPr lang="en-US" sz="1400" dirty="0">
                <a:solidFill>
                  <a:srgbClr val="FF0000"/>
                </a:solidFill>
              </a:rPr>
              <a:t>2008</a:t>
            </a:r>
          </a:p>
        </p:txBody>
      </p:sp>
      <p:sp>
        <p:nvSpPr>
          <p:cNvPr id="7173" name="Text Box 5"/>
          <p:cNvSpPr txBox="1">
            <a:spLocks noChangeArrowheads="1"/>
          </p:cNvSpPr>
          <p:nvPr/>
        </p:nvSpPr>
        <p:spPr bwMode="auto">
          <a:xfrm>
            <a:off x="4343400" y="3657600"/>
            <a:ext cx="2133600" cy="307975"/>
          </a:xfrm>
          <a:prstGeom prst="rect">
            <a:avLst/>
          </a:prstGeom>
          <a:noFill/>
          <a:ln w="9525">
            <a:noFill/>
            <a:miter lim="800000"/>
            <a:headEnd/>
            <a:tailEnd/>
          </a:ln>
        </p:spPr>
        <p:txBody>
          <a:bodyPr>
            <a:spAutoFit/>
          </a:bodyPr>
          <a:lstStyle/>
          <a:p>
            <a:pPr algn="ctr"/>
            <a:r>
              <a:rPr lang="en-US" sz="1400">
                <a:solidFill>
                  <a:srgbClr val="FF0000"/>
                </a:solidFill>
              </a:rPr>
              <a:t>2007</a:t>
            </a:r>
          </a:p>
        </p:txBody>
      </p:sp>
      <p:sp>
        <p:nvSpPr>
          <p:cNvPr id="7174" name="Text Box 6"/>
          <p:cNvSpPr txBox="1">
            <a:spLocks noChangeArrowheads="1"/>
          </p:cNvSpPr>
          <p:nvPr/>
        </p:nvSpPr>
        <p:spPr bwMode="auto">
          <a:xfrm>
            <a:off x="2971800" y="4495800"/>
            <a:ext cx="4419600" cy="584775"/>
          </a:xfrm>
          <a:prstGeom prst="rect">
            <a:avLst/>
          </a:prstGeom>
          <a:noFill/>
          <a:ln w="9525">
            <a:noFill/>
            <a:miter lim="800000"/>
            <a:headEnd/>
            <a:tailEnd/>
          </a:ln>
        </p:spPr>
        <p:txBody>
          <a:bodyPr wrap="square">
            <a:spAutoFit/>
          </a:bodyPr>
          <a:lstStyle/>
          <a:p>
            <a:r>
              <a:rPr lang="en-US" sz="1600" dirty="0"/>
              <a:t>Average monthly loss in 2008 = </a:t>
            </a:r>
            <a:r>
              <a:rPr lang="en-US" sz="1600" dirty="0" smtClean="0"/>
              <a:t>302,000,</a:t>
            </a:r>
          </a:p>
          <a:p>
            <a:r>
              <a:rPr lang="en-US" sz="1600" dirty="0" smtClean="0"/>
              <a:t>2009 = 398,00 0 </a:t>
            </a:r>
            <a:r>
              <a:rPr lang="en-US" sz="1600" dirty="0">
                <a:sym typeface="Wingdings" pitchFamily="2" charset="2"/>
              </a:rPr>
              <a:t></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685800" y="2286000"/>
            <a:ext cx="7772400" cy="1143000"/>
          </a:xfrm>
        </p:spPr>
        <p:txBody>
          <a:bodyPr/>
          <a:lstStyle/>
          <a:p>
            <a:endParaRPr lang="en-US"/>
          </a:p>
        </p:txBody>
      </p:sp>
      <p:sp>
        <p:nvSpPr>
          <p:cNvPr id="84995" name="Rectangle 3"/>
          <p:cNvSpPr>
            <a:spLocks noGrp="1" noChangeArrowheads="1"/>
          </p:cNvSpPr>
          <p:nvPr>
            <p:ph type="subTitle" idx="1"/>
          </p:nvPr>
        </p:nvSpPr>
        <p:spPr/>
        <p:txBody>
          <a:bodyPr/>
          <a:lstStyle/>
          <a:p>
            <a:endParaRPr lang="en-US"/>
          </a:p>
        </p:txBody>
      </p:sp>
      <p:pic>
        <p:nvPicPr>
          <p:cNvPr id="84996" name="Picture 4" descr="Gulf Coast New 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Unemployment Rate Reached Highest Level Since 1981-82 Recession </a:t>
            </a:r>
            <a:endParaRPr lang="en-US" dirty="0"/>
          </a:p>
        </p:txBody>
      </p:sp>
      <p:graphicFrame>
        <p:nvGraphicFramePr>
          <p:cNvPr id="4" name="Chart Placeholder 3"/>
          <p:cNvGraphicFramePr>
            <a:graphicFrameLocks noGrp="1"/>
          </p:cNvGraphicFramePr>
          <p:nvPr>
            <p:ph type="chart"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z="3200" dirty="0" smtClean="0"/>
              <a:t>Industrial Production: Manufacturing Has Turned with the Economy</a:t>
            </a:r>
          </a:p>
        </p:txBody>
      </p:sp>
      <p:graphicFrame>
        <p:nvGraphicFramePr>
          <p:cNvPr id="8" name="Object 3"/>
          <p:cNvGraphicFramePr>
            <a:graphicFrameLocks noGrp="1" noChangeAspect="1"/>
          </p:cNvGraphicFramePr>
          <p:nvPr>
            <p:ph type="chart" idx="1"/>
          </p:nvPr>
        </p:nvGraphicFramePr>
        <p:xfrm>
          <a:off x="457200" y="1543050"/>
          <a:ext cx="8675688" cy="4933950"/>
        </p:xfrm>
        <a:graphic>
          <a:graphicData uri="http://schemas.openxmlformats.org/drawingml/2006/chart">
            <c:chart xmlns:c="http://schemas.openxmlformats.org/drawingml/2006/chart" xmlns:r="http://schemas.openxmlformats.org/officeDocument/2006/relationships" r:id="rId3"/>
          </a:graphicData>
        </a:graphic>
      </p:graphicFrame>
      <p:sp>
        <p:nvSpPr>
          <p:cNvPr id="8196" name="Text Box 4"/>
          <p:cNvSpPr txBox="1">
            <a:spLocks noChangeArrowheads="1"/>
          </p:cNvSpPr>
          <p:nvPr/>
        </p:nvSpPr>
        <p:spPr bwMode="auto">
          <a:xfrm>
            <a:off x="6096000" y="2362200"/>
            <a:ext cx="685800" cy="366713"/>
          </a:xfrm>
          <a:prstGeom prst="rect">
            <a:avLst/>
          </a:prstGeom>
          <a:noFill/>
          <a:ln w="9525">
            <a:noFill/>
            <a:miter lim="800000"/>
            <a:headEnd/>
            <a:tailEnd/>
          </a:ln>
        </p:spPr>
        <p:txBody>
          <a:bodyPr>
            <a:spAutoFit/>
          </a:bodyPr>
          <a:lstStyle/>
          <a:p>
            <a:pPr>
              <a:spcBef>
                <a:spcPct val="50000"/>
              </a:spcBef>
            </a:pPr>
            <a:endParaRPr lang="en-US"/>
          </a:p>
        </p:txBody>
      </p:sp>
      <p:sp>
        <p:nvSpPr>
          <p:cNvPr id="8197" name="Text Box 5"/>
          <p:cNvSpPr txBox="1">
            <a:spLocks noChangeArrowheads="1"/>
          </p:cNvSpPr>
          <p:nvPr/>
        </p:nvSpPr>
        <p:spPr bwMode="auto">
          <a:xfrm>
            <a:off x="2803525" y="3160713"/>
            <a:ext cx="184150" cy="366712"/>
          </a:xfrm>
          <a:prstGeom prst="rect">
            <a:avLst/>
          </a:prstGeom>
          <a:noFill/>
          <a:ln w="9525">
            <a:noFill/>
            <a:miter lim="800000"/>
            <a:headEnd/>
            <a:tailEnd/>
          </a:ln>
        </p:spPr>
        <p:txBody>
          <a:bodyPr wrap="none">
            <a:spAutoFit/>
          </a:bodyPr>
          <a:lstStyle/>
          <a:p>
            <a:endParaRPr lang="en-US"/>
          </a:p>
        </p:txBody>
      </p:sp>
      <p:sp>
        <p:nvSpPr>
          <p:cNvPr id="8198" name="Text Box 6"/>
          <p:cNvSpPr txBox="1">
            <a:spLocks noChangeArrowheads="1"/>
          </p:cNvSpPr>
          <p:nvPr/>
        </p:nvSpPr>
        <p:spPr bwMode="auto">
          <a:xfrm>
            <a:off x="2743200" y="3048000"/>
            <a:ext cx="3981450" cy="304800"/>
          </a:xfrm>
          <a:prstGeom prst="rect">
            <a:avLst/>
          </a:prstGeom>
          <a:noFill/>
          <a:ln w="9525">
            <a:noFill/>
            <a:miter lim="800000"/>
            <a:headEnd/>
            <a:tailEnd/>
          </a:ln>
        </p:spPr>
        <p:txBody>
          <a:bodyPr>
            <a:spAutoFit/>
          </a:bodyPr>
          <a:lstStyle/>
          <a:p>
            <a:r>
              <a:rPr lang="en-US" sz="1400">
                <a:solidFill>
                  <a:srgbClr val="3333FF"/>
                </a:solidFill>
              </a:rPr>
              <a:t>2001 Recession and Jobless Recovery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686800" cy="2438400"/>
          </a:xfrm>
        </p:spPr>
        <p:txBody>
          <a:bodyPr/>
          <a:lstStyle/>
          <a:p>
            <a:r>
              <a:rPr lang="en-US" dirty="0" smtClean="0"/>
              <a:t>What Happened? </a:t>
            </a:r>
            <a:br>
              <a:rPr lang="en-US" dirty="0" smtClean="0"/>
            </a:br>
            <a:r>
              <a:rPr lang="en-US" dirty="0" smtClean="0"/>
              <a:t>Autos and Housing Drive the Decline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457200" y="228600"/>
          <a:ext cx="8058150" cy="5838825"/>
        </p:xfrm>
        <a:graphic>
          <a:graphicData uri="http://schemas.openxmlformats.org/drawingml/2006/chart">
            <c:chart xmlns:c="http://schemas.openxmlformats.org/drawingml/2006/chart" xmlns:r="http://schemas.openxmlformats.org/officeDocument/2006/relationships" r:id="rId3"/>
          </a:graphicData>
        </a:graphic>
      </p:graphicFrame>
      <p:sp>
        <p:nvSpPr>
          <p:cNvPr id="9219" name="Text Box 3"/>
          <p:cNvSpPr txBox="1">
            <a:spLocks noChangeArrowheads="1"/>
          </p:cNvSpPr>
          <p:nvPr/>
        </p:nvSpPr>
        <p:spPr bwMode="auto">
          <a:xfrm>
            <a:off x="746125" y="1066800"/>
            <a:ext cx="2373313" cy="336550"/>
          </a:xfrm>
          <a:prstGeom prst="rect">
            <a:avLst/>
          </a:prstGeom>
          <a:noFill/>
          <a:ln w="9525">
            <a:noFill/>
            <a:miter lim="800000"/>
            <a:headEnd/>
            <a:tailEnd/>
          </a:ln>
        </p:spPr>
        <p:txBody>
          <a:bodyPr>
            <a:spAutoFit/>
          </a:bodyPr>
          <a:lstStyle/>
          <a:p>
            <a:r>
              <a:rPr lang="en-US" sz="1600"/>
              <a:t>Million units, annual rate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nvGraphicFramePr>
        <p:xfrm>
          <a:off x="0" y="304800"/>
          <a:ext cx="4415961" cy="624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noGrp="1"/>
          </p:cNvGraphicFramePr>
          <p:nvPr/>
        </p:nvGraphicFramePr>
        <p:xfrm>
          <a:off x="4191000" y="280239"/>
          <a:ext cx="4718417" cy="62975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idx="4294967295"/>
          </p:nvPr>
        </p:nvSpPr>
        <p:spPr>
          <a:xfrm>
            <a:off x="0" y="274638"/>
            <a:ext cx="9144000" cy="1143000"/>
          </a:xfrm>
        </p:spPr>
        <p:txBody>
          <a:bodyPr>
            <a:normAutofit/>
          </a:bodyPr>
          <a:lstStyle/>
          <a:p>
            <a:pPr eaLnBrk="1" hangingPunct="1"/>
            <a:r>
              <a:rPr lang="en-US" sz="3200" dirty="0" smtClean="0"/>
              <a:t>Housing Weakens, Strength Elsewhere Evaporates  </a:t>
            </a:r>
          </a:p>
        </p:txBody>
      </p:sp>
      <p:graphicFrame>
        <p:nvGraphicFramePr>
          <p:cNvPr id="5" name="Object 3"/>
          <p:cNvGraphicFramePr>
            <a:graphicFrameLocks noChangeAspect="1"/>
          </p:cNvGraphicFramePr>
          <p:nvPr/>
        </p:nvGraphicFramePr>
        <p:xfrm>
          <a:off x="42863" y="1714500"/>
          <a:ext cx="4257675" cy="3981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4"/>
          <p:cNvGraphicFramePr>
            <a:graphicFrameLocks noChangeAspect="1"/>
          </p:cNvGraphicFramePr>
          <p:nvPr/>
        </p:nvGraphicFramePr>
        <p:xfrm>
          <a:off x="3810001" y="1600200"/>
          <a:ext cx="5334000" cy="38957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4953000" y="1828800"/>
            <a:ext cx="3733800" cy="2462213"/>
          </a:xfrm>
          <a:prstGeom prst="rect">
            <a:avLst/>
          </a:prstGeom>
          <a:noFill/>
          <a:ln w="9525">
            <a:noFill/>
            <a:miter lim="800000"/>
            <a:headEnd/>
            <a:tailEnd/>
          </a:ln>
        </p:spPr>
        <p:txBody>
          <a:bodyPr>
            <a:spAutoFit/>
          </a:bodyPr>
          <a:lstStyle/>
          <a:p>
            <a:pPr>
              <a:spcBef>
                <a:spcPct val="50000"/>
              </a:spcBef>
            </a:pPr>
            <a:r>
              <a:rPr lang="en-US" sz="1800" b="1" dirty="0"/>
              <a:t>Year over year changes*:</a:t>
            </a:r>
          </a:p>
          <a:p>
            <a:pPr>
              <a:spcBef>
                <a:spcPct val="50000"/>
              </a:spcBef>
            </a:pPr>
            <a:r>
              <a:rPr lang="en-US" sz="1800" dirty="0"/>
              <a:t>New starts     </a:t>
            </a:r>
            <a:r>
              <a:rPr lang="en-US" sz="1800" dirty="0" smtClean="0"/>
              <a:t>+35.6</a:t>
            </a:r>
          </a:p>
          <a:p>
            <a:pPr>
              <a:spcBef>
                <a:spcPct val="50000"/>
              </a:spcBef>
            </a:pPr>
            <a:r>
              <a:rPr lang="en-US" sz="1800" dirty="0" smtClean="0"/>
              <a:t>New </a:t>
            </a:r>
            <a:r>
              <a:rPr lang="en-US" sz="1800" dirty="0"/>
              <a:t>home sales     </a:t>
            </a:r>
            <a:r>
              <a:rPr lang="en-US" sz="1800" dirty="0" smtClean="0"/>
              <a:t>-6.1%</a:t>
            </a:r>
            <a:endParaRPr lang="en-US" sz="1800" dirty="0"/>
          </a:p>
          <a:p>
            <a:pPr>
              <a:spcBef>
                <a:spcPct val="50000"/>
              </a:spcBef>
            </a:pPr>
            <a:r>
              <a:rPr lang="en-US" sz="1800" dirty="0"/>
              <a:t>Existing home sales  </a:t>
            </a:r>
            <a:r>
              <a:rPr lang="en-US" sz="1800" dirty="0" smtClean="0"/>
              <a:t>44.1%</a:t>
            </a:r>
            <a:endParaRPr lang="en-US" sz="1800" dirty="0"/>
          </a:p>
          <a:p>
            <a:pPr>
              <a:spcBef>
                <a:spcPct val="50000"/>
              </a:spcBef>
            </a:pPr>
            <a:r>
              <a:rPr lang="en-US" sz="1800" dirty="0"/>
              <a:t>Existing home price   </a:t>
            </a:r>
            <a:r>
              <a:rPr lang="en-US" sz="1800" dirty="0" smtClean="0"/>
              <a:t>-4.3%</a:t>
            </a:r>
            <a:endParaRPr lang="en-US" sz="1800" dirty="0"/>
          </a:p>
          <a:p>
            <a:pPr>
              <a:lnSpc>
                <a:spcPct val="50000"/>
              </a:lnSpc>
              <a:spcBef>
                <a:spcPct val="50000"/>
              </a:spcBef>
            </a:pPr>
            <a:endParaRPr lang="en-US" sz="1400" dirty="0"/>
          </a:p>
          <a:p>
            <a:pPr>
              <a:lnSpc>
                <a:spcPct val="50000"/>
              </a:lnSpc>
              <a:spcBef>
                <a:spcPct val="50000"/>
              </a:spcBef>
            </a:pPr>
            <a:r>
              <a:rPr lang="en-US" sz="1400" dirty="0"/>
              <a:t>*12-month change </a:t>
            </a:r>
            <a:r>
              <a:rPr lang="en-US" sz="1400" dirty="0" smtClean="0"/>
              <a:t>Jan </a:t>
            </a:r>
            <a:r>
              <a:rPr lang="en-US" sz="1400" dirty="0" err="1" smtClean="0"/>
              <a:t>tp</a:t>
            </a:r>
            <a:r>
              <a:rPr lang="en-US" sz="1400" dirty="0" smtClean="0"/>
              <a:t> Jan</a:t>
            </a:r>
            <a:endParaRPr lang="en-US" sz="1800" dirty="0"/>
          </a:p>
        </p:txBody>
      </p:sp>
      <p:graphicFrame>
        <p:nvGraphicFramePr>
          <p:cNvPr id="4" name="Object 3"/>
          <p:cNvGraphicFramePr>
            <a:graphicFrameLocks noChangeAspect="1"/>
          </p:cNvGraphicFramePr>
          <p:nvPr/>
        </p:nvGraphicFramePr>
        <p:xfrm>
          <a:off x="0" y="885825"/>
          <a:ext cx="4886325" cy="38957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type="chart" idx="4294967295"/>
          </p:nvPr>
        </p:nvGraphicFramePr>
        <p:xfrm>
          <a:off x="0" y="1600200"/>
          <a:ext cx="8229600" cy="4524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3"/>
          <p:cNvGraphicFramePr>
            <a:graphicFrameLocks noChangeAspect="1"/>
          </p:cNvGraphicFramePr>
          <p:nvPr/>
        </p:nvGraphicFramePr>
        <p:xfrm>
          <a:off x="304800" y="1343025"/>
          <a:ext cx="8458200" cy="5210175"/>
        </p:xfrm>
        <a:graphic>
          <a:graphicData uri="http://schemas.openxmlformats.org/drawingml/2006/chart">
            <c:chart xmlns:c="http://schemas.openxmlformats.org/drawingml/2006/chart" xmlns:r="http://schemas.openxmlformats.org/officeDocument/2006/relationships" r:id="rId4"/>
          </a:graphicData>
        </a:graphic>
      </p:graphicFrame>
      <p:sp>
        <p:nvSpPr>
          <p:cNvPr id="12292" name="Text Box 4"/>
          <p:cNvSpPr txBox="1">
            <a:spLocks noChangeArrowheads="1"/>
          </p:cNvSpPr>
          <p:nvPr/>
        </p:nvSpPr>
        <p:spPr bwMode="auto">
          <a:xfrm>
            <a:off x="2133600" y="344488"/>
            <a:ext cx="5200650" cy="946150"/>
          </a:xfrm>
          <a:prstGeom prst="rect">
            <a:avLst/>
          </a:prstGeom>
          <a:noFill/>
          <a:ln w="9525">
            <a:noFill/>
            <a:miter lim="800000"/>
            <a:headEnd/>
            <a:tailEnd/>
          </a:ln>
        </p:spPr>
        <p:txBody>
          <a:bodyPr>
            <a:spAutoFit/>
          </a:bodyPr>
          <a:lstStyle/>
          <a:p>
            <a:pPr algn="ctr"/>
            <a:r>
              <a:rPr lang="en-US" sz="2800" dirty="0">
                <a:solidFill>
                  <a:schemeClr val="tx2"/>
                </a:solidFill>
              </a:rPr>
              <a:t>NAHB Housing Market Index</a:t>
            </a:r>
          </a:p>
          <a:p>
            <a:pPr algn="ctr"/>
            <a:r>
              <a:rPr lang="en-US" sz="2800" dirty="0">
                <a:solidFill>
                  <a:schemeClr val="tx2"/>
                </a:solidFill>
              </a:rPr>
              <a:t> Shows </a:t>
            </a:r>
            <a:r>
              <a:rPr lang="en-US" sz="2800" dirty="0" smtClean="0">
                <a:solidFill>
                  <a:schemeClr val="tx2"/>
                </a:solidFill>
              </a:rPr>
              <a:t>Continued Pessimism</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normAutofit fontScale="90000"/>
          </a:bodyPr>
          <a:lstStyle/>
          <a:p>
            <a:pPr eaLnBrk="1" hangingPunct="1">
              <a:defRPr/>
            </a:pPr>
            <a:r>
              <a:rPr lang="en-US" sz="4000" dirty="0" smtClean="0"/>
              <a:t>Percent of Local Families that Can Afford Median-Priced Home</a:t>
            </a:r>
          </a:p>
        </p:txBody>
      </p:sp>
      <p:graphicFrame>
        <p:nvGraphicFramePr>
          <p:cNvPr id="70659" name="Group 3"/>
          <p:cNvGraphicFramePr>
            <a:graphicFrameLocks noGrp="1"/>
          </p:cNvGraphicFramePr>
          <p:nvPr/>
        </p:nvGraphicFramePr>
        <p:xfrm>
          <a:off x="457200" y="1600201"/>
          <a:ext cx="8534400" cy="4876804"/>
        </p:xfrm>
        <a:graphic>
          <a:graphicData uri="http://schemas.openxmlformats.org/drawingml/2006/table">
            <a:tbl>
              <a:tblPr/>
              <a:tblGrid>
                <a:gridCol w="2057400"/>
                <a:gridCol w="1981200"/>
                <a:gridCol w="2057400"/>
                <a:gridCol w="2438400"/>
              </a:tblGrid>
              <a:tr h="442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1999:Q4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2009:Q3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dirty="0" smtClean="0">
                          <a:ln>
                            <a:noFill/>
                          </a:ln>
                          <a:solidFill>
                            <a:schemeClr val="tx1"/>
                          </a:solidFill>
                          <a:effectLst/>
                          <a:latin typeface="Arial" charset="0"/>
                        </a:rPr>
                        <a:t>Low Point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3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smtClean="0">
                          <a:ln>
                            <a:noFill/>
                          </a:ln>
                          <a:solidFill>
                            <a:schemeClr val="tx1"/>
                          </a:solidFill>
                          <a:effectLst/>
                          <a:latin typeface="Arial" charset="0"/>
                        </a:rPr>
                        <a:t>United States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dirty="0" smtClean="0">
                          <a:ln>
                            <a:noFill/>
                          </a:ln>
                          <a:solidFill>
                            <a:schemeClr val="tx1"/>
                          </a:solidFill>
                          <a:effectLst/>
                          <a:latin typeface="Arial"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dirty="0" smtClean="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3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Los Angeles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New York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7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Las Vegas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7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Washington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7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Miami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Chicago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Dallas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7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Houston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Atlanta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87" name="Text Box 55"/>
          <p:cNvSpPr txBox="1">
            <a:spLocks noChangeArrowheads="1"/>
          </p:cNvSpPr>
          <p:nvPr/>
        </p:nvSpPr>
        <p:spPr bwMode="auto">
          <a:xfrm>
            <a:off x="457200" y="6553200"/>
            <a:ext cx="8229600" cy="336550"/>
          </a:xfrm>
          <a:prstGeom prst="rect">
            <a:avLst/>
          </a:prstGeom>
          <a:noFill/>
          <a:ln w="9525">
            <a:noFill/>
            <a:miter lim="800000"/>
            <a:headEnd/>
            <a:tailEnd/>
          </a:ln>
        </p:spPr>
        <p:txBody>
          <a:bodyPr>
            <a:spAutoFit/>
          </a:bodyPr>
          <a:lstStyle/>
          <a:p>
            <a:r>
              <a:rPr lang="en-US" sz="1600"/>
              <a:t>Source: Wells Fargo Housing Opportunity Index, by metro area or major division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228600" y="457200"/>
          <a:ext cx="5495925"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3"/>
          <p:cNvGraphicFramePr>
            <a:graphicFrameLocks noChangeAspect="1"/>
          </p:cNvGraphicFramePr>
          <p:nvPr/>
        </p:nvGraphicFramePr>
        <p:xfrm>
          <a:off x="5486400" y="152400"/>
          <a:ext cx="3657600" cy="5562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Contrasting Portraits of Gulf Coast </a:t>
            </a:r>
            <a:r>
              <a:rPr lang="en-US" dirty="0" err="1" smtClean="0"/>
              <a:t>vs</a:t>
            </a:r>
            <a:r>
              <a:rPr lang="en-US" dirty="0" smtClean="0"/>
              <a:t> Inland Economies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Gulf Coast is a vast energy complex of upstream and downstream activity, held together by a web of ports, railroads, and pipelines.  Each city is different, but there is a common core of often dominant energy-related activity.</a:t>
            </a:r>
          </a:p>
          <a:p>
            <a:r>
              <a:rPr lang="en-US" dirty="0" smtClean="0"/>
              <a:t>The inland cities have oil exploration, though less than the Gulf Coast.  They produce electrical machinery, computers, and have a strong high-tech presence.  Dallas is the region’s financial center, and an important point of distribution for Texas, Louisiana, Oklahoma, and Arkansas.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100" dirty="0" smtClean="0"/>
              <a:t>Existing US Home Sales Stabilized in 2008, Improved in 2009</a:t>
            </a:r>
            <a:r>
              <a:rPr lang="en-US" dirty="0" smtClean="0"/>
              <a:t/>
            </a:r>
            <a:br>
              <a:rPr lang="en-US" dirty="0" smtClean="0"/>
            </a:br>
            <a:r>
              <a:rPr lang="en-US" sz="3100" dirty="0" smtClean="0"/>
              <a:t>(million units</a:t>
            </a:r>
            <a:r>
              <a:rPr lang="en-US" dirty="0" smtClean="0"/>
              <a:t>)</a:t>
            </a:r>
            <a:endParaRPr lang="en-US" dirty="0"/>
          </a:p>
        </p:txBody>
      </p:sp>
      <p:graphicFrame>
        <p:nvGraphicFramePr>
          <p:cNvPr id="4" name="Chart Placeholder 3"/>
          <p:cNvGraphicFramePr>
            <a:graphicFrameLocks noGrp="1"/>
          </p:cNvGraphicFramePr>
          <p:nvPr>
            <p:ph type="chart" idx="1"/>
          </p:nvPr>
        </p:nvGraphicFramePr>
        <p:xfrm>
          <a:off x="457200" y="1219200"/>
          <a:ext cx="82296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After Long Decline, New Single-Family Construction Begins to Turn</a:t>
            </a:r>
            <a:endParaRPr lang="en-US" b="1" i="1" dirty="0"/>
          </a:p>
        </p:txBody>
      </p:sp>
      <p:graphicFrame>
        <p:nvGraphicFramePr>
          <p:cNvPr id="4" name="Chart Placeholder 3"/>
          <p:cNvGraphicFramePr>
            <a:graphicFrameLocks noGrp="1"/>
          </p:cNvGraphicFramePr>
          <p:nvPr>
            <p:ph type="chart"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and Gulf Coast Shared in the Housing Bust</a:t>
            </a:r>
            <a:endParaRPr lang="en-US" dirty="0"/>
          </a:p>
        </p:txBody>
      </p:sp>
      <p:sp>
        <p:nvSpPr>
          <p:cNvPr id="3" name="Chart Placeholder 2"/>
          <p:cNvSpPr>
            <a:spLocks noGrp="1"/>
          </p:cNvSpPr>
          <p:nvPr>
            <p:ph type="chart" idx="1"/>
          </p:nvPr>
        </p:nvSpPr>
        <p:spPr/>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sz="3200" smtClean="0"/>
              <a:t>Use of High-Cost Mortgages By Metro Area </a:t>
            </a:r>
            <a:r>
              <a:rPr lang="en-US" sz="2000" smtClean="0"/>
              <a:t>(Percent of Mortgages in 2006)</a:t>
            </a:r>
          </a:p>
        </p:txBody>
      </p:sp>
      <p:sp>
        <p:nvSpPr>
          <p:cNvPr id="45059" name="Rectangle 3"/>
          <p:cNvSpPr>
            <a:spLocks noGrp="1" noChangeArrowheads="1"/>
          </p:cNvSpPr>
          <p:nvPr>
            <p:ph type="body" sz="half" idx="4294967295"/>
          </p:nvPr>
        </p:nvSpPr>
        <p:spPr>
          <a:xfrm>
            <a:off x="457200" y="1676400"/>
            <a:ext cx="4648200" cy="4572000"/>
          </a:xfrm>
        </p:spPr>
        <p:txBody>
          <a:bodyPr/>
          <a:lstStyle/>
          <a:p>
            <a:pPr eaLnBrk="1" hangingPunct="1">
              <a:lnSpc>
                <a:spcPct val="80000"/>
              </a:lnSpc>
            </a:pPr>
            <a:r>
              <a:rPr lang="en-US" sz="1800" dirty="0" smtClean="0"/>
              <a:t>Detroit  37.2%</a:t>
            </a:r>
          </a:p>
          <a:p>
            <a:pPr eaLnBrk="1" hangingPunct="1">
              <a:lnSpc>
                <a:spcPct val="80000"/>
              </a:lnSpc>
            </a:pPr>
            <a:r>
              <a:rPr lang="en-US" sz="1800" dirty="0" smtClean="0"/>
              <a:t>Miami  45.1%</a:t>
            </a:r>
          </a:p>
          <a:p>
            <a:pPr eaLnBrk="1" hangingPunct="1">
              <a:lnSpc>
                <a:spcPct val="80000"/>
              </a:lnSpc>
            </a:pPr>
            <a:r>
              <a:rPr lang="en-US" sz="1800" b="1" i="1" dirty="0" smtClean="0"/>
              <a:t>Dallas-Fort Worth  29.4%</a:t>
            </a:r>
          </a:p>
          <a:p>
            <a:pPr eaLnBrk="1" hangingPunct="1">
              <a:lnSpc>
                <a:spcPct val="80000"/>
              </a:lnSpc>
            </a:pPr>
            <a:r>
              <a:rPr lang="en-US" sz="1800" b="1" i="1" dirty="0" smtClean="0"/>
              <a:t>Houston  33.9%</a:t>
            </a:r>
          </a:p>
          <a:p>
            <a:pPr eaLnBrk="1" hangingPunct="1">
              <a:lnSpc>
                <a:spcPct val="80000"/>
              </a:lnSpc>
            </a:pPr>
            <a:r>
              <a:rPr lang="en-US" sz="1800" dirty="0" smtClean="0"/>
              <a:t>Los Angeles  32.3%</a:t>
            </a:r>
          </a:p>
          <a:p>
            <a:pPr eaLnBrk="1" hangingPunct="1">
              <a:lnSpc>
                <a:spcPct val="80000"/>
              </a:lnSpc>
            </a:pPr>
            <a:r>
              <a:rPr lang="en-US" sz="1800" dirty="0" smtClean="0"/>
              <a:t>Washington, DC  22.7%</a:t>
            </a:r>
          </a:p>
          <a:p>
            <a:pPr eaLnBrk="1" hangingPunct="1">
              <a:lnSpc>
                <a:spcPct val="80000"/>
              </a:lnSpc>
            </a:pPr>
            <a:r>
              <a:rPr lang="en-US" sz="1800" dirty="0" smtClean="0"/>
              <a:t>Phoenix  31.2%</a:t>
            </a:r>
          </a:p>
          <a:p>
            <a:pPr eaLnBrk="1" hangingPunct="1">
              <a:lnSpc>
                <a:spcPct val="80000"/>
              </a:lnSpc>
            </a:pPr>
            <a:r>
              <a:rPr lang="en-US" sz="1800" dirty="0" smtClean="0"/>
              <a:t>Chicago 27.2%</a:t>
            </a:r>
          </a:p>
          <a:p>
            <a:pPr eaLnBrk="1" hangingPunct="1">
              <a:lnSpc>
                <a:spcPct val="80000"/>
              </a:lnSpc>
            </a:pPr>
            <a:r>
              <a:rPr lang="en-US" sz="1800" dirty="0" smtClean="0"/>
              <a:t>Boston  17.7%</a:t>
            </a:r>
          </a:p>
          <a:p>
            <a:pPr eaLnBrk="1" hangingPunct="1">
              <a:lnSpc>
                <a:spcPct val="80000"/>
              </a:lnSpc>
            </a:pPr>
            <a:r>
              <a:rPr lang="en-US" sz="1800" dirty="0" smtClean="0"/>
              <a:t>Atlanta 25.6%</a:t>
            </a:r>
          </a:p>
          <a:p>
            <a:pPr eaLnBrk="1" hangingPunct="1">
              <a:lnSpc>
                <a:spcPct val="80000"/>
              </a:lnSpc>
            </a:pPr>
            <a:r>
              <a:rPr lang="en-US" sz="1800" dirty="0" smtClean="0"/>
              <a:t>Philadelphia  18.4%</a:t>
            </a:r>
          </a:p>
          <a:p>
            <a:pPr eaLnBrk="1" hangingPunct="1">
              <a:lnSpc>
                <a:spcPct val="80000"/>
              </a:lnSpc>
            </a:pPr>
            <a:r>
              <a:rPr lang="en-US" sz="1800" dirty="0" smtClean="0"/>
              <a:t>New York  22.4%</a:t>
            </a:r>
          </a:p>
          <a:p>
            <a:pPr eaLnBrk="1" hangingPunct="1">
              <a:lnSpc>
                <a:spcPct val="80000"/>
              </a:lnSpc>
            </a:pPr>
            <a:r>
              <a:rPr lang="en-US" sz="1800" dirty="0" smtClean="0"/>
              <a:t>San Francisco  22.4%</a:t>
            </a:r>
          </a:p>
          <a:p>
            <a:pPr eaLnBrk="1" hangingPunct="1">
              <a:lnSpc>
                <a:spcPct val="80000"/>
              </a:lnSpc>
            </a:pPr>
            <a:endParaRPr lang="en-US" sz="1800" dirty="0" smtClean="0"/>
          </a:p>
          <a:p>
            <a:pPr eaLnBrk="1" hangingPunct="1">
              <a:lnSpc>
                <a:spcPct val="80000"/>
              </a:lnSpc>
              <a:buFontTx/>
              <a:buNone/>
            </a:pPr>
            <a:r>
              <a:rPr lang="en-US" sz="1800" dirty="0" smtClean="0"/>
              <a:t>Source: Home Mortgage Disclosure Act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MX" dirty="0" smtClean="0"/>
              <a:t>Housing Opportunity Index  </a:t>
            </a:r>
            <a:br>
              <a:rPr lang="es-MX" dirty="0" smtClean="0"/>
            </a:br>
            <a:r>
              <a:rPr lang="es-MX" dirty="0" smtClean="0"/>
              <a:t>on the Gulf Coast</a:t>
            </a:r>
            <a:endParaRPr lang="es-MX" dirty="0"/>
          </a:p>
        </p:txBody>
      </p:sp>
      <p:graphicFrame>
        <p:nvGraphicFramePr>
          <p:cNvPr id="6" name="Content Placeholder 5"/>
          <p:cNvGraphicFramePr>
            <a:graphicFrameLocks noGrp="1"/>
          </p:cNvGraphicFramePr>
          <p:nvPr>
            <p:ph idx="1"/>
          </p:nvPr>
        </p:nvGraphicFramePr>
        <p:xfrm>
          <a:off x="457200" y="1981199"/>
          <a:ext cx="8229600" cy="3276602"/>
        </p:xfrm>
        <a:graphic>
          <a:graphicData uri="http://schemas.openxmlformats.org/drawingml/2006/table">
            <a:tbl>
              <a:tblPr firstRow="1" bandRow="1">
                <a:tableStyleId>{5C22544A-7EE6-4342-B048-85BDC9FD1C3A}</a:tableStyleId>
              </a:tblPr>
              <a:tblGrid>
                <a:gridCol w="2057400"/>
                <a:gridCol w="2057400"/>
                <a:gridCol w="2057400"/>
                <a:gridCol w="2057400"/>
              </a:tblGrid>
              <a:tr h="468086">
                <a:tc>
                  <a:txBody>
                    <a:bodyPr/>
                    <a:lstStyle/>
                    <a:p>
                      <a:pPr algn="ctr" fontAlgn="b"/>
                      <a:r>
                        <a:rPr lang="es-MX" sz="1800" b="0" i="0" u="none" strike="noStrike" dirty="0">
                          <a:solidFill>
                            <a:schemeClr val="bg1"/>
                          </a:solidFill>
                          <a:latin typeface="Calibri"/>
                        </a:rPr>
                        <a:t>City</a:t>
                      </a:r>
                    </a:p>
                  </a:txBody>
                  <a:tcPr marL="9525" marR="9525" marT="9525" marB="0" anchor="b"/>
                </a:tc>
                <a:tc>
                  <a:txBody>
                    <a:bodyPr/>
                    <a:lstStyle/>
                    <a:p>
                      <a:pPr algn="ctr" fontAlgn="b"/>
                      <a:r>
                        <a:rPr lang="es-MX" sz="1800" b="0" i="0" u="none" strike="noStrike" dirty="0">
                          <a:solidFill>
                            <a:schemeClr val="bg1"/>
                          </a:solidFill>
                          <a:latin typeface="Calibri"/>
                        </a:rPr>
                        <a:t>2000-Q1</a:t>
                      </a:r>
                    </a:p>
                  </a:txBody>
                  <a:tcPr marL="9525" marR="9525" marT="9525" marB="0" anchor="b"/>
                </a:tc>
                <a:tc>
                  <a:txBody>
                    <a:bodyPr/>
                    <a:lstStyle/>
                    <a:p>
                      <a:pPr algn="ctr" fontAlgn="b"/>
                      <a:r>
                        <a:rPr lang="es-MX" sz="1800" b="0" i="0" u="none" strike="noStrike" dirty="0">
                          <a:solidFill>
                            <a:schemeClr val="bg1"/>
                          </a:solidFill>
                          <a:latin typeface="Calibri"/>
                        </a:rPr>
                        <a:t>2008-Q4</a:t>
                      </a:r>
                    </a:p>
                  </a:txBody>
                  <a:tcPr marL="9525" marR="9525" marT="9525" marB="0" anchor="b"/>
                </a:tc>
                <a:tc>
                  <a:txBody>
                    <a:bodyPr/>
                    <a:lstStyle/>
                    <a:p>
                      <a:pPr algn="ctr" fontAlgn="b"/>
                      <a:r>
                        <a:rPr lang="es-MX" sz="1800" b="0" i="0" u="none" strike="noStrike" dirty="0">
                          <a:solidFill>
                            <a:schemeClr val="bg1"/>
                          </a:solidFill>
                          <a:latin typeface="Calibri"/>
                        </a:rPr>
                        <a:t>Low</a:t>
                      </a:r>
                    </a:p>
                  </a:txBody>
                  <a:tcPr marL="9525" marR="9525" marT="9525" marB="0" anchor="b"/>
                </a:tc>
              </a:tr>
              <a:tr h="468086">
                <a:tc>
                  <a:txBody>
                    <a:bodyPr/>
                    <a:lstStyle/>
                    <a:p>
                      <a:pPr algn="l" fontAlgn="b"/>
                      <a:r>
                        <a:rPr lang="es-MX" sz="1800" b="0" i="0" u="none" strike="noStrike" dirty="0">
                          <a:solidFill>
                            <a:srgbClr val="000000"/>
                          </a:solidFill>
                          <a:latin typeface="Calibri"/>
                        </a:rPr>
                        <a:t>Beaumont</a:t>
                      </a:r>
                    </a:p>
                  </a:txBody>
                  <a:tcPr marL="9525" marR="9525" marT="9525" marB="0" anchor="b"/>
                </a:tc>
                <a:tc>
                  <a:txBody>
                    <a:bodyPr/>
                    <a:lstStyle/>
                    <a:p>
                      <a:pPr algn="ctr" fontAlgn="b"/>
                      <a:r>
                        <a:rPr lang="es-MX" sz="1800" b="0" i="0" u="none" strike="noStrike" dirty="0">
                          <a:solidFill>
                            <a:srgbClr val="000000"/>
                          </a:solidFill>
                          <a:latin typeface="Calibri"/>
                        </a:rPr>
                        <a:t>80.6</a:t>
                      </a:r>
                    </a:p>
                  </a:txBody>
                  <a:tcPr marL="9525" marR="9525" marT="9525" marB="0" anchor="b"/>
                </a:tc>
                <a:tc>
                  <a:txBody>
                    <a:bodyPr/>
                    <a:lstStyle/>
                    <a:p>
                      <a:pPr algn="ctr" fontAlgn="b"/>
                      <a:r>
                        <a:rPr lang="es-MX" sz="1800" b="0" i="0" u="none" strike="noStrike" dirty="0">
                          <a:solidFill>
                            <a:srgbClr val="000000"/>
                          </a:solidFill>
                          <a:latin typeface="Calibri"/>
                        </a:rPr>
                        <a:t>85.6</a:t>
                      </a:r>
                    </a:p>
                  </a:txBody>
                  <a:tcPr marL="9525" marR="9525" marT="9525" marB="0" anchor="b"/>
                </a:tc>
                <a:tc>
                  <a:txBody>
                    <a:bodyPr/>
                    <a:lstStyle/>
                    <a:p>
                      <a:pPr algn="ctr" fontAlgn="b"/>
                      <a:r>
                        <a:rPr lang="es-MX" sz="1800" b="0" i="0" u="none" strike="noStrike" dirty="0">
                          <a:solidFill>
                            <a:srgbClr val="000000"/>
                          </a:solidFill>
                          <a:latin typeface="Calibri"/>
                        </a:rPr>
                        <a:t>61.9</a:t>
                      </a:r>
                    </a:p>
                  </a:txBody>
                  <a:tcPr marL="9525" marR="9525" marT="9525" marB="0" anchor="b"/>
                </a:tc>
              </a:tr>
              <a:tr h="468086">
                <a:tc>
                  <a:txBody>
                    <a:bodyPr/>
                    <a:lstStyle/>
                    <a:p>
                      <a:pPr algn="l" fontAlgn="b"/>
                      <a:r>
                        <a:rPr lang="es-MX" sz="1800" b="0" i="0" u="none" strike="noStrike" dirty="0">
                          <a:solidFill>
                            <a:srgbClr val="000000"/>
                          </a:solidFill>
                          <a:latin typeface="Calibri"/>
                        </a:rPr>
                        <a:t>Baton Rouge</a:t>
                      </a:r>
                    </a:p>
                  </a:txBody>
                  <a:tcPr marL="9525" marR="9525" marT="9525" marB="0" anchor="b"/>
                </a:tc>
                <a:tc>
                  <a:txBody>
                    <a:bodyPr/>
                    <a:lstStyle/>
                    <a:p>
                      <a:pPr algn="ctr" fontAlgn="b"/>
                      <a:r>
                        <a:rPr lang="es-MX" sz="1800" b="0" i="0" u="none" strike="noStrike" dirty="0">
                          <a:solidFill>
                            <a:srgbClr val="000000"/>
                          </a:solidFill>
                          <a:latin typeface="Calibri"/>
                        </a:rPr>
                        <a:t>77.2</a:t>
                      </a:r>
                    </a:p>
                  </a:txBody>
                  <a:tcPr marL="9525" marR="9525" marT="9525" marB="0" anchor="b"/>
                </a:tc>
                <a:tc>
                  <a:txBody>
                    <a:bodyPr/>
                    <a:lstStyle/>
                    <a:p>
                      <a:pPr algn="ctr" fontAlgn="b"/>
                      <a:r>
                        <a:rPr lang="es-MX" sz="1800" b="0" i="0" u="none" strike="noStrike" dirty="0">
                          <a:solidFill>
                            <a:srgbClr val="000000"/>
                          </a:solidFill>
                          <a:latin typeface="Calibri"/>
                        </a:rPr>
                        <a:t>N/A</a:t>
                      </a:r>
                    </a:p>
                  </a:txBody>
                  <a:tcPr marL="9525" marR="9525" marT="9525" marB="0" anchor="b"/>
                </a:tc>
                <a:tc>
                  <a:txBody>
                    <a:bodyPr/>
                    <a:lstStyle/>
                    <a:p>
                      <a:pPr algn="ctr" fontAlgn="b"/>
                      <a:r>
                        <a:rPr lang="es-MX" sz="1800" b="0" i="0" u="none" strike="noStrike">
                          <a:solidFill>
                            <a:srgbClr val="000000"/>
                          </a:solidFill>
                          <a:latin typeface="Calibri"/>
                        </a:rPr>
                        <a:t>N/A</a:t>
                      </a:r>
                    </a:p>
                  </a:txBody>
                  <a:tcPr marL="9525" marR="9525" marT="9525" marB="0" anchor="b"/>
                </a:tc>
              </a:tr>
              <a:tr h="468086">
                <a:tc>
                  <a:txBody>
                    <a:bodyPr/>
                    <a:lstStyle/>
                    <a:p>
                      <a:pPr algn="l" fontAlgn="b"/>
                      <a:r>
                        <a:rPr lang="es-MX" sz="1800" b="0" i="0" u="none" strike="noStrike">
                          <a:solidFill>
                            <a:srgbClr val="000000"/>
                          </a:solidFill>
                          <a:latin typeface="Calibri"/>
                        </a:rPr>
                        <a:t>Corpus Christi</a:t>
                      </a:r>
                    </a:p>
                  </a:txBody>
                  <a:tcPr marL="9525" marR="9525" marT="9525" marB="0" anchor="b"/>
                </a:tc>
                <a:tc>
                  <a:txBody>
                    <a:bodyPr/>
                    <a:lstStyle/>
                    <a:p>
                      <a:pPr algn="ctr" fontAlgn="b"/>
                      <a:r>
                        <a:rPr lang="es-MX" sz="1800" b="0" i="0" u="none" strike="noStrike" dirty="0">
                          <a:solidFill>
                            <a:srgbClr val="000000"/>
                          </a:solidFill>
                          <a:latin typeface="Calibri"/>
                        </a:rPr>
                        <a:t>N/A</a:t>
                      </a:r>
                    </a:p>
                  </a:txBody>
                  <a:tcPr marL="9525" marR="9525" marT="9525" marB="0" anchor="b"/>
                </a:tc>
                <a:tc>
                  <a:txBody>
                    <a:bodyPr/>
                    <a:lstStyle/>
                    <a:p>
                      <a:pPr algn="ctr" fontAlgn="b"/>
                      <a:r>
                        <a:rPr lang="es-MX" sz="1800" b="0" i="0" u="none" strike="noStrike" dirty="0">
                          <a:solidFill>
                            <a:srgbClr val="000000"/>
                          </a:solidFill>
                          <a:latin typeface="Calibri"/>
                        </a:rPr>
                        <a:t>69.9</a:t>
                      </a:r>
                    </a:p>
                  </a:txBody>
                  <a:tcPr marL="9525" marR="9525" marT="9525" marB="0" anchor="b"/>
                </a:tc>
                <a:tc>
                  <a:txBody>
                    <a:bodyPr/>
                    <a:lstStyle/>
                    <a:p>
                      <a:pPr algn="ctr" fontAlgn="b"/>
                      <a:r>
                        <a:rPr lang="es-MX" sz="1800" b="0" i="0" u="none" strike="noStrike">
                          <a:solidFill>
                            <a:srgbClr val="000000"/>
                          </a:solidFill>
                          <a:latin typeface="Calibri"/>
                        </a:rPr>
                        <a:t>39.9</a:t>
                      </a:r>
                    </a:p>
                  </a:txBody>
                  <a:tcPr marL="9525" marR="9525" marT="9525" marB="0" anchor="b"/>
                </a:tc>
              </a:tr>
              <a:tr h="468086">
                <a:tc>
                  <a:txBody>
                    <a:bodyPr/>
                    <a:lstStyle/>
                    <a:p>
                      <a:pPr algn="l" fontAlgn="b"/>
                      <a:r>
                        <a:rPr lang="es-MX" sz="1800" b="0" i="0" u="none" strike="noStrike">
                          <a:solidFill>
                            <a:srgbClr val="000000"/>
                          </a:solidFill>
                          <a:latin typeface="Calibri"/>
                        </a:rPr>
                        <a:t>Houma</a:t>
                      </a:r>
                    </a:p>
                  </a:txBody>
                  <a:tcPr marL="9525" marR="9525" marT="9525" marB="0" anchor="b"/>
                </a:tc>
                <a:tc>
                  <a:txBody>
                    <a:bodyPr/>
                    <a:lstStyle/>
                    <a:p>
                      <a:pPr algn="ctr" fontAlgn="b"/>
                      <a:r>
                        <a:rPr lang="es-MX" sz="1800" b="0" i="0" u="none" strike="noStrike">
                          <a:solidFill>
                            <a:srgbClr val="000000"/>
                          </a:solidFill>
                          <a:latin typeface="Calibri"/>
                        </a:rPr>
                        <a:t>76.4</a:t>
                      </a:r>
                    </a:p>
                  </a:txBody>
                  <a:tcPr marL="9525" marR="9525" marT="9525" marB="0" anchor="b"/>
                </a:tc>
                <a:tc>
                  <a:txBody>
                    <a:bodyPr/>
                    <a:lstStyle/>
                    <a:p>
                      <a:pPr algn="ctr" fontAlgn="b"/>
                      <a:r>
                        <a:rPr lang="es-MX" sz="1800" b="0" i="0" u="none" strike="noStrike" dirty="0">
                          <a:solidFill>
                            <a:srgbClr val="000000"/>
                          </a:solidFill>
                          <a:latin typeface="Calibri"/>
                        </a:rPr>
                        <a:t>N/A</a:t>
                      </a:r>
                    </a:p>
                  </a:txBody>
                  <a:tcPr marL="9525" marR="9525" marT="9525" marB="0" anchor="b"/>
                </a:tc>
                <a:tc>
                  <a:txBody>
                    <a:bodyPr/>
                    <a:lstStyle/>
                    <a:p>
                      <a:pPr algn="ctr" fontAlgn="b"/>
                      <a:r>
                        <a:rPr lang="es-MX" sz="1800" b="0" i="0" u="none" strike="noStrike">
                          <a:solidFill>
                            <a:srgbClr val="000000"/>
                          </a:solidFill>
                          <a:latin typeface="Calibri"/>
                        </a:rPr>
                        <a:t>N/A</a:t>
                      </a:r>
                    </a:p>
                  </a:txBody>
                  <a:tcPr marL="9525" marR="9525" marT="9525" marB="0" anchor="b"/>
                </a:tc>
              </a:tr>
              <a:tr h="468086">
                <a:tc>
                  <a:txBody>
                    <a:bodyPr/>
                    <a:lstStyle/>
                    <a:p>
                      <a:pPr algn="l" fontAlgn="b"/>
                      <a:r>
                        <a:rPr lang="es-MX" sz="1800" b="0" i="0" u="none" strike="noStrike">
                          <a:solidFill>
                            <a:srgbClr val="000000"/>
                          </a:solidFill>
                          <a:latin typeface="Calibri"/>
                        </a:rPr>
                        <a:t>Houston</a:t>
                      </a:r>
                    </a:p>
                  </a:txBody>
                  <a:tcPr marL="9525" marR="9525" marT="9525" marB="0" anchor="b"/>
                </a:tc>
                <a:tc>
                  <a:txBody>
                    <a:bodyPr/>
                    <a:lstStyle/>
                    <a:p>
                      <a:pPr algn="ctr" fontAlgn="b"/>
                      <a:r>
                        <a:rPr lang="es-MX" sz="1800" b="0" i="0" u="none" strike="noStrike">
                          <a:solidFill>
                            <a:srgbClr val="000000"/>
                          </a:solidFill>
                          <a:latin typeface="Calibri"/>
                        </a:rPr>
                        <a:t>66.2</a:t>
                      </a:r>
                    </a:p>
                  </a:txBody>
                  <a:tcPr marL="9525" marR="9525" marT="9525" marB="0" anchor="b"/>
                </a:tc>
                <a:tc>
                  <a:txBody>
                    <a:bodyPr/>
                    <a:lstStyle/>
                    <a:p>
                      <a:pPr algn="ctr" fontAlgn="b"/>
                      <a:r>
                        <a:rPr lang="es-MX" sz="1800" b="0" i="0" u="none" strike="noStrike" dirty="0">
                          <a:solidFill>
                            <a:srgbClr val="000000"/>
                          </a:solidFill>
                          <a:latin typeface="Calibri"/>
                        </a:rPr>
                        <a:t>73.2</a:t>
                      </a:r>
                    </a:p>
                  </a:txBody>
                  <a:tcPr marL="9525" marR="9525" marT="9525" marB="0" anchor="b"/>
                </a:tc>
                <a:tc>
                  <a:txBody>
                    <a:bodyPr/>
                    <a:lstStyle/>
                    <a:p>
                      <a:pPr algn="ctr" fontAlgn="b"/>
                      <a:r>
                        <a:rPr lang="es-MX" sz="1800" b="0" i="0" u="none" strike="noStrike" dirty="0">
                          <a:solidFill>
                            <a:srgbClr val="000000"/>
                          </a:solidFill>
                          <a:latin typeface="Calibri"/>
                        </a:rPr>
                        <a:t>47.4</a:t>
                      </a:r>
                    </a:p>
                  </a:txBody>
                  <a:tcPr marL="9525" marR="9525" marT="9525" marB="0" anchor="b"/>
                </a:tc>
              </a:tr>
              <a:tr h="468086">
                <a:tc>
                  <a:txBody>
                    <a:bodyPr/>
                    <a:lstStyle/>
                    <a:p>
                      <a:pPr algn="l" fontAlgn="b"/>
                      <a:r>
                        <a:rPr lang="es-MX" sz="1800" b="0" i="0" u="none" strike="noStrike">
                          <a:solidFill>
                            <a:srgbClr val="000000"/>
                          </a:solidFill>
                          <a:latin typeface="Calibri"/>
                        </a:rPr>
                        <a:t>New Orleans</a:t>
                      </a:r>
                    </a:p>
                  </a:txBody>
                  <a:tcPr marL="9525" marR="9525" marT="9525" marB="0" anchor="b"/>
                </a:tc>
                <a:tc>
                  <a:txBody>
                    <a:bodyPr/>
                    <a:lstStyle/>
                    <a:p>
                      <a:pPr algn="ctr" fontAlgn="b"/>
                      <a:r>
                        <a:rPr lang="es-MX" sz="1800" b="0" i="0" u="none" strike="noStrike">
                          <a:solidFill>
                            <a:srgbClr val="000000"/>
                          </a:solidFill>
                          <a:latin typeface="Calibri"/>
                        </a:rPr>
                        <a:t>67.2</a:t>
                      </a:r>
                    </a:p>
                  </a:txBody>
                  <a:tcPr marL="9525" marR="9525" marT="9525" marB="0" anchor="b"/>
                </a:tc>
                <a:tc>
                  <a:txBody>
                    <a:bodyPr/>
                    <a:lstStyle/>
                    <a:p>
                      <a:pPr algn="ctr" fontAlgn="b"/>
                      <a:r>
                        <a:rPr lang="es-MX" sz="1800" b="0" i="0" u="none" strike="noStrike">
                          <a:solidFill>
                            <a:srgbClr val="000000"/>
                          </a:solidFill>
                          <a:latin typeface="Calibri"/>
                        </a:rPr>
                        <a:t>N/A</a:t>
                      </a:r>
                    </a:p>
                  </a:txBody>
                  <a:tcPr marL="9525" marR="9525" marT="9525" marB="0" anchor="b"/>
                </a:tc>
                <a:tc>
                  <a:txBody>
                    <a:bodyPr/>
                    <a:lstStyle/>
                    <a:p>
                      <a:pPr algn="ctr" fontAlgn="b"/>
                      <a:r>
                        <a:rPr lang="es-MX" sz="1800" b="0" i="0" u="none" strike="noStrike" dirty="0">
                          <a:solidFill>
                            <a:srgbClr val="000000"/>
                          </a:solidFill>
                          <a:latin typeface="Calibri"/>
                        </a:rPr>
                        <a:t>N/A</a:t>
                      </a:r>
                    </a:p>
                  </a:txBody>
                  <a:tcPr marL="9525" marR="9525" marT="9525" marB="0" anchor="b"/>
                </a:tc>
              </a:tr>
            </a:tbl>
          </a:graphicData>
        </a:graphic>
      </p:graphicFrame>
      <p:sp>
        <p:nvSpPr>
          <p:cNvPr id="7" name="TextBox 6"/>
          <p:cNvSpPr txBox="1"/>
          <p:nvPr/>
        </p:nvSpPr>
        <p:spPr>
          <a:xfrm>
            <a:off x="381000" y="5715000"/>
            <a:ext cx="2819400" cy="369332"/>
          </a:xfrm>
          <a:prstGeom prst="rect">
            <a:avLst/>
          </a:prstGeom>
          <a:noFill/>
        </p:spPr>
        <p:txBody>
          <a:bodyPr wrap="square" rtlCol="0">
            <a:spAutoFit/>
          </a:bodyPr>
          <a:lstStyle/>
          <a:p>
            <a:r>
              <a:rPr lang="en-US" dirty="0" smtClean="0"/>
              <a:t>N/A = Not Available</a:t>
            </a:r>
            <a:endParaRPr lang="es-MX"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609600" y="228600"/>
          <a:ext cx="7934325" cy="6000750"/>
        </p:xfrm>
        <a:graphic>
          <a:graphicData uri="http://schemas.openxmlformats.org/drawingml/2006/chart">
            <c:chart xmlns:c="http://schemas.openxmlformats.org/drawingml/2006/chart" xmlns:r="http://schemas.openxmlformats.org/officeDocument/2006/relationships" r:id="rId3"/>
          </a:graphicData>
        </a:graphic>
      </p:graphicFrame>
      <p:sp>
        <p:nvSpPr>
          <p:cNvPr id="14339" name="Text Box 3"/>
          <p:cNvSpPr txBox="1">
            <a:spLocks noChangeArrowheads="1"/>
          </p:cNvSpPr>
          <p:nvPr/>
        </p:nvSpPr>
        <p:spPr bwMode="auto">
          <a:xfrm>
            <a:off x="609600" y="6400800"/>
            <a:ext cx="4079875" cy="366713"/>
          </a:xfrm>
          <a:prstGeom prst="rect">
            <a:avLst/>
          </a:prstGeom>
          <a:noFill/>
          <a:ln w="9525">
            <a:noFill/>
            <a:miter lim="800000"/>
            <a:headEnd/>
            <a:tailEnd/>
          </a:ln>
        </p:spPr>
        <p:txBody>
          <a:bodyPr>
            <a:spAutoFit/>
          </a:bodyPr>
          <a:lstStyle/>
          <a:p>
            <a:r>
              <a:rPr lang="en-US" sz="1400"/>
              <a:t>Houston Association of Realtors</a:t>
            </a:r>
            <a:r>
              <a:rPr lang="en-US" sz="180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381000" y="228600"/>
          <a:ext cx="8153400" cy="6000750"/>
        </p:xfrm>
        <a:graphic>
          <a:graphicData uri="http://schemas.openxmlformats.org/drawingml/2006/chart">
            <c:chart xmlns:c="http://schemas.openxmlformats.org/drawingml/2006/chart" xmlns:r="http://schemas.openxmlformats.org/officeDocument/2006/relationships" r:id="rId3"/>
          </a:graphicData>
        </a:graphic>
      </p:graphicFrame>
      <p:sp>
        <p:nvSpPr>
          <p:cNvPr id="15363" name="Text Box 3"/>
          <p:cNvSpPr txBox="1">
            <a:spLocks noChangeArrowheads="1"/>
          </p:cNvSpPr>
          <p:nvPr/>
        </p:nvSpPr>
        <p:spPr bwMode="auto">
          <a:xfrm>
            <a:off x="609600" y="6400800"/>
            <a:ext cx="5562600" cy="366713"/>
          </a:xfrm>
          <a:prstGeom prst="rect">
            <a:avLst/>
          </a:prstGeom>
          <a:noFill/>
          <a:ln w="9525">
            <a:noFill/>
            <a:miter lim="800000"/>
            <a:headEnd/>
            <a:tailEnd/>
          </a:ln>
        </p:spPr>
        <p:txBody>
          <a:bodyPr>
            <a:spAutoFit/>
          </a:bodyPr>
          <a:lstStyle/>
          <a:p>
            <a:r>
              <a:rPr lang="en-US" sz="1800"/>
              <a:t>Source: Census and TAMU Real Estate Center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4582" y="280239"/>
          <a:ext cx="8674835" cy="62975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4582" y="280239"/>
          <a:ext cx="8674835" cy="62975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4582" y="280239"/>
          <a:ext cx="8674835" cy="62975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981200" y="685802"/>
          <a:ext cx="4800600" cy="5105403"/>
        </p:xfrm>
        <a:graphic>
          <a:graphicData uri="http://schemas.openxmlformats.org/drawingml/2006/table">
            <a:tbl>
              <a:tblPr/>
              <a:tblGrid>
                <a:gridCol w="1414977"/>
                <a:gridCol w="830191"/>
                <a:gridCol w="376180"/>
                <a:gridCol w="1310146"/>
                <a:gridCol w="869106"/>
              </a:tblGrid>
              <a:tr h="561411">
                <a:tc gridSpan="5">
                  <a:txBody>
                    <a:bodyPr/>
                    <a:lstStyle/>
                    <a:p>
                      <a:pPr algn="ctr" fontAlgn="b"/>
                      <a:r>
                        <a:rPr lang="en-US" sz="1400" b="1" i="0" u="none" strike="noStrike" dirty="0">
                          <a:solidFill>
                            <a:srgbClr val="000000"/>
                          </a:solidFill>
                          <a:latin typeface="Calibri"/>
                        </a:rPr>
                        <a:t>   </a:t>
                      </a:r>
                      <a:r>
                        <a:rPr lang="en-US" sz="1600" b="1" i="0" u="none" strike="noStrike" dirty="0">
                          <a:solidFill>
                            <a:srgbClr val="000000"/>
                          </a:solidFill>
                          <a:latin typeface="Calibri"/>
                        </a:rPr>
                        <a:t>Population of Gulf Coast and Inland </a:t>
                      </a:r>
                      <a:endParaRPr lang="en-US" sz="1600" b="1" i="0" u="none" strike="noStrike" dirty="0" smtClean="0">
                        <a:solidFill>
                          <a:srgbClr val="000000"/>
                        </a:solidFill>
                        <a:latin typeface="Calibri"/>
                      </a:endParaRPr>
                    </a:p>
                    <a:p>
                      <a:pPr algn="ctr" fontAlgn="b"/>
                      <a:r>
                        <a:rPr lang="en-US" sz="1600" b="1" i="0" u="none" strike="noStrike" dirty="0" smtClean="0">
                          <a:solidFill>
                            <a:srgbClr val="000000"/>
                          </a:solidFill>
                          <a:latin typeface="Calibri"/>
                        </a:rPr>
                        <a:t>Metro </a:t>
                      </a:r>
                      <a:r>
                        <a:rPr lang="en-US" sz="1600" b="1" i="0" u="none" strike="noStrike" dirty="0">
                          <a:solidFill>
                            <a:srgbClr val="000000"/>
                          </a:solidFill>
                          <a:latin typeface="Calibri"/>
                        </a:rPr>
                        <a:t>Areas, 2007</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2444">
                <a:tc gridSpan="5">
                  <a:txBody>
                    <a:bodyPr/>
                    <a:lstStyle/>
                    <a:p>
                      <a:pPr algn="ctr" fontAlgn="b"/>
                      <a:r>
                        <a:rPr lang="en-US" sz="1200" b="0" i="0" u="none" strike="noStrike" dirty="0">
                          <a:solidFill>
                            <a:srgbClr val="000000"/>
                          </a:solidFill>
                          <a:latin typeface="Calibri"/>
                        </a:rPr>
                        <a:t>(Thousands)</a:t>
                      </a:r>
                    </a:p>
                  </a:txBody>
                  <a:tcPr marL="9525" marR="9525" marT="9525" marB="0" anchor="b">
                    <a:lnL>
                      <a:noFill/>
                    </a:lnL>
                    <a:lnR>
                      <a:noFill/>
                    </a:lnR>
                    <a:lnT>
                      <a:noFill/>
                    </a:lnT>
                    <a:lnB>
                      <a:noFill/>
                    </a:lnB>
                  </a:tcPr>
                </a:tc>
                <a:tc hMerge="1">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endParaRPr lang="en-US"/>
                    </a:p>
                  </a:txBody>
                  <a:tcPr/>
                </a:tc>
                <a:tc hMerge="1">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252444">
                <a:tc>
                  <a:txBody>
                    <a:bodyPr/>
                    <a:lstStyle/>
                    <a:p>
                      <a:pPr algn="l" fontAlgn="b"/>
                      <a:r>
                        <a:rPr lang="en-US" sz="1200" b="1" i="0" u="none" strike="noStrike" dirty="0" smtClean="0">
                          <a:solidFill>
                            <a:srgbClr val="000000"/>
                          </a:solidFill>
                          <a:latin typeface="Calibri"/>
                        </a:rPr>
                        <a:t>Gulf Coast</a:t>
                      </a:r>
                      <a:endParaRPr lang="en-US" sz="1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200" b="1" i="0" u="none" strike="noStrike" dirty="0">
                          <a:solidFill>
                            <a:srgbClr val="000000"/>
                          </a:solidFill>
                          <a:latin typeface="Calibri"/>
                        </a:rPr>
                        <a:t>Inland </a:t>
                      </a: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9525" marR="9525" marT="9525" marB="0" anchor="b">
                    <a:lnL>
                      <a:noFill/>
                    </a:lnL>
                    <a:lnR>
                      <a:noFill/>
                    </a:lnR>
                    <a:lnT>
                      <a:noFill/>
                    </a:lnT>
                    <a:lnB>
                      <a:noFill/>
                    </a:lnB>
                  </a:tcPr>
                </a:tc>
              </a:tr>
              <a:tr h="252444">
                <a:tc>
                  <a:txBody>
                    <a:bodyPr/>
                    <a:lstStyle/>
                    <a:p>
                      <a:pPr algn="l" fontAlgn="b"/>
                      <a:r>
                        <a:rPr lang="en-US" sz="1200" b="0" i="1" u="none" strike="noStrike" dirty="0">
                          <a:solidFill>
                            <a:srgbClr val="000000"/>
                          </a:solidFill>
                          <a:latin typeface="Calibri"/>
                        </a:rPr>
                        <a:t>Baton Rouge</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796.4</a:t>
                      </a: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200" b="0" i="1" u="none" strike="noStrike" dirty="0">
                          <a:solidFill>
                            <a:srgbClr val="000000"/>
                          </a:solidFill>
                          <a:latin typeface="Calibri"/>
                        </a:rPr>
                        <a:t>Alexandria</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152.6</a:t>
                      </a:r>
                    </a:p>
                  </a:txBody>
                  <a:tcPr marL="9525" marR="9525" marT="9525" marB="0" anchor="b">
                    <a:lnL>
                      <a:noFill/>
                    </a:lnL>
                    <a:lnR>
                      <a:noFill/>
                    </a:lnR>
                    <a:lnT>
                      <a:noFill/>
                    </a:lnT>
                    <a:lnB>
                      <a:noFill/>
                    </a:lnB>
                  </a:tcPr>
                </a:tc>
              </a:tr>
              <a:tr h="252444">
                <a:tc>
                  <a:txBody>
                    <a:bodyPr/>
                    <a:lstStyle/>
                    <a:p>
                      <a:pPr algn="l" fontAlgn="b"/>
                      <a:r>
                        <a:rPr lang="en-US" sz="1200" b="0" i="1" u="none" strike="noStrike" dirty="0">
                          <a:solidFill>
                            <a:srgbClr val="000000"/>
                          </a:solidFill>
                          <a:latin typeface="Calibri"/>
                        </a:rPr>
                        <a:t>Beaumont</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376.4</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200" b="0" i="1" u="none" strike="noStrike" dirty="0">
                          <a:solidFill>
                            <a:srgbClr val="000000"/>
                          </a:solidFill>
                          <a:latin typeface="Calibri"/>
                        </a:rPr>
                        <a:t>Austin</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1592.6</a:t>
                      </a:r>
                    </a:p>
                  </a:txBody>
                  <a:tcPr marL="9525" marR="9525" marT="9525" marB="0" anchor="b">
                    <a:lnL>
                      <a:noFill/>
                    </a:lnL>
                    <a:lnR>
                      <a:noFill/>
                    </a:lnR>
                    <a:lnT>
                      <a:noFill/>
                    </a:lnT>
                    <a:lnB>
                      <a:noFill/>
                    </a:lnB>
                  </a:tcPr>
                </a:tc>
              </a:tr>
              <a:tr h="252444">
                <a:tc>
                  <a:txBody>
                    <a:bodyPr/>
                    <a:lstStyle/>
                    <a:p>
                      <a:pPr algn="l" fontAlgn="b"/>
                      <a:r>
                        <a:rPr lang="en-US" sz="1200" b="0" i="1" u="none" strike="noStrike" dirty="0">
                          <a:solidFill>
                            <a:srgbClr val="000000"/>
                          </a:solidFill>
                          <a:latin typeface="Calibri"/>
                        </a:rPr>
                        <a:t>Corpus Christi</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latin typeface="Calibri"/>
                        </a:rPr>
                        <a:t>413.1</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200" b="0" i="1" u="none" strike="noStrike" dirty="0">
                          <a:solidFill>
                            <a:srgbClr val="000000"/>
                          </a:solidFill>
                          <a:latin typeface="Calibri"/>
                        </a:rPr>
                        <a:t>College Station</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203.2</a:t>
                      </a:r>
                    </a:p>
                  </a:txBody>
                  <a:tcPr marL="9525" marR="9525" marT="9525" marB="0" anchor="b">
                    <a:lnL>
                      <a:noFill/>
                    </a:lnL>
                    <a:lnR>
                      <a:noFill/>
                    </a:lnR>
                    <a:lnT>
                      <a:noFill/>
                    </a:lnT>
                    <a:lnB>
                      <a:noFill/>
                    </a:lnB>
                  </a:tcPr>
                </a:tc>
              </a:tr>
              <a:tr h="252444">
                <a:tc>
                  <a:txBody>
                    <a:bodyPr/>
                    <a:lstStyle/>
                    <a:p>
                      <a:pPr algn="l" fontAlgn="b"/>
                      <a:r>
                        <a:rPr lang="en-US" sz="1200" b="0" i="1" u="none" strike="noStrike" dirty="0">
                          <a:solidFill>
                            <a:srgbClr val="000000"/>
                          </a:solidFill>
                          <a:latin typeface="Calibri"/>
                        </a:rPr>
                        <a:t>Houma</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latin typeface="Calibri"/>
                        </a:rPr>
                        <a:t>201.0</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200" b="0" i="1" u="none" strike="noStrike">
                          <a:solidFill>
                            <a:srgbClr val="000000"/>
                          </a:solidFill>
                          <a:latin typeface="Calibri"/>
                        </a:rPr>
                        <a:t>Dallas-Ft Worth</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6153.4</a:t>
                      </a:r>
                    </a:p>
                  </a:txBody>
                  <a:tcPr marL="9525" marR="9525" marT="9525" marB="0" anchor="b">
                    <a:lnL>
                      <a:noFill/>
                    </a:lnL>
                    <a:lnR>
                      <a:noFill/>
                    </a:lnR>
                    <a:lnT>
                      <a:noFill/>
                    </a:lnT>
                    <a:lnB>
                      <a:noFill/>
                    </a:lnB>
                  </a:tcPr>
                </a:tc>
              </a:tr>
              <a:tr h="252444">
                <a:tc>
                  <a:txBody>
                    <a:bodyPr/>
                    <a:lstStyle/>
                    <a:p>
                      <a:pPr algn="l" fontAlgn="b"/>
                      <a:r>
                        <a:rPr lang="en-US" sz="1200" b="0" i="1" u="none" strike="noStrike" dirty="0">
                          <a:solidFill>
                            <a:srgbClr val="000000"/>
                          </a:solidFill>
                          <a:latin typeface="Calibri"/>
                        </a:rPr>
                        <a:t>Houston</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latin typeface="Calibri"/>
                        </a:rPr>
                        <a:t>5598.0</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200" b="0" i="1" u="none" strike="noStrike">
                          <a:solidFill>
                            <a:srgbClr val="000000"/>
                          </a:solidFill>
                          <a:latin typeface="Calibri"/>
                        </a:rPr>
                        <a:t>Killeen</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370.8</a:t>
                      </a:r>
                    </a:p>
                  </a:txBody>
                  <a:tcPr marL="9525" marR="9525" marT="9525" marB="0" anchor="b">
                    <a:lnL>
                      <a:noFill/>
                    </a:lnL>
                    <a:lnR>
                      <a:noFill/>
                    </a:lnR>
                    <a:lnT>
                      <a:noFill/>
                    </a:lnT>
                    <a:lnB>
                      <a:noFill/>
                    </a:lnB>
                  </a:tcPr>
                </a:tc>
              </a:tr>
              <a:tr h="252444">
                <a:tc>
                  <a:txBody>
                    <a:bodyPr/>
                    <a:lstStyle/>
                    <a:p>
                      <a:pPr algn="l" fontAlgn="b"/>
                      <a:r>
                        <a:rPr lang="en-US" sz="1200" b="0" i="1" u="none" strike="noStrike" dirty="0">
                          <a:solidFill>
                            <a:srgbClr val="000000"/>
                          </a:solidFill>
                          <a:latin typeface="Calibri"/>
                        </a:rPr>
                        <a:t>Lake Charles</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latin typeface="Calibri"/>
                        </a:rPr>
                        <a:t>191.9</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200" b="0" i="1" u="none" strike="noStrike" dirty="0">
                          <a:solidFill>
                            <a:srgbClr val="000000"/>
                          </a:solidFill>
                          <a:latin typeface="Calibri"/>
                        </a:rPr>
                        <a:t>Lafayette</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256.3</a:t>
                      </a:r>
                    </a:p>
                  </a:txBody>
                  <a:tcPr marL="9525" marR="9525" marT="9525" marB="0" anchor="b">
                    <a:lnL>
                      <a:noFill/>
                    </a:lnL>
                    <a:lnR>
                      <a:noFill/>
                    </a:lnR>
                    <a:lnT>
                      <a:noFill/>
                    </a:lnT>
                    <a:lnB>
                      <a:noFill/>
                    </a:lnB>
                  </a:tcPr>
                </a:tc>
              </a:tr>
              <a:tr h="252444">
                <a:tc>
                  <a:txBody>
                    <a:bodyPr/>
                    <a:lstStyle/>
                    <a:p>
                      <a:pPr algn="l" fontAlgn="b"/>
                      <a:r>
                        <a:rPr lang="en-US" sz="1200" b="0" i="1" u="none" strike="noStrike" dirty="0">
                          <a:solidFill>
                            <a:srgbClr val="000000"/>
                          </a:solidFill>
                          <a:latin typeface="Calibri"/>
                        </a:rPr>
                        <a:t>New Orleans</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1109.4</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200" b="0" i="1" u="none" strike="noStrike" dirty="0">
                          <a:solidFill>
                            <a:srgbClr val="000000"/>
                          </a:solidFill>
                          <a:latin typeface="Calibri"/>
                        </a:rPr>
                        <a:t>Longview</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203.2</a:t>
                      </a:r>
                    </a:p>
                  </a:txBody>
                  <a:tcPr marL="9525" marR="9525" marT="9525" marB="0" anchor="b">
                    <a:lnL>
                      <a:noFill/>
                    </a:lnL>
                    <a:lnR>
                      <a:noFill/>
                    </a:lnR>
                    <a:lnT>
                      <a:noFill/>
                    </a:lnT>
                    <a:lnB>
                      <a:noFill/>
                    </a:lnB>
                  </a:tcPr>
                </a:tc>
              </a:tr>
              <a:tr h="252444">
                <a:tc>
                  <a:txBody>
                    <a:bodyPr/>
                    <a:lstStyle/>
                    <a:p>
                      <a:pPr algn="l" fontAlgn="b"/>
                      <a:r>
                        <a:rPr lang="en-US" sz="1200" b="0" i="1" u="none" strike="noStrike">
                          <a:solidFill>
                            <a:srgbClr val="000000"/>
                          </a:solidFill>
                          <a:latin typeface="Calibri"/>
                        </a:rPr>
                        <a:t>Victoria</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113.5</a:t>
                      </a: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200" b="0" i="1" u="none" strike="noStrike" dirty="0">
                          <a:solidFill>
                            <a:srgbClr val="000000"/>
                          </a:solidFill>
                          <a:latin typeface="Calibri"/>
                        </a:rPr>
                        <a:t>Monroe</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172.2</a:t>
                      </a:r>
                    </a:p>
                  </a:txBody>
                  <a:tcPr marL="9525" marR="9525" marT="9525" marB="0" anchor="b">
                    <a:lnL>
                      <a:noFill/>
                    </a:lnL>
                    <a:lnR>
                      <a:noFill/>
                    </a:lnR>
                    <a:lnT>
                      <a:noFill/>
                    </a:lnT>
                    <a:lnB>
                      <a:noFill/>
                    </a:lnB>
                  </a:tcPr>
                </a:tc>
              </a:tr>
              <a:tr h="252444">
                <a:tc>
                  <a:txBody>
                    <a:bodyPr/>
                    <a:lstStyle/>
                    <a:p>
                      <a:pPr algn="l" fontAlgn="b"/>
                      <a:endParaRPr lang="en-US" sz="1200" b="0" i="1"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200" b="0" i="1" u="none" strike="noStrike" dirty="0">
                          <a:solidFill>
                            <a:srgbClr val="000000"/>
                          </a:solidFill>
                          <a:latin typeface="Calibri"/>
                        </a:rPr>
                        <a:t>Sherman</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118.1</a:t>
                      </a:r>
                    </a:p>
                  </a:txBody>
                  <a:tcPr marL="9525" marR="9525" marT="9525" marB="0" anchor="b">
                    <a:lnL>
                      <a:noFill/>
                    </a:lnL>
                    <a:lnR>
                      <a:noFill/>
                    </a:lnR>
                    <a:lnT>
                      <a:noFill/>
                    </a:lnT>
                    <a:lnB>
                      <a:noFill/>
                    </a:lnB>
                  </a:tcPr>
                </a:tc>
              </a:tr>
              <a:tr h="252444">
                <a:tc>
                  <a:txBody>
                    <a:bodyPr/>
                    <a:lstStyle/>
                    <a:p>
                      <a:pPr algn="l" fontAlgn="b"/>
                      <a:endParaRPr lang="en-US" sz="1200" b="0" i="1"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200" b="0" i="1" u="none" strike="noStrike">
                          <a:solidFill>
                            <a:srgbClr val="000000"/>
                          </a:solidFill>
                          <a:latin typeface="Calibri"/>
                        </a:rPr>
                        <a:t>Shreveport</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387.5</a:t>
                      </a:r>
                    </a:p>
                  </a:txBody>
                  <a:tcPr marL="9525" marR="9525" marT="9525" marB="0" anchor="b">
                    <a:lnL>
                      <a:noFill/>
                    </a:lnL>
                    <a:lnR>
                      <a:noFill/>
                    </a:lnR>
                    <a:lnT>
                      <a:noFill/>
                    </a:lnT>
                    <a:lnB>
                      <a:noFill/>
                    </a:lnB>
                  </a:tcPr>
                </a:tc>
              </a:tr>
              <a:tr h="252444">
                <a:tc>
                  <a:txBody>
                    <a:bodyPr/>
                    <a:lstStyle/>
                    <a:p>
                      <a:pPr algn="l" fontAlgn="b"/>
                      <a:endParaRPr lang="en-US" sz="1200" b="0" i="1"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200" b="0" i="1" u="none" strike="noStrike">
                          <a:solidFill>
                            <a:srgbClr val="000000"/>
                          </a:solidFill>
                          <a:latin typeface="Calibri"/>
                        </a:rPr>
                        <a:t>Texarkana</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134.2</a:t>
                      </a:r>
                    </a:p>
                  </a:txBody>
                  <a:tcPr marL="9525" marR="9525" marT="9525" marB="0" anchor="b">
                    <a:lnL>
                      <a:noFill/>
                    </a:lnL>
                    <a:lnR>
                      <a:noFill/>
                    </a:lnR>
                    <a:lnT>
                      <a:noFill/>
                    </a:lnT>
                    <a:lnB>
                      <a:noFill/>
                    </a:lnB>
                  </a:tcPr>
                </a:tc>
              </a:tr>
              <a:tr h="252444">
                <a:tc>
                  <a:txBody>
                    <a:bodyPr/>
                    <a:lstStyle/>
                    <a:p>
                      <a:pPr algn="l" fontAlgn="b"/>
                      <a:endParaRPr lang="en-US" sz="1200" b="0" i="1"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200" b="0" i="1" u="none" strike="noStrike">
                          <a:solidFill>
                            <a:srgbClr val="000000"/>
                          </a:solidFill>
                          <a:latin typeface="Calibri"/>
                        </a:rPr>
                        <a:t>Tyler</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198.0</a:t>
                      </a:r>
                    </a:p>
                  </a:txBody>
                  <a:tcPr marL="9525" marR="9525" marT="9525" marB="0" anchor="b">
                    <a:lnL>
                      <a:noFill/>
                    </a:lnL>
                    <a:lnR>
                      <a:noFill/>
                    </a:lnR>
                    <a:lnT>
                      <a:noFill/>
                    </a:lnT>
                    <a:lnB>
                      <a:noFill/>
                    </a:lnB>
                  </a:tcPr>
                </a:tc>
              </a:tr>
              <a:tr h="252444">
                <a:tc>
                  <a:txBody>
                    <a:bodyPr/>
                    <a:lstStyle/>
                    <a:p>
                      <a:pPr algn="l" fontAlgn="b"/>
                      <a:endParaRPr lang="en-US" sz="1200" b="0" i="1"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200" b="0" i="1" u="none" strike="noStrike">
                          <a:solidFill>
                            <a:srgbClr val="000000"/>
                          </a:solidFill>
                          <a:latin typeface="Calibri"/>
                        </a:rPr>
                        <a:t>Waco</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227.8</a:t>
                      </a:r>
                    </a:p>
                  </a:txBody>
                  <a:tcPr marL="9525" marR="9525" marT="9525" marB="0" anchor="b">
                    <a:lnL>
                      <a:noFill/>
                    </a:lnL>
                    <a:lnR>
                      <a:noFill/>
                    </a:lnR>
                    <a:lnT>
                      <a:noFill/>
                    </a:lnT>
                    <a:lnB>
                      <a:noFill/>
                    </a:lnB>
                  </a:tcPr>
                </a:tc>
              </a:tr>
              <a:tr h="252444">
                <a:tc>
                  <a:txBody>
                    <a:bodyPr/>
                    <a:lstStyle/>
                    <a:p>
                      <a:pPr algn="l" fontAlgn="b"/>
                      <a:endParaRPr lang="en-US" sz="1200" b="0" i="1"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0" i="1"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200" b="0" i="0" u="none" strike="noStrike" dirty="0">
                        <a:solidFill>
                          <a:srgbClr val="000000"/>
                        </a:solidFill>
                        <a:latin typeface="Calibri"/>
                      </a:endParaRPr>
                    </a:p>
                  </a:txBody>
                  <a:tcPr marL="9525" marR="9525" marT="9525" marB="0" anchor="b">
                    <a:lnL>
                      <a:noFill/>
                    </a:lnL>
                    <a:lnR>
                      <a:noFill/>
                    </a:lnR>
                    <a:lnT>
                      <a:noFill/>
                    </a:lnT>
                    <a:lnB>
                      <a:noFill/>
                    </a:lnB>
                  </a:tcPr>
                </a:tc>
              </a:tr>
              <a:tr h="252444">
                <a:tc>
                  <a:txBody>
                    <a:bodyPr/>
                    <a:lstStyle/>
                    <a:p>
                      <a:pPr algn="l" fontAlgn="b"/>
                      <a:r>
                        <a:rPr lang="en-US" sz="1200" b="1" i="1" u="none" strike="noStrike" dirty="0">
                          <a:solidFill>
                            <a:srgbClr val="000000"/>
                          </a:solidFill>
                          <a:latin typeface="Calibri"/>
                        </a:rPr>
                        <a:t>Total</a:t>
                      </a:r>
                    </a:p>
                  </a:txBody>
                  <a:tcPr marL="9525" marR="9525" marT="9525" marB="0" anchor="b">
                    <a:lnL>
                      <a:noFill/>
                    </a:lnL>
                    <a:lnR>
                      <a:noFill/>
                    </a:lnR>
                    <a:lnT>
                      <a:noFill/>
                    </a:lnT>
                    <a:lnB>
                      <a:noFill/>
                    </a:lnB>
                  </a:tcPr>
                </a:tc>
                <a:tc>
                  <a:txBody>
                    <a:bodyPr/>
                    <a:lstStyle/>
                    <a:p>
                      <a:pPr algn="ctr" fontAlgn="b"/>
                      <a:r>
                        <a:rPr lang="en-US" sz="1200" b="1" i="0" u="none" strike="noStrike" dirty="0" smtClean="0">
                          <a:solidFill>
                            <a:srgbClr val="000000"/>
                          </a:solidFill>
                          <a:latin typeface="Calibri"/>
                        </a:rPr>
                        <a:t>8,799.7</a:t>
                      </a:r>
                      <a:endParaRPr lang="en-US" sz="1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200" b="1" i="1" u="none" strike="noStrike" dirty="0">
                          <a:solidFill>
                            <a:srgbClr val="000000"/>
                          </a:solidFill>
                          <a:latin typeface="Calibri"/>
                        </a:rPr>
                        <a:t>Total</a:t>
                      </a:r>
                    </a:p>
                  </a:txBody>
                  <a:tcPr marL="9525" marR="9525" marT="9525" marB="0" anchor="b">
                    <a:lnL>
                      <a:noFill/>
                    </a:lnL>
                    <a:lnR>
                      <a:noFill/>
                    </a:lnR>
                    <a:lnT>
                      <a:noFill/>
                    </a:lnT>
                    <a:lnB>
                      <a:noFill/>
                    </a:lnB>
                  </a:tcPr>
                </a:tc>
                <a:tc>
                  <a:txBody>
                    <a:bodyPr/>
                    <a:lstStyle/>
                    <a:p>
                      <a:pPr algn="ctr" fontAlgn="b"/>
                      <a:r>
                        <a:rPr lang="en-US" sz="1200" b="1" i="0" u="none" strike="noStrike" dirty="0" smtClean="0">
                          <a:solidFill>
                            <a:srgbClr val="000000"/>
                          </a:solidFill>
                          <a:latin typeface="Calibri"/>
                        </a:rPr>
                        <a:t>10,169.9</a:t>
                      </a:r>
                      <a:endParaRPr lang="en-US" sz="1200" b="1" i="0" u="none" strike="noStrike" dirty="0">
                        <a:solidFill>
                          <a:srgbClr val="000000"/>
                        </a:solidFill>
                        <a:latin typeface="Calibri"/>
                      </a:endParaRPr>
                    </a:p>
                  </a:txBody>
                  <a:tcPr marL="9525" marR="9525" marT="9525" marB="0" anchor="b">
                    <a:lnL>
                      <a:noFill/>
                    </a:lnL>
                    <a:lnR>
                      <a:noFill/>
                    </a:lnR>
                    <a:lnT>
                      <a:noFill/>
                    </a:lnT>
                    <a:lnB>
                      <a:noFill/>
                    </a:lnB>
                  </a:tcPr>
                </a:tc>
              </a:tr>
              <a:tr h="252444">
                <a:tc>
                  <a:txBody>
                    <a:bodyPr/>
                    <a:lstStyle/>
                    <a:p>
                      <a:pPr algn="l" fontAlgn="b"/>
                      <a:r>
                        <a:rPr lang="en-US" sz="1200" b="1" i="1" u="none" strike="noStrike">
                          <a:solidFill>
                            <a:srgbClr val="000000"/>
                          </a:solidFill>
                          <a:latin typeface="Calibri"/>
                        </a:rPr>
                        <a:t>Houston as %</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latin typeface="Calibri"/>
                        </a:rPr>
                        <a:t>63.6%</a:t>
                      </a: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200" b="1" i="1" u="none" strike="noStrike" dirty="0">
                          <a:solidFill>
                            <a:srgbClr val="000000"/>
                          </a:solidFill>
                          <a:latin typeface="Calibri"/>
                        </a:rPr>
                        <a:t>DFW as %</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60.5%</a:t>
                      </a:r>
                    </a:p>
                  </a:txBody>
                  <a:tcPr marL="9525" marR="9525" marT="9525" marB="0" anchor="b">
                    <a:lnL>
                      <a:noFill/>
                    </a:lnL>
                    <a:lnR>
                      <a:noFill/>
                    </a:lnR>
                    <a:lnT>
                      <a:noFill/>
                    </a:lnT>
                    <a:lnB>
                      <a:noFill/>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Bears Brunt of the Post-Recession Adjustment</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p:txBody>
          <a:bodyPr>
            <a:normAutofit fontScale="90000"/>
          </a:bodyPr>
          <a:lstStyle/>
          <a:p>
            <a:pPr eaLnBrk="1" hangingPunct="1">
              <a:defRPr/>
            </a:pPr>
            <a:r>
              <a:rPr lang="en-US" sz="3200" b="1" dirty="0" smtClean="0"/>
              <a:t>Retail sales, ex autos and gasoline </a:t>
            </a:r>
            <a:br>
              <a:rPr lang="en-US" sz="3200" b="1" dirty="0" smtClean="0"/>
            </a:br>
            <a:r>
              <a:rPr lang="en-US" sz="3200" b="1" dirty="0" smtClean="0"/>
              <a:t>2004-2009</a:t>
            </a:r>
            <a:r>
              <a:rPr lang="en-US" sz="3200" dirty="0" smtClean="0"/>
              <a:t/>
            </a:r>
            <a:br>
              <a:rPr lang="en-US" sz="3200" dirty="0" smtClean="0"/>
            </a:br>
            <a:endParaRPr lang="en-US" sz="3200" dirty="0" smtClean="0"/>
          </a:p>
        </p:txBody>
      </p:sp>
      <p:sp>
        <p:nvSpPr>
          <p:cNvPr id="25603" name="Text Box 4"/>
          <p:cNvSpPr txBox="1">
            <a:spLocks noChangeArrowheads="1"/>
          </p:cNvSpPr>
          <p:nvPr/>
        </p:nvSpPr>
        <p:spPr bwMode="auto">
          <a:xfrm>
            <a:off x="381000" y="5867400"/>
            <a:ext cx="3660775" cy="338138"/>
          </a:xfrm>
          <a:prstGeom prst="rect">
            <a:avLst/>
          </a:prstGeom>
          <a:noFill/>
          <a:ln w="9525">
            <a:noFill/>
            <a:miter lim="800000"/>
            <a:headEnd/>
            <a:tailEnd/>
          </a:ln>
        </p:spPr>
        <p:txBody>
          <a:bodyPr>
            <a:spAutoFit/>
          </a:bodyPr>
          <a:lstStyle/>
          <a:p>
            <a:r>
              <a:rPr lang="en-US" sz="1600" dirty="0"/>
              <a:t>Seasonally adjusted data             </a:t>
            </a:r>
          </a:p>
        </p:txBody>
      </p:sp>
      <p:graphicFrame>
        <p:nvGraphicFramePr>
          <p:cNvPr id="8" name="Object 5"/>
          <p:cNvGraphicFramePr>
            <a:graphicFrameLocks noGrp="1" noChangeAspect="1"/>
          </p:cNvGraphicFramePr>
          <p:nvPr>
            <p:ph sz="half" idx="4294967295"/>
          </p:nvPr>
        </p:nvGraphicFramePr>
        <p:xfrm>
          <a:off x="4484688" y="2366963"/>
          <a:ext cx="3983037" cy="3343275"/>
        </p:xfrm>
        <a:graphic>
          <a:graphicData uri="http://schemas.openxmlformats.org/drawingml/2006/chart">
            <c:chart xmlns:c="http://schemas.openxmlformats.org/drawingml/2006/chart" xmlns:r="http://schemas.openxmlformats.org/officeDocument/2006/relationships" r:id="rId3"/>
          </a:graphicData>
        </a:graphic>
      </p:graphicFrame>
      <p:sp>
        <p:nvSpPr>
          <p:cNvPr id="25605" name="Text Box 6"/>
          <p:cNvSpPr txBox="1">
            <a:spLocks noChangeArrowheads="1"/>
          </p:cNvSpPr>
          <p:nvPr/>
        </p:nvSpPr>
        <p:spPr bwMode="auto">
          <a:xfrm>
            <a:off x="5105400" y="1524000"/>
            <a:ext cx="3505200" cy="338138"/>
          </a:xfrm>
          <a:prstGeom prst="rect">
            <a:avLst/>
          </a:prstGeom>
          <a:noFill/>
          <a:ln w="9525">
            <a:noFill/>
            <a:miter lim="800000"/>
            <a:headEnd/>
            <a:tailEnd/>
          </a:ln>
        </p:spPr>
        <p:txBody>
          <a:bodyPr>
            <a:spAutoFit/>
          </a:bodyPr>
          <a:lstStyle/>
          <a:p>
            <a:pPr algn="ctr"/>
            <a:r>
              <a:rPr lang="en-US" sz="1600" dirty="0" smtClean="0"/>
              <a:t>Dec </a:t>
            </a:r>
            <a:r>
              <a:rPr lang="en-US" sz="1600" dirty="0"/>
              <a:t>to </a:t>
            </a:r>
            <a:r>
              <a:rPr lang="en-US" sz="1600" dirty="0" smtClean="0"/>
              <a:t>Dec </a:t>
            </a:r>
            <a:r>
              <a:rPr lang="en-US" sz="1600" dirty="0"/>
              <a:t>changes</a:t>
            </a:r>
          </a:p>
        </p:txBody>
      </p:sp>
      <p:sp>
        <p:nvSpPr>
          <p:cNvPr id="25606" name="Text Box 7"/>
          <p:cNvSpPr txBox="1">
            <a:spLocks noChangeArrowheads="1"/>
          </p:cNvSpPr>
          <p:nvPr/>
        </p:nvSpPr>
        <p:spPr bwMode="auto">
          <a:xfrm>
            <a:off x="914400" y="1524000"/>
            <a:ext cx="3384550" cy="338138"/>
          </a:xfrm>
          <a:prstGeom prst="rect">
            <a:avLst/>
          </a:prstGeom>
          <a:noFill/>
          <a:ln w="9525">
            <a:noFill/>
            <a:miter lim="800000"/>
            <a:headEnd/>
            <a:tailEnd/>
          </a:ln>
        </p:spPr>
        <p:txBody>
          <a:bodyPr>
            <a:spAutoFit/>
          </a:bodyPr>
          <a:lstStyle/>
          <a:p>
            <a:pPr algn="ctr"/>
            <a:r>
              <a:rPr lang="en-US" sz="1600" dirty="0"/>
              <a:t>Monthly change at annual rates</a:t>
            </a:r>
          </a:p>
        </p:txBody>
      </p:sp>
      <p:graphicFrame>
        <p:nvGraphicFramePr>
          <p:cNvPr id="9" name="Chart 10"/>
          <p:cNvGraphicFramePr>
            <a:graphicFrameLocks/>
          </p:cNvGraphicFramePr>
          <p:nvPr/>
        </p:nvGraphicFramePr>
        <p:xfrm>
          <a:off x="0" y="1981200"/>
          <a:ext cx="4330700" cy="38195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838200" y="533400"/>
          <a:ext cx="7667625" cy="5410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447800"/>
            <a:ext cx="7772400" cy="4062651"/>
          </a:xfrm>
          <a:prstGeom prst="rect">
            <a:avLst/>
          </a:prstGeom>
        </p:spPr>
        <p:txBody>
          <a:bodyPr wrap="square">
            <a:spAutoFit/>
          </a:bodyPr>
          <a:lstStyle/>
          <a:p>
            <a:endParaRPr lang="en-US" dirty="0" smtClean="0"/>
          </a:p>
          <a:p>
            <a:r>
              <a:rPr lang="en-US" sz="2400" dirty="0" smtClean="0"/>
              <a:t>                         </a:t>
            </a:r>
            <a:r>
              <a:rPr lang="en-US" sz="2400" dirty="0" smtClean="0">
                <a:solidFill>
                  <a:srgbClr val="0000FF"/>
                </a:solidFill>
              </a:rPr>
              <a:t>% decline</a:t>
            </a:r>
            <a:r>
              <a:rPr lang="en-US" sz="2400" dirty="0" smtClean="0"/>
              <a:t>        </a:t>
            </a:r>
            <a:r>
              <a:rPr lang="en-US" sz="2400" dirty="0" smtClean="0">
                <a:solidFill>
                  <a:srgbClr val="FF0000"/>
                </a:solidFill>
              </a:rPr>
              <a:t>home  </a:t>
            </a:r>
            <a:r>
              <a:rPr lang="en-US" sz="2400" dirty="0" smtClean="0"/>
              <a:t>    stocks and</a:t>
            </a:r>
          </a:p>
          <a:p>
            <a:r>
              <a:rPr lang="en-US" sz="2400" dirty="0" smtClean="0"/>
              <a:t>                          </a:t>
            </a:r>
            <a:r>
              <a:rPr lang="en-US" sz="2400" u="sng" dirty="0" smtClean="0">
                <a:solidFill>
                  <a:srgbClr val="0000FF"/>
                </a:solidFill>
              </a:rPr>
              <a:t>net worth</a:t>
            </a:r>
            <a:r>
              <a:rPr lang="en-US" sz="2400" dirty="0" smtClean="0"/>
              <a:t>       </a:t>
            </a:r>
            <a:r>
              <a:rPr lang="en-US" sz="2400" u="sng" dirty="0" smtClean="0">
                <a:solidFill>
                  <a:srgbClr val="FF0000"/>
                </a:solidFill>
              </a:rPr>
              <a:t>equity</a:t>
            </a:r>
            <a:r>
              <a:rPr lang="en-US" sz="2400" dirty="0" smtClean="0">
                <a:solidFill>
                  <a:srgbClr val="FF0000"/>
                </a:solidFill>
              </a:rPr>
              <a:t> </a:t>
            </a:r>
            <a:r>
              <a:rPr lang="en-US" sz="2400" dirty="0" smtClean="0"/>
              <a:t>    </a:t>
            </a:r>
            <a:r>
              <a:rPr lang="en-US" sz="2400" u="sng" dirty="0" smtClean="0"/>
              <a:t>mutual funds</a:t>
            </a:r>
            <a:r>
              <a:rPr lang="en-US" sz="2400" dirty="0" smtClean="0"/>
              <a:t> </a:t>
            </a:r>
          </a:p>
          <a:p>
            <a:pPr>
              <a:spcBef>
                <a:spcPct val="30000"/>
              </a:spcBef>
            </a:pPr>
            <a:r>
              <a:rPr lang="en-US" sz="2400" dirty="0" smtClean="0"/>
              <a:t>1968:4-70:2            </a:t>
            </a:r>
            <a:r>
              <a:rPr lang="en-US" sz="2400" dirty="0" smtClean="0">
                <a:solidFill>
                  <a:srgbClr val="0000FF"/>
                </a:solidFill>
              </a:rPr>
              <a:t>-8.2            </a:t>
            </a:r>
            <a:r>
              <a:rPr lang="en-US" sz="2400" dirty="0" smtClean="0">
                <a:solidFill>
                  <a:srgbClr val="FF0000"/>
                </a:solidFill>
              </a:rPr>
              <a:t>+7.6            </a:t>
            </a:r>
            <a:r>
              <a:rPr lang="en-US" sz="2400" dirty="0" smtClean="0"/>
              <a:t>-41.0</a:t>
            </a:r>
          </a:p>
          <a:p>
            <a:pPr>
              <a:spcBef>
                <a:spcPct val="30000"/>
              </a:spcBef>
            </a:pPr>
            <a:r>
              <a:rPr lang="en-US" sz="2400" dirty="0" smtClean="0"/>
              <a:t>1973:1-74:3          </a:t>
            </a:r>
            <a:r>
              <a:rPr lang="en-US" sz="2400" dirty="0" smtClean="0">
                <a:solidFill>
                  <a:srgbClr val="0000FF"/>
                </a:solidFill>
              </a:rPr>
              <a:t>-12.0           </a:t>
            </a:r>
            <a:r>
              <a:rPr lang="en-US" sz="2400" dirty="0" smtClean="0">
                <a:solidFill>
                  <a:srgbClr val="FF0000"/>
                </a:solidFill>
              </a:rPr>
              <a:t>  -8.2            </a:t>
            </a:r>
            <a:r>
              <a:rPr lang="en-US" sz="2400" dirty="0" smtClean="0"/>
              <a:t>-54.8</a:t>
            </a:r>
          </a:p>
          <a:p>
            <a:pPr>
              <a:spcBef>
                <a:spcPct val="30000"/>
              </a:spcBef>
            </a:pPr>
            <a:r>
              <a:rPr lang="en-US" sz="2400" dirty="0" smtClean="0"/>
              <a:t>1989:4-90:3            </a:t>
            </a:r>
            <a:r>
              <a:rPr lang="en-US" sz="2400" dirty="0" smtClean="0">
                <a:solidFill>
                  <a:srgbClr val="0000FF"/>
                </a:solidFill>
              </a:rPr>
              <a:t>-4.4             </a:t>
            </a:r>
            <a:r>
              <a:rPr lang="en-US" sz="2400" dirty="0" smtClean="0">
                <a:solidFill>
                  <a:srgbClr val="FF0000"/>
                </a:solidFill>
              </a:rPr>
              <a:t>-5.5            </a:t>
            </a:r>
            <a:r>
              <a:rPr lang="en-US" sz="2400" dirty="0" smtClean="0"/>
              <a:t>-19.4</a:t>
            </a:r>
          </a:p>
          <a:p>
            <a:pPr>
              <a:spcBef>
                <a:spcPct val="30000"/>
              </a:spcBef>
            </a:pPr>
            <a:r>
              <a:rPr lang="en-US" sz="2400" dirty="0" smtClean="0"/>
              <a:t>2000:1-02:3          </a:t>
            </a:r>
            <a:r>
              <a:rPr lang="en-US" sz="2400" dirty="0" smtClean="0">
                <a:solidFill>
                  <a:srgbClr val="0000FF"/>
                </a:solidFill>
              </a:rPr>
              <a:t>-13.7          </a:t>
            </a:r>
            <a:r>
              <a:rPr lang="en-US" sz="2400" dirty="0" smtClean="0">
                <a:solidFill>
                  <a:srgbClr val="FF0000"/>
                </a:solidFill>
              </a:rPr>
              <a:t>+27.3            </a:t>
            </a:r>
            <a:r>
              <a:rPr lang="en-US" sz="2400" dirty="0" smtClean="0"/>
              <a:t>-50.0</a:t>
            </a:r>
          </a:p>
          <a:p>
            <a:pPr>
              <a:spcBef>
                <a:spcPct val="30000"/>
              </a:spcBef>
            </a:pPr>
            <a:r>
              <a:rPr lang="en-US" sz="2400" dirty="0" smtClean="0"/>
              <a:t>2007:2-09:1         </a:t>
            </a:r>
            <a:r>
              <a:rPr lang="en-US" sz="2400" dirty="0" smtClean="0">
                <a:solidFill>
                  <a:srgbClr val="0033CC"/>
                </a:solidFill>
              </a:rPr>
              <a:t> -24.1           </a:t>
            </a:r>
            <a:r>
              <a:rPr lang="en-US" sz="2400" dirty="0" smtClean="0">
                <a:solidFill>
                  <a:srgbClr val="FF0000"/>
                </a:solidFill>
              </a:rPr>
              <a:t>-36.8        </a:t>
            </a:r>
            <a:r>
              <a:rPr lang="en-US" sz="2400" dirty="0" smtClean="0"/>
              <a:t>    -44.3</a:t>
            </a:r>
          </a:p>
          <a:p>
            <a:endParaRPr lang="en-US" dirty="0" smtClean="0"/>
          </a:p>
          <a:p>
            <a:endParaRPr lang="en-US" dirty="0"/>
          </a:p>
        </p:txBody>
      </p:sp>
      <p:sp>
        <p:nvSpPr>
          <p:cNvPr id="3" name="TextBox 2"/>
          <p:cNvSpPr txBox="1"/>
          <p:nvPr/>
        </p:nvSpPr>
        <p:spPr>
          <a:xfrm>
            <a:off x="228600" y="762000"/>
            <a:ext cx="8534400" cy="646331"/>
          </a:xfrm>
          <a:prstGeom prst="rect">
            <a:avLst/>
          </a:prstGeom>
          <a:noFill/>
        </p:spPr>
        <p:txBody>
          <a:bodyPr wrap="square" rtlCol="0">
            <a:spAutoFit/>
          </a:bodyPr>
          <a:lstStyle/>
          <a:p>
            <a:pPr algn="ctr"/>
            <a:r>
              <a:rPr lang="en-US" sz="3600" dirty="0" smtClean="0"/>
              <a:t>Episodes of Declining Net Worth</a:t>
            </a:r>
            <a:endParaRPr lang="en-US" sz="3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Wealth and Home Equity Declines</a:t>
            </a:r>
            <a:br>
              <a:rPr lang="en-US" dirty="0" smtClean="0"/>
            </a:br>
            <a:r>
              <a:rPr lang="en-US" dirty="0" smtClean="0"/>
              <a:t>Have No Modern Precedent</a:t>
            </a:r>
            <a:endParaRPr lang="en-US" dirty="0"/>
          </a:p>
        </p:txBody>
      </p:sp>
      <p:graphicFrame>
        <p:nvGraphicFramePr>
          <p:cNvPr id="4" name="Chart Placeholder 3"/>
          <p:cNvGraphicFramePr>
            <a:graphicFrameLocks noGrp="1"/>
          </p:cNvGraphicFramePr>
          <p:nvPr>
            <p:ph type="chart" idx="1"/>
          </p:nvPr>
        </p:nvGraphicFramePr>
        <p:xfrm>
          <a:off x="0" y="1600200"/>
          <a:ext cx="89916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0" y="533400"/>
          <a:ext cx="8686798" cy="6284183"/>
        </p:xfrm>
        <a:graphic>
          <a:graphicData uri="http://schemas.openxmlformats.org/drawingml/2006/table">
            <a:tbl>
              <a:tblPr firstRow="1" bandRow="1">
                <a:tableStyleId>{5C22544A-7EE6-4342-B048-85BDC9FD1C3A}</a:tableStyleId>
              </a:tblPr>
              <a:tblGrid>
                <a:gridCol w="1240971"/>
                <a:gridCol w="1240971"/>
                <a:gridCol w="1195009"/>
                <a:gridCol w="1286934"/>
                <a:gridCol w="1240971"/>
                <a:gridCol w="1240971"/>
                <a:gridCol w="1240971"/>
              </a:tblGrid>
              <a:tr h="1061495">
                <a:tc>
                  <a:txBody>
                    <a:bodyPr/>
                    <a:lstStyle/>
                    <a:p>
                      <a:endParaRPr lang="en-US" dirty="0"/>
                    </a:p>
                  </a:txBody>
                  <a:tcPr/>
                </a:tc>
                <a:tc gridSpan="2">
                  <a:txBody>
                    <a:bodyPr/>
                    <a:lstStyle/>
                    <a:p>
                      <a:pPr algn="ctr"/>
                      <a:r>
                        <a:rPr lang="en-US" sz="2400" dirty="0" smtClean="0">
                          <a:solidFill>
                            <a:schemeClr val="tx1"/>
                          </a:solidFill>
                        </a:rPr>
                        <a:t>Gross  Product (Annual %)</a:t>
                      </a:r>
                      <a:endParaRPr lang="en-US" sz="2400" dirty="0">
                        <a:solidFill>
                          <a:schemeClr val="tx1"/>
                        </a:solidFill>
                      </a:endParaRPr>
                    </a:p>
                  </a:txBody>
                  <a:tcPr/>
                </a:tc>
                <a:tc hMerge="1">
                  <a:txBody>
                    <a:bodyPr/>
                    <a:lstStyle/>
                    <a:p>
                      <a:endParaRPr lang="en-US" dirty="0"/>
                    </a:p>
                  </a:txBody>
                  <a:tcPr/>
                </a:tc>
                <a:tc gridSpan="2">
                  <a:txBody>
                    <a:bodyPr/>
                    <a:lstStyle/>
                    <a:p>
                      <a:pPr algn="ctr"/>
                      <a:r>
                        <a:rPr lang="en-US" sz="2400" dirty="0" smtClean="0">
                          <a:solidFill>
                            <a:schemeClr val="tx1"/>
                          </a:solidFill>
                        </a:rPr>
                        <a:t>Unemployment </a:t>
                      </a:r>
                    </a:p>
                    <a:p>
                      <a:pPr algn="ctr"/>
                      <a:r>
                        <a:rPr lang="en-US" sz="2400" dirty="0" smtClean="0">
                          <a:solidFill>
                            <a:schemeClr val="tx1"/>
                          </a:solidFill>
                        </a:rPr>
                        <a:t>Rate (%)</a:t>
                      </a:r>
                      <a:endParaRPr lang="en-US" sz="2400" dirty="0">
                        <a:solidFill>
                          <a:schemeClr val="tx1"/>
                        </a:solidFill>
                      </a:endParaRPr>
                    </a:p>
                  </a:txBody>
                  <a:tcPr/>
                </a:tc>
                <a:tc hMerge="1">
                  <a:txBody>
                    <a:bodyPr/>
                    <a:lstStyle/>
                    <a:p>
                      <a:endParaRPr lang="en-US" dirty="0"/>
                    </a:p>
                  </a:txBody>
                  <a:tcPr/>
                </a:tc>
                <a:tc gridSpan="2">
                  <a:txBody>
                    <a:bodyPr/>
                    <a:lstStyle/>
                    <a:p>
                      <a:pPr algn="ctr"/>
                      <a:r>
                        <a:rPr lang="en-US" sz="2400" dirty="0" smtClean="0">
                          <a:solidFill>
                            <a:schemeClr val="tx1"/>
                          </a:solidFill>
                        </a:rPr>
                        <a:t>Industrial Production    </a:t>
                      </a:r>
                      <a:r>
                        <a:rPr lang="en-US" sz="2400" baseline="0" dirty="0" smtClean="0">
                          <a:solidFill>
                            <a:schemeClr val="tx1"/>
                          </a:solidFill>
                        </a:rPr>
                        <a:t>        (% Annual Rate)</a:t>
                      </a:r>
                      <a:endParaRPr lang="en-US" sz="2400" dirty="0">
                        <a:solidFill>
                          <a:schemeClr val="tx1"/>
                        </a:solidFill>
                      </a:endParaRPr>
                    </a:p>
                  </a:txBody>
                  <a:tcPr/>
                </a:tc>
                <a:tc hMerge="1">
                  <a:txBody>
                    <a:bodyPr/>
                    <a:lstStyle/>
                    <a:p>
                      <a:endParaRPr lang="en-US" dirty="0"/>
                    </a:p>
                  </a:txBody>
                  <a:tcPr/>
                </a:tc>
              </a:tr>
              <a:tr h="685889">
                <a:tc>
                  <a:txBody>
                    <a:bodyPr/>
                    <a:lstStyle/>
                    <a:p>
                      <a:endParaRPr lang="en-US" b="1" dirty="0"/>
                    </a:p>
                  </a:txBody>
                  <a:tcPr/>
                </a:tc>
                <a:tc>
                  <a:txBody>
                    <a:bodyPr/>
                    <a:lstStyle/>
                    <a:p>
                      <a:pPr algn="ctr"/>
                      <a:r>
                        <a:rPr lang="en-US" b="1" dirty="0" smtClean="0"/>
                        <a:t>Blue</a:t>
                      </a:r>
                      <a:r>
                        <a:rPr lang="en-US" b="1" baseline="0" dirty="0" smtClean="0"/>
                        <a:t> Chip</a:t>
                      </a:r>
                      <a:endParaRPr lang="en-US" b="1" dirty="0"/>
                    </a:p>
                  </a:txBody>
                  <a:tcPr/>
                </a:tc>
                <a:tc>
                  <a:txBody>
                    <a:bodyPr/>
                    <a:lstStyle/>
                    <a:p>
                      <a:pPr algn="ctr"/>
                      <a:r>
                        <a:rPr lang="en-US" b="1" dirty="0" smtClean="0"/>
                        <a:t>Philly Fed</a:t>
                      </a:r>
                      <a:endParaRPr lang="en-US" b="1" dirty="0"/>
                    </a:p>
                  </a:txBody>
                  <a:tcPr/>
                </a:tc>
                <a:tc>
                  <a:txBody>
                    <a:bodyPr/>
                    <a:lstStyle/>
                    <a:p>
                      <a:pPr algn="ctr"/>
                      <a:r>
                        <a:rPr lang="en-US" b="1" dirty="0" smtClean="0"/>
                        <a:t>Blue</a:t>
                      </a:r>
                      <a:r>
                        <a:rPr lang="en-US" b="1" baseline="0" dirty="0" smtClean="0"/>
                        <a:t> Chip</a:t>
                      </a:r>
                      <a:endParaRPr lang="en-US" b="1" dirty="0"/>
                    </a:p>
                  </a:txBody>
                  <a:tcPr/>
                </a:tc>
                <a:tc>
                  <a:txBody>
                    <a:bodyPr/>
                    <a:lstStyle/>
                    <a:p>
                      <a:pPr algn="ctr"/>
                      <a:r>
                        <a:rPr lang="en-US" b="1" dirty="0" smtClean="0"/>
                        <a:t>Philly Fed</a:t>
                      </a:r>
                      <a:endParaRPr lang="en-US" b="1" dirty="0"/>
                    </a:p>
                  </a:txBody>
                  <a:tcPr/>
                </a:tc>
                <a:tc>
                  <a:txBody>
                    <a:bodyPr/>
                    <a:lstStyle/>
                    <a:p>
                      <a:pPr algn="ctr"/>
                      <a:r>
                        <a:rPr lang="en-US" b="1" dirty="0" smtClean="0"/>
                        <a:t>Blue</a:t>
                      </a:r>
                      <a:r>
                        <a:rPr lang="en-US" b="1" baseline="0" dirty="0" smtClean="0"/>
                        <a:t> Chip</a:t>
                      </a:r>
                      <a:endParaRPr lang="en-US" b="1" dirty="0"/>
                    </a:p>
                  </a:txBody>
                  <a:tcPr/>
                </a:tc>
                <a:tc>
                  <a:txBody>
                    <a:bodyPr/>
                    <a:lstStyle/>
                    <a:p>
                      <a:pPr algn="ctr"/>
                      <a:r>
                        <a:rPr lang="en-US" b="1" dirty="0" smtClean="0"/>
                        <a:t>Philly Fed</a:t>
                      </a:r>
                      <a:endParaRPr lang="en-US" b="1" dirty="0"/>
                    </a:p>
                  </a:txBody>
                  <a:tcPr/>
                </a:tc>
              </a:tr>
              <a:tr h="413498">
                <a:tc>
                  <a:txBody>
                    <a:bodyPr/>
                    <a:lstStyle/>
                    <a:p>
                      <a:r>
                        <a:rPr lang="en-US" b="1" dirty="0" smtClean="0"/>
                        <a:t>2010</a:t>
                      </a:r>
                      <a:endParaRPr lang="en-US" b="1" dirty="0"/>
                    </a:p>
                  </a:txBody>
                  <a:tcPr/>
                </a:tc>
                <a:tc>
                  <a:txBody>
                    <a:bodyPr/>
                    <a:lstStyle/>
                    <a:p>
                      <a:pPr algn="ctr"/>
                      <a:r>
                        <a:rPr lang="en-US" dirty="0" smtClean="0"/>
                        <a:t>2.8</a:t>
                      </a:r>
                      <a:endParaRPr lang="en-US" dirty="0"/>
                    </a:p>
                  </a:txBody>
                  <a:tcPr/>
                </a:tc>
                <a:tc>
                  <a:txBody>
                    <a:bodyPr/>
                    <a:lstStyle/>
                    <a:p>
                      <a:pPr algn="ctr"/>
                      <a:r>
                        <a:rPr lang="en-US" dirty="0" smtClean="0"/>
                        <a:t>3.0</a:t>
                      </a:r>
                      <a:endParaRPr lang="en-US" dirty="0"/>
                    </a:p>
                  </a:txBody>
                  <a:tcPr/>
                </a:tc>
                <a:tc>
                  <a:txBody>
                    <a:bodyPr/>
                    <a:lstStyle/>
                    <a:p>
                      <a:pPr algn="ctr"/>
                      <a:r>
                        <a:rPr lang="en-US" dirty="0" smtClean="0"/>
                        <a:t>10.0</a:t>
                      </a:r>
                      <a:endParaRPr lang="en-US" dirty="0"/>
                    </a:p>
                  </a:txBody>
                  <a:tcPr/>
                </a:tc>
                <a:tc>
                  <a:txBody>
                    <a:bodyPr/>
                    <a:lstStyle/>
                    <a:p>
                      <a:pPr algn="ctr"/>
                      <a:r>
                        <a:rPr lang="en-US" dirty="0" smtClean="0"/>
                        <a:t>10.0</a:t>
                      </a:r>
                      <a:endParaRPr lang="en-US" dirty="0"/>
                    </a:p>
                  </a:txBody>
                  <a:tcPr/>
                </a:tc>
                <a:tc>
                  <a:txBody>
                    <a:bodyPr/>
                    <a:lstStyle/>
                    <a:p>
                      <a:pPr algn="ctr"/>
                      <a:r>
                        <a:rPr lang="en-US" dirty="0" smtClean="0"/>
                        <a:t>4.2</a:t>
                      </a:r>
                      <a:endParaRPr lang="en-US" dirty="0"/>
                    </a:p>
                  </a:txBody>
                  <a:tcPr/>
                </a:tc>
                <a:tc>
                  <a:txBody>
                    <a:bodyPr/>
                    <a:lstStyle/>
                    <a:p>
                      <a:pPr algn="ctr"/>
                      <a:r>
                        <a:rPr lang="en-US" dirty="0" smtClean="0"/>
                        <a:t>4.8</a:t>
                      </a:r>
                      <a:endParaRPr lang="en-US" dirty="0"/>
                    </a:p>
                  </a:txBody>
                  <a:tcPr/>
                </a:tc>
              </a:tr>
              <a:tr h="413498">
                <a:tc>
                  <a:txBody>
                    <a:bodyPr/>
                    <a:lstStyle/>
                    <a:p>
                      <a:r>
                        <a:rPr lang="en-US" b="1" dirty="0" smtClean="0"/>
                        <a:t>2011</a:t>
                      </a:r>
                      <a:endParaRPr lang="en-US" b="1" dirty="0"/>
                    </a:p>
                  </a:txBody>
                  <a:tcPr/>
                </a:tc>
                <a:tc>
                  <a:txBody>
                    <a:bodyPr/>
                    <a:lstStyle/>
                    <a:p>
                      <a:pPr algn="ctr"/>
                      <a:r>
                        <a:rPr lang="en-US" dirty="0" smtClean="0"/>
                        <a:t>3.1</a:t>
                      </a:r>
                      <a:endParaRPr lang="en-US" dirty="0"/>
                    </a:p>
                  </a:txBody>
                  <a:tcPr/>
                </a:tc>
                <a:tc>
                  <a:txBody>
                    <a:bodyPr/>
                    <a:lstStyle/>
                    <a:p>
                      <a:pPr algn="ctr"/>
                      <a:r>
                        <a:rPr lang="en-US" dirty="0" smtClean="0"/>
                        <a:t>2.9</a:t>
                      </a:r>
                      <a:endParaRPr lang="en-US" dirty="0"/>
                    </a:p>
                  </a:txBody>
                  <a:tcPr/>
                </a:tc>
                <a:tc>
                  <a:txBody>
                    <a:bodyPr/>
                    <a:lstStyle/>
                    <a:p>
                      <a:pPr algn="ctr"/>
                      <a:r>
                        <a:rPr lang="en-US" dirty="0" smtClean="0"/>
                        <a:t>9.8</a:t>
                      </a:r>
                      <a:endParaRPr lang="en-US" dirty="0"/>
                    </a:p>
                  </a:txBody>
                  <a:tcPr/>
                </a:tc>
                <a:tc>
                  <a:txBody>
                    <a:bodyPr/>
                    <a:lstStyle/>
                    <a:p>
                      <a:pPr algn="ctr"/>
                      <a:r>
                        <a:rPr lang="en-US" dirty="0" smtClean="0"/>
                        <a:t>9.2</a:t>
                      </a:r>
                      <a:endParaRPr lang="en-US" dirty="0"/>
                    </a:p>
                  </a:txBody>
                  <a:tcPr/>
                </a:tc>
                <a:tc>
                  <a:txBody>
                    <a:bodyPr/>
                    <a:lstStyle/>
                    <a:p>
                      <a:pPr algn="ctr"/>
                      <a:r>
                        <a:rPr lang="en-US" dirty="0" smtClean="0"/>
                        <a:t>4.4</a:t>
                      </a:r>
                      <a:endParaRPr lang="en-US" dirty="0"/>
                    </a:p>
                  </a:txBody>
                  <a:tcPr/>
                </a:tc>
                <a:tc>
                  <a:txBody>
                    <a:bodyPr/>
                    <a:lstStyle/>
                    <a:p>
                      <a:pPr algn="ctr"/>
                      <a:r>
                        <a:rPr lang="en-US" dirty="0" smtClean="0"/>
                        <a:t>4.4</a:t>
                      </a:r>
                      <a:endParaRPr lang="en-US" dirty="0"/>
                    </a:p>
                  </a:txBody>
                  <a:tcPr/>
                </a:tc>
              </a:tr>
              <a:tr h="413498">
                <a:tc>
                  <a:txBody>
                    <a:bodyPr/>
                    <a:lstStyle/>
                    <a:p>
                      <a:endParaRPr lang="en-US" b="1"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560664">
                <a:tc>
                  <a:txBody>
                    <a:bodyPr/>
                    <a:lstStyle/>
                    <a:p>
                      <a:r>
                        <a:rPr lang="en-US" b="1" dirty="0" smtClean="0"/>
                        <a:t>2010</a:t>
                      </a:r>
                      <a:r>
                        <a:rPr lang="en-US" b="1" baseline="0" dirty="0" smtClean="0"/>
                        <a:t> Q1</a:t>
                      </a:r>
                      <a:endParaRPr lang="en-US" b="1" dirty="0"/>
                    </a:p>
                  </a:txBody>
                  <a:tcPr/>
                </a:tc>
                <a:tc>
                  <a:txBody>
                    <a:bodyPr/>
                    <a:lstStyle/>
                    <a:p>
                      <a:pPr algn="ctr"/>
                      <a:r>
                        <a:rPr lang="en-US" dirty="0" smtClean="0"/>
                        <a:t>2.9</a:t>
                      </a:r>
                      <a:endParaRPr lang="en-US" dirty="0"/>
                    </a:p>
                  </a:txBody>
                  <a:tcPr/>
                </a:tc>
                <a:tc>
                  <a:txBody>
                    <a:bodyPr/>
                    <a:lstStyle/>
                    <a:p>
                      <a:pPr algn="ctr"/>
                      <a:r>
                        <a:rPr lang="en-US" dirty="0" smtClean="0"/>
                        <a:t>2.7</a:t>
                      </a:r>
                      <a:endParaRPr lang="en-US" dirty="0"/>
                    </a:p>
                  </a:txBody>
                  <a:tcPr/>
                </a:tc>
                <a:tc>
                  <a:txBody>
                    <a:bodyPr/>
                    <a:lstStyle/>
                    <a:p>
                      <a:pPr algn="ctr"/>
                      <a:r>
                        <a:rPr lang="en-US" dirty="0" smtClean="0"/>
                        <a:t>10.2</a:t>
                      </a:r>
                      <a:endParaRPr lang="en-US" dirty="0"/>
                    </a:p>
                  </a:txBody>
                  <a:tcPr/>
                </a:tc>
                <a:tc>
                  <a:txBody>
                    <a:bodyPr/>
                    <a:lstStyle/>
                    <a:p>
                      <a:pPr algn="ctr"/>
                      <a:r>
                        <a:rPr lang="en-US" dirty="0" smtClean="0"/>
                        <a:t>9.9</a:t>
                      </a:r>
                      <a:endParaRPr lang="en-US" dirty="0"/>
                    </a:p>
                  </a:txBody>
                  <a:tcPr/>
                </a:tc>
                <a:tc>
                  <a:txBody>
                    <a:bodyPr/>
                    <a:lstStyle/>
                    <a:p>
                      <a:pPr algn="ctr"/>
                      <a:r>
                        <a:rPr lang="en-US" dirty="0" smtClean="0"/>
                        <a:t>5.0</a:t>
                      </a:r>
                      <a:endParaRPr lang="en-US" dirty="0"/>
                    </a:p>
                  </a:txBody>
                  <a:tcPr/>
                </a:tc>
                <a:tc>
                  <a:txBody>
                    <a:bodyPr/>
                    <a:lstStyle/>
                    <a:p>
                      <a:pPr algn="ctr"/>
                      <a:r>
                        <a:rPr lang="en-US" dirty="0" smtClean="0"/>
                        <a:t>5.4</a:t>
                      </a:r>
                      <a:endParaRPr lang="en-US" dirty="0"/>
                    </a:p>
                  </a:txBody>
                  <a:tcPr/>
                </a:tc>
              </a:tr>
              <a:tr h="560664">
                <a:tc>
                  <a:txBody>
                    <a:bodyPr/>
                    <a:lstStyle/>
                    <a:p>
                      <a:r>
                        <a:rPr lang="en-US" b="1" dirty="0" smtClean="0"/>
                        <a:t>2010 Q2</a:t>
                      </a:r>
                      <a:endParaRPr lang="en-US" b="1" dirty="0"/>
                    </a:p>
                  </a:txBody>
                  <a:tcPr/>
                </a:tc>
                <a:tc>
                  <a:txBody>
                    <a:bodyPr/>
                    <a:lstStyle/>
                    <a:p>
                      <a:pPr algn="ctr"/>
                      <a:r>
                        <a:rPr lang="en-US" dirty="0" smtClean="0"/>
                        <a:t>2.8</a:t>
                      </a:r>
                      <a:endParaRPr lang="en-US" dirty="0"/>
                    </a:p>
                  </a:txBody>
                  <a:tcPr/>
                </a:tc>
                <a:tc>
                  <a:txBody>
                    <a:bodyPr/>
                    <a:lstStyle/>
                    <a:p>
                      <a:pPr algn="ctr"/>
                      <a:r>
                        <a:rPr lang="en-US" smtClean="0"/>
                        <a:t>2.7</a:t>
                      </a:r>
                      <a:endParaRPr lang="en-US" dirty="0" smtClean="0"/>
                    </a:p>
                  </a:txBody>
                  <a:tcPr/>
                </a:tc>
                <a:tc>
                  <a:txBody>
                    <a:bodyPr/>
                    <a:lstStyle/>
                    <a:p>
                      <a:pPr algn="ctr"/>
                      <a:r>
                        <a:rPr lang="en-US" dirty="0" smtClean="0"/>
                        <a:t>10.1</a:t>
                      </a:r>
                      <a:endParaRPr lang="en-US" dirty="0"/>
                    </a:p>
                  </a:txBody>
                  <a:tcPr/>
                </a:tc>
                <a:tc>
                  <a:txBody>
                    <a:bodyPr/>
                    <a:lstStyle/>
                    <a:p>
                      <a:pPr algn="ctr"/>
                      <a:r>
                        <a:rPr lang="en-US" dirty="0" smtClean="0"/>
                        <a:t>9.9</a:t>
                      </a:r>
                      <a:endParaRPr lang="en-US" dirty="0"/>
                    </a:p>
                  </a:txBody>
                  <a:tcPr/>
                </a:tc>
                <a:tc>
                  <a:txBody>
                    <a:bodyPr/>
                    <a:lstStyle/>
                    <a:p>
                      <a:pPr algn="ctr"/>
                      <a:r>
                        <a:rPr lang="en-US" dirty="0" smtClean="0"/>
                        <a:t>4.5</a:t>
                      </a:r>
                      <a:endParaRPr lang="en-US" dirty="0"/>
                    </a:p>
                  </a:txBody>
                  <a:tcPr/>
                </a:tc>
                <a:tc>
                  <a:txBody>
                    <a:bodyPr/>
                    <a:lstStyle/>
                    <a:p>
                      <a:pPr algn="ctr"/>
                      <a:r>
                        <a:rPr lang="en-US" dirty="0" smtClean="0"/>
                        <a:t>5.1</a:t>
                      </a:r>
                      <a:endParaRPr lang="en-US" dirty="0"/>
                    </a:p>
                  </a:txBody>
                  <a:tcPr/>
                </a:tc>
              </a:tr>
              <a:tr h="560664">
                <a:tc>
                  <a:txBody>
                    <a:bodyPr/>
                    <a:lstStyle/>
                    <a:p>
                      <a:r>
                        <a:rPr lang="en-US" b="1" dirty="0" smtClean="0"/>
                        <a:t>2010 Q3</a:t>
                      </a:r>
                      <a:endParaRPr lang="en-US" b="1" dirty="0"/>
                    </a:p>
                  </a:txBody>
                  <a:tcPr/>
                </a:tc>
                <a:tc>
                  <a:txBody>
                    <a:bodyPr/>
                    <a:lstStyle/>
                    <a:p>
                      <a:pPr algn="ctr"/>
                      <a:r>
                        <a:rPr lang="en-US" dirty="0" smtClean="0"/>
                        <a:t>2.9</a:t>
                      </a:r>
                      <a:endParaRPr lang="en-US" dirty="0"/>
                    </a:p>
                  </a:txBody>
                  <a:tcPr/>
                </a:tc>
                <a:tc>
                  <a:txBody>
                    <a:bodyPr/>
                    <a:lstStyle/>
                    <a:p>
                      <a:pPr algn="ctr"/>
                      <a:r>
                        <a:rPr lang="en-US" smtClean="0"/>
                        <a:t>2.7</a:t>
                      </a:r>
                      <a:endParaRPr lang="en-US" dirty="0"/>
                    </a:p>
                  </a:txBody>
                  <a:tcPr/>
                </a:tc>
                <a:tc>
                  <a:txBody>
                    <a:bodyPr/>
                    <a:lstStyle/>
                    <a:p>
                      <a:pPr algn="ctr"/>
                      <a:r>
                        <a:rPr lang="en-US" dirty="0" smtClean="0"/>
                        <a:t>9.9</a:t>
                      </a:r>
                    </a:p>
                  </a:txBody>
                  <a:tcPr/>
                </a:tc>
                <a:tc>
                  <a:txBody>
                    <a:bodyPr/>
                    <a:lstStyle/>
                    <a:p>
                      <a:pPr algn="ctr"/>
                      <a:r>
                        <a:rPr lang="en-US" dirty="0" smtClean="0"/>
                        <a:t>9.8</a:t>
                      </a:r>
                      <a:endParaRPr lang="en-US" dirty="0"/>
                    </a:p>
                  </a:txBody>
                  <a:tcPr/>
                </a:tc>
                <a:tc>
                  <a:txBody>
                    <a:bodyPr/>
                    <a:lstStyle/>
                    <a:p>
                      <a:pPr algn="ctr"/>
                      <a:r>
                        <a:rPr lang="en-US" dirty="0" smtClean="0"/>
                        <a:t>4.4</a:t>
                      </a:r>
                      <a:endParaRPr lang="en-US" dirty="0"/>
                    </a:p>
                  </a:txBody>
                  <a:tcPr/>
                </a:tc>
                <a:tc>
                  <a:txBody>
                    <a:bodyPr/>
                    <a:lstStyle/>
                    <a:p>
                      <a:pPr algn="ctr"/>
                      <a:r>
                        <a:rPr lang="en-US" dirty="0" smtClean="0"/>
                        <a:t>5.1</a:t>
                      </a:r>
                      <a:endParaRPr lang="en-US" dirty="0"/>
                    </a:p>
                  </a:txBody>
                  <a:tcPr/>
                </a:tc>
              </a:tr>
              <a:tr h="560664">
                <a:tc>
                  <a:txBody>
                    <a:bodyPr/>
                    <a:lstStyle/>
                    <a:p>
                      <a:r>
                        <a:rPr lang="en-US" b="1" dirty="0" smtClean="0"/>
                        <a:t>2010 Q4</a:t>
                      </a:r>
                      <a:endParaRPr lang="en-US" b="1" dirty="0"/>
                    </a:p>
                  </a:txBody>
                  <a:tcPr/>
                </a:tc>
                <a:tc>
                  <a:txBody>
                    <a:bodyPr/>
                    <a:lstStyle/>
                    <a:p>
                      <a:pPr algn="ctr"/>
                      <a:r>
                        <a:rPr lang="en-US" dirty="0" smtClean="0"/>
                        <a:t>3.0</a:t>
                      </a:r>
                      <a:endParaRPr lang="en-US" dirty="0"/>
                    </a:p>
                  </a:txBody>
                  <a:tcPr/>
                </a:tc>
                <a:tc>
                  <a:txBody>
                    <a:bodyPr/>
                    <a:lstStyle/>
                    <a:p>
                      <a:pPr algn="ctr"/>
                      <a:r>
                        <a:rPr lang="en-US" smtClean="0"/>
                        <a:t>2.7</a:t>
                      </a:r>
                      <a:endParaRPr lang="en-US" dirty="0"/>
                    </a:p>
                  </a:txBody>
                  <a:tcPr/>
                </a:tc>
                <a:tc>
                  <a:txBody>
                    <a:bodyPr/>
                    <a:lstStyle/>
                    <a:p>
                      <a:pPr algn="ctr"/>
                      <a:r>
                        <a:rPr lang="en-US" dirty="0" smtClean="0"/>
                        <a:t>9.8</a:t>
                      </a:r>
                      <a:endParaRPr lang="en-US" dirty="0"/>
                    </a:p>
                  </a:txBody>
                  <a:tcPr/>
                </a:tc>
                <a:tc>
                  <a:txBody>
                    <a:bodyPr/>
                    <a:lstStyle/>
                    <a:p>
                      <a:pPr algn="ctr"/>
                      <a:r>
                        <a:rPr lang="en-US" dirty="0" smtClean="0"/>
                        <a:t>9.7</a:t>
                      </a:r>
                      <a:endParaRPr lang="en-US" dirty="0"/>
                    </a:p>
                  </a:txBody>
                  <a:tcPr/>
                </a:tc>
                <a:tc>
                  <a:txBody>
                    <a:bodyPr/>
                    <a:lstStyle/>
                    <a:p>
                      <a:pPr algn="ctr"/>
                      <a:r>
                        <a:rPr lang="en-US" dirty="0" smtClean="0"/>
                        <a:t>4.5</a:t>
                      </a:r>
                      <a:endParaRPr lang="en-US" dirty="0"/>
                    </a:p>
                  </a:txBody>
                  <a:tcPr/>
                </a:tc>
                <a:tc>
                  <a:txBody>
                    <a:bodyPr/>
                    <a:lstStyle/>
                    <a:p>
                      <a:pPr algn="ctr"/>
                      <a:r>
                        <a:rPr lang="en-US" dirty="0" smtClean="0"/>
                        <a:t>5.1</a:t>
                      </a:r>
                      <a:endParaRPr lang="en-US" dirty="0"/>
                    </a:p>
                  </a:txBody>
                  <a:tcPr/>
                </a:tc>
              </a:tr>
              <a:tr h="560664">
                <a:tc>
                  <a:txBody>
                    <a:bodyPr/>
                    <a:lstStyle/>
                    <a:p>
                      <a:r>
                        <a:rPr lang="en-US" b="1" dirty="0" smtClean="0"/>
                        <a:t>2011 Q1</a:t>
                      </a:r>
                      <a:endParaRPr lang="en-US" b="1" dirty="0"/>
                    </a:p>
                  </a:txBody>
                  <a:tcPr/>
                </a:tc>
                <a:tc>
                  <a:txBody>
                    <a:bodyPr/>
                    <a:lstStyle/>
                    <a:p>
                      <a:pPr algn="ctr"/>
                      <a:r>
                        <a:rPr lang="en-US" dirty="0" smtClean="0"/>
                        <a:t>--</a:t>
                      </a:r>
                      <a:endParaRPr lang="en-US" dirty="0"/>
                    </a:p>
                  </a:txBody>
                  <a:tcPr/>
                </a:tc>
                <a:tc>
                  <a:txBody>
                    <a:bodyPr/>
                    <a:lstStyle/>
                    <a:p>
                      <a:pPr algn="ctr"/>
                      <a:r>
                        <a:rPr lang="en-US" dirty="0" smtClean="0"/>
                        <a:t>2.7</a:t>
                      </a:r>
                      <a:endParaRPr lang="en-US" dirty="0"/>
                    </a:p>
                  </a:txBody>
                  <a:tcPr/>
                </a:tc>
                <a:tc>
                  <a:txBody>
                    <a:bodyPr/>
                    <a:lstStyle/>
                    <a:p>
                      <a:pPr algn="ctr"/>
                      <a:r>
                        <a:rPr lang="en-US" dirty="0" smtClean="0"/>
                        <a:t>--</a:t>
                      </a:r>
                      <a:endParaRPr lang="en-US" dirty="0"/>
                    </a:p>
                  </a:txBody>
                  <a:tcPr/>
                </a:tc>
                <a:tc>
                  <a:txBody>
                    <a:bodyPr/>
                    <a:lstStyle/>
                    <a:p>
                      <a:pPr algn="ctr"/>
                      <a:r>
                        <a:rPr lang="en-US" dirty="0" smtClean="0"/>
                        <a:t>9.4</a:t>
                      </a:r>
                      <a:endParaRPr lang="en-US" dirty="0"/>
                    </a:p>
                  </a:txBody>
                  <a:tcPr/>
                </a:tc>
                <a:tc>
                  <a:txBody>
                    <a:bodyPr/>
                    <a:lstStyle/>
                    <a:p>
                      <a:pPr algn="ctr"/>
                      <a:r>
                        <a:rPr lang="en-US" dirty="0" smtClean="0"/>
                        <a:t>--</a:t>
                      </a:r>
                      <a:endParaRPr lang="en-US" dirty="0"/>
                    </a:p>
                  </a:txBody>
                  <a:tcPr/>
                </a:tc>
                <a:tc>
                  <a:txBody>
                    <a:bodyPr/>
                    <a:lstStyle/>
                    <a:p>
                      <a:pPr algn="ctr"/>
                      <a:r>
                        <a:rPr lang="en-US" dirty="0" smtClean="0"/>
                        <a:t>3.0</a:t>
                      </a:r>
                      <a:endParaRPr lang="en-US" dirty="0"/>
                    </a:p>
                  </a:txBody>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en-US" sz="4000" dirty="0" smtClean="0"/>
              <a:t>Current US Outlook</a:t>
            </a:r>
          </a:p>
        </p:txBody>
      </p:sp>
      <p:sp>
        <p:nvSpPr>
          <p:cNvPr id="48131" name="Rectangle 3"/>
          <p:cNvSpPr>
            <a:spLocks noGrp="1" noChangeArrowheads="1"/>
          </p:cNvSpPr>
          <p:nvPr>
            <p:ph type="body" idx="4294967295"/>
          </p:nvPr>
        </p:nvSpPr>
        <p:spPr>
          <a:xfrm>
            <a:off x="457200" y="1524000"/>
            <a:ext cx="8229600" cy="4602163"/>
          </a:xfrm>
        </p:spPr>
        <p:txBody>
          <a:bodyPr/>
          <a:lstStyle/>
          <a:p>
            <a:pPr eaLnBrk="1" hangingPunct="1">
              <a:lnSpc>
                <a:spcPct val="80000"/>
              </a:lnSpc>
            </a:pPr>
            <a:r>
              <a:rPr lang="en-US" sz="2200" dirty="0" smtClean="0"/>
              <a:t>The U.S. economy slipped into recession in December 2007,  and the financial shock last fall tilted it into one of the most serious recessions of the last 50 years.  </a:t>
            </a:r>
          </a:p>
          <a:p>
            <a:pPr eaLnBrk="1" hangingPunct="1">
              <a:lnSpc>
                <a:spcPct val="80000"/>
              </a:lnSpc>
            </a:pPr>
            <a:r>
              <a:rPr lang="en-US" sz="2200" dirty="0" smtClean="0"/>
              <a:t>Recovery is underway – both financial markets and the real economy continue to improve.  The economy is still weak -- and relapse is possible with any shock.</a:t>
            </a:r>
          </a:p>
          <a:p>
            <a:pPr eaLnBrk="1" hangingPunct="1">
              <a:lnSpc>
                <a:spcPct val="80000"/>
              </a:lnSpc>
            </a:pPr>
            <a:r>
              <a:rPr lang="en-US" sz="2200" dirty="0" smtClean="0"/>
              <a:t>The consumer has pulled back </a:t>
            </a:r>
            <a:r>
              <a:rPr lang="en-US" sz="2200" i="1" dirty="0" smtClean="0"/>
              <a:t>hard</a:t>
            </a:r>
            <a:r>
              <a:rPr lang="en-US" sz="2200" dirty="0" smtClean="0"/>
              <a:t> on spending.  Losses in wealth are unprecedented due to the decline in home prices, and losses in financial markets.  The weak job market adds to cautious consumer spending. Major long-and short-term adjustments in spending and saving occur here.  </a:t>
            </a:r>
          </a:p>
          <a:p>
            <a:pPr eaLnBrk="1" hangingPunct="1">
              <a:lnSpc>
                <a:spcPct val="80000"/>
              </a:lnSpc>
            </a:pPr>
            <a:r>
              <a:rPr lang="en-US" sz="2200" dirty="0" smtClean="0"/>
              <a:t>Recovery?  Whether recovery is fast or slow, expect the following expansion to be slow for a prolonged period.  There is still much to sort out in autos, housing, and financial industries.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p:txBody>
          <a:bodyPr/>
          <a:lstStyle/>
          <a:p>
            <a:pPr eaLnBrk="1" hangingPunct="1"/>
            <a:r>
              <a:rPr lang="en-US" sz="4000" smtClean="0"/>
              <a:t>The global economy drives the commodity boom … and now the bust?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685800" y="609600"/>
          <a:ext cx="7324725"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
          <p:cNvGraphicFramePr>
            <a:graphicFrameLocks/>
          </p:cNvGraphicFramePr>
          <p:nvPr/>
        </p:nvGraphicFramePr>
        <p:xfrm>
          <a:off x="304800" y="1019175"/>
          <a:ext cx="8543925" cy="5153025"/>
        </p:xfrm>
        <a:graphic>
          <a:graphicData uri="http://schemas.openxmlformats.org/drawingml/2006/chart">
            <c:chart xmlns:c="http://schemas.openxmlformats.org/drawingml/2006/chart" xmlns:r="http://schemas.openxmlformats.org/officeDocument/2006/relationships" r:id="rId3"/>
          </a:graphicData>
        </a:graphic>
      </p:graphicFrame>
      <p:sp>
        <p:nvSpPr>
          <p:cNvPr id="19459" name="TextBox 2"/>
          <p:cNvSpPr txBox="1">
            <a:spLocks noChangeArrowheads="1"/>
          </p:cNvSpPr>
          <p:nvPr/>
        </p:nvSpPr>
        <p:spPr bwMode="auto">
          <a:xfrm>
            <a:off x="685800" y="533400"/>
            <a:ext cx="7620000" cy="523875"/>
          </a:xfrm>
          <a:prstGeom prst="rect">
            <a:avLst/>
          </a:prstGeom>
          <a:noFill/>
          <a:ln w="9525">
            <a:noFill/>
            <a:miter lim="800000"/>
            <a:headEnd/>
            <a:tailEnd/>
          </a:ln>
        </p:spPr>
        <p:txBody>
          <a:bodyPr>
            <a:spAutoFit/>
          </a:bodyPr>
          <a:lstStyle/>
          <a:p>
            <a:pPr algn="ctr"/>
            <a:r>
              <a:rPr lang="en-US" sz="2800" dirty="0"/>
              <a:t>Oil Part of a Wider Commodity Boom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Economic Performance</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eaLnBrk="1" hangingPunct="1"/>
            <a:r>
              <a:rPr lang="en-US" sz="4000" smtClean="0"/>
              <a:t>What Was Behind the Commodity Boom?</a:t>
            </a:r>
          </a:p>
        </p:txBody>
      </p:sp>
      <p:sp>
        <p:nvSpPr>
          <p:cNvPr id="50179" name="Rectangle 3"/>
          <p:cNvSpPr>
            <a:spLocks noGrp="1" noChangeArrowheads="1"/>
          </p:cNvSpPr>
          <p:nvPr>
            <p:ph type="body" idx="4294967295"/>
          </p:nvPr>
        </p:nvSpPr>
        <p:spPr/>
        <p:txBody>
          <a:bodyPr/>
          <a:lstStyle/>
          <a:p>
            <a:pPr eaLnBrk="1" hangingPunct="1">
              <a:lnSpc>
                <a:spcPct val="90000"/>
              </a:lnSpc>
            </a:pPr>
            <a:r>
              <a:rPr lang="en-US" sz="2800" i="1" smtClean="0"/>
              <a:t>Primarily, it is the growth of the developing world.</a:t>
            </a:r>
            <a:r>
              <a:rPr lang="en-US" sz="2800" smtClean="0"/>
              <a:t>  From 2002-2007, the IMF estimates they account for 90% of the growth in consumption of oil, 90% of metals’ growth, and 80% of food.</a:t>
            </a:r>
          </a:p>
          <a:p>
            <a:pPr eaLnBrk="1" hangingPunct="1">
              <a:lnSpc>
                <a:spcPct val="90000"/>
              </a:lnSpc>
            </a:pPr>
            <a:r>
              <a:rPr lang="en-US" sz="2800" i="1" smtClean="0"/>
              <a:t>Dollar depreciation</a:t>
            </a:r>
            <a:r>
              <a:rPr lang="en-US" sz="2800" smtClean="0"/>
              <a:t> raises the purchasing power of other currencies, and stimulates the demand for commodities priced in dollars.  Raises the price to US consumers.   </a:t>
            </a:r>
          </a:p>
          <a:p>
            <a:pPr eaLnBrk="1" hangingPunct="1">
              <a:lnSpc>
                <a:spcPct val="90000"/>
              </a:lnSpc>
            </a:pPr>
            <a:r>
              <a:rPr lang="en-US" sz="2800" i="1" smtClean="0"/>
              <a:t>Low U.S. interest rates</a:t>
            </a:r>
            <a:r>
              <a:rPr lang="en-US" sz="2800" smtClean="0"/>
              <a:t> (other things equal) can raise the price of commodities by lowering the price of storage, encouraging speculation.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71600" y="1219201"/>
          <a:ext cx="6324600" cy="5438080"/>
        </p:xfrm>
        <a:graphic>
          <a:graphicData uri="http://schemas.openxmlformats.org/drawingml/2006/table">
            <a:tbl>
              <a:tblPr firstRow="1" bandRow="1">
                <a:tableStyleId>{00A15C55-8517-42AA-B614-E9B94910E393}</a:tableStyleId>
              </a:tblPr>
              <a:tblGrid>
                <a:gridCol w="2108200"/>
                <a:gridCol w="2108200"/>
                <a:gridCol w="2108200"/>
              </a:tblGrid>
              <a:tr h="612200">
                <a:tc>
                  <a:txBody>
                    <a:bodyPr/>
                    <a:lstStyle/>
                    <a:p>
                      <a:pPr algn="ctr"/>
                      <a:r>
                        <a:rPr lang="en-US" dirty="0" smtClean="0"/>
                        <a:t>Date Forecast Prepared</a:t>
                      </a:r>
                      <a:endParaRPr lang="en-US" dirty="0"/>
                    </a:p>
                  </a:txBody>
                  <a:tcPr/>
                </a:tc>
                <a:tc>
                  <a:txBody>
                    <a:bodyPr/>
                    <a:lstStyle/>
                    <a:p>
                      <a:pPr algn="ctr"/>
                      <a:r>
                        <a:rPr lang="en-US" dirty="0" smtClean="0"/>
                        <a:t>2008</a:t>
                      </a:r>
                      <a:endParaRPr lang="en-US" dirty="0"/>
                    </a:p>
                  </a:txBody>
                  <a:tcPr/>
                </a:tc>
                <a:tc>
                  <a:txBody>
                    <a:bodyPr/>
                    <a:lstStyle/>
                    <a:p>
                      <a:pPr algn="ctr"/>
                      <a:r>
                        <a:rPr lang="en-US" dirty="0" smtClean="0"/>
                        <a:t>2009</a:t>
                      </a:r>
                      <a:endParaRPr lang="en-US" dirty="0"/>
                    </a:p>
                  </a:txBody>
                  <a:tcPr/>
                </a:tc>
              </a:tr>
              <a:tr h="479800">
                <a:tc>
                  <a:txBody>
                    <a:bodyPr/>
                    <a:lstStyle/>
                    <a:p>
                      <a:pPr algn="l"/>
                      <a:r>
                        <a:rPr lang="en-US" dirty="0" smtClean="0"/>
                        <a:t>October 2007</a:t>
                      </a:r>
                    </a:p>
                  </a:txBody>
                  <a:tcPr/>
                </a:tc>
                <a:tc>
                  <a:txBody>
                    <a:bodyPr/>
                    <a:lstStyle/>
                    <a:p>
                      <a:pPr algn="ctr"/>
                      <a:r>
                        <a:rPr lang="en-US" dirty="0" smtClean="0"/>
                        <a:t>4.4</a:t>
                      </a:r>
                      <a:endParaRPr lang="en-US" dirty="0"/>
                    </a:p>
                  </a:txBody>
                  <a:tcPr/>
                </a:tc>
                <a:tc>
                  <a:txBody>
                    <a:bodyPr/>
                    <a:lstStyle/>
                    <a:p>
                      <a:pPr algn="ctr"/>
                      <a:r>
                        <a:rPr lang="en-US" dirty="0" smtClean="0"/>
                        <a:t>--</a:t>
                      </a:r>
                      <a:endParaRPr lang="en-US" dirty="0"/>
                    </a:p>
                  </a:txBody>
                  <a:tcPr/>
                </a:tc>
              </a:tr>
              <a:tr h="479800">
                <a:tc>
                  <a:txBody>
                    <a:bodyPr/>
                    <a:lstStyle/>
                    <a:p>
                      <a:pPr algn="l"/>
                      <a:r>
                        <a:rPr lang="en-US" dirty="0" smtClean="0"/>
                        <a:t>January 2008</a:t>
                      </a:r>
                      <a:endParaRPr lang="en-US" dirty="0"/>
                    </a:p>
                  </a:txBody>
                  <a:tcPr/>
                </a:tc>
                <a:tc>
                  <a:txBody>
                    <a:bodyPr/>
                    <a:lstStyle/>
                    <a:p>
                      <a:pPr algn="ctr"/>
                      <a:r>
                        <a:rPr lang="en-US" dirty="0" smtClean="0"/>
                        <a:t>4.1</a:t>
                      </a:r>
                      <a:endParaRPr lang="en-US" dirty="0"/>
                    </a:p>
                  </a:txBody>
                  <a:tcPr/>
                </a:tc>
                <a:tc>
                  <a:txBody>
                    <a:bodyPr/>
                    <a:lstStyle/>
                    <a:p>
                      <a:pPr algn="ctr"/>
                      <a:r>
                        <a:rPr lang="en-US" dirty="0" smtClean="0"/>
                        <a:t>--</a:t>
                      </a:r>
                      <a:endParaRPr lang="en-US" dirty="0"/>
                    </a:p>
                  </a:txBody>
                  <a:tcPr/>
                </a:tc>
              </a:tr>
              <a:tr h="479800">
                <a:tc>
                  <a:txBody>
                    <a:bodyPr/>
                    <a:lstStyle/>
                    <a:p>
                      <a:pPr algn="l"/>
                      <a:r>
                        <a:rPr lang="en-US" dirty="0" smtClean="0"/>
                        <a:t>April 2008</a:t>
                      </a:r>
                      <a:endParaRPr lang="en-US" dirty="0"/>
                    </a:p>
                  </a:txBody>
                  <a:tcPr/>
                </a:tc>
                <a:tc>
                  <a:txBody>
                    <a:bodyPr/>
                    <a:lstStyle/>
                    <a:p>
                      <a:pPr algn="ctr"/>
                      <a:r>
                        <a:rPr lang="en-US" dirty="0" smtClean="0"/>
                        <a:t>3.7</a:t>
                      </a:r>
                      <a:endParaRPr lang="en-US" dirty="0"/>
                    </a:p>
                  </a:txBody>
                  <a:tcPr/>
                </a:tc>
                <a:tc>
                  <a:txBody>
                    <a:bodyPr/>
                    <a:lstStyle/>
                    <a:p>
                      <a:pPr algn="ctr"/>
                      <a:r>
                        <a:rPr lang="en-US" dirty="0" smtClean="0"/>
                        <a:t>3.8</a:t>
                      </a:r>
                      <a:endParaRPr lang="en-US" dirty="0"/>
                    </a:p>
                  </a:txBody>
                  <a:tcPr/>
                </a:tc>
              </a:tr>
              <a:tr h="479800">
                <a:tc>
                  <a:txBody>
                    <a:bodyPr/>
                    <a:lstStyle/>
                    <a:p>
                      <a:pPr algn="l"/>
                      <a:r>
                        <a:rPr lang="en-US" dirty="0" smtClean="0"/>
                        <a:t>July 2008</a:t>
                      </a:r>
                      <a:endParaRPr lang="en-US" dirty="0"/>
                    </a:p>
                  </a:txBody>
                  <a:tcPr/>
                </a:tc>
                <a:tc>
                  <a:txBody>
                    <a:bodyPr/>
                    <a:lstStyle/>
                    <a:p>
                      <a:pPr algn="ctr"/>
                      <a:r>
                        <a:rPr lang="en-US" dirty="0" smtClean="0"/>
                        <a:t>4.1</a:t>
                      </a:r>
                      <a:endParaRPr lang="en-US" dirty="0"/>
                    </a:p>
                  </a:txBody>
                  <a:tcPr/>
                </a:tc>
                <a:tc>
                  <a:txBody>
                    <a:bodyPr/>
                    <a:lstStyle/>
                    <a:p>
                      <a:pPr algn="ctr"/>
                      <a:r>
                        <a:rPr lang="en-US" dirty="0" smtClean="0"/>
                        <a:t>3.9</a:t>
                      </a:r>
                      <a:endParaRPr lang="en-US" dirty="0"/>
                    </a:p>
                  </a:txBody>
                  <a:tcPr/>
                </a:tc>
              </a:tr>
              <a:tr h="479800">
                <a:tc>
                  <a:txBody>
                    <a:bodyPr/>
                    <a:lstStyle/>
                    <a:p>
                      <a:pPr algn="l"/>
                      <a:r>
                        <a:rPr lang="en-US" dirty="0" smtClean="0"/>
                        <a:t>October 2008</a:t>
                      </a:r>
                      <a:endParaRPr lang="en-US" dirty="0"/>
                    </a:p>
                  </a:txBody>
                  <a:tcPr/>
                </a:tc>
                <a:tc>
                  <a:txBody>
                    <a:bodyPr/>
                    <a:lstStyle/>
                    <a:p>
                      <a:pPr algn="ctr"/>
                      <a:r>
                        <a:rPr lang="en-US" dirty="0" smtClean="0"/>
                        <a:t>3.9</a:t>
                      </a:r>
                      <a:endParaRPr lang="en-US" dirty="0"/>
                    </a:p>
                  </a:txBody>
                  <a:tcPr/>
                </a:tc>
                <a:tc>
                  <a:txBody>
                    <a:bodyPr/>
                    <a:lstStyle/>
                    <a:p>
                      <a:pPr algn="ctr"/>
                      <a:r>
                        <a:rPr lang="en-US" dirty="0" smtClean="0"/>
                        <a:t>3.0</a:t>
                      </a:r>
                      <a:endParaRPr lang="en-US" dirty="0"/>
                    </a:p>
                  </a:txBody>
                  <a:tcPr/>
                </a:tc>
              </a:tr>
              <a:tr h="479800">
                <a:tc>
                  <a:txBody>
                    <a:bodyPr/>
                    <a:lstStyle/>
                    <a:p>
                      <a:pPr algn="l"/>
                      <a:r>
                        <a:rPr lang="en-US" dirty="0" smtClean="0"/>
                        <a:t>November 2008</a:t>
                      </a:r>
                      <a:endParaRPr lang="en-US" dirty="0"/>
                    </a:p>
                  </a:txBody>
                  <a:tcPr/>
                </a:tc>
                <a:tc>
                  <a:txBody>
                    <a:bodyPr/>
                    <a:lstStyle/>
                    <a:p>
                      <a:pPr algn="ctr"/>
                      <a:r>
                        <a:rPr lang="en-US" dirty="0" smtClean="0"/>
                        <a:t>3.7</a:t>
                      </a:r>
                      <a:endParaRPr lang="en-US" dirty="0"/>
                    </a:p>
                  </a:txBody>
                  <a:tcPr/>
                </a:tc>
                <a:tc>
                  <a:txBody>
                    <a:bodyPr/>
                    <a:lstStyle/>
                    <a:p>
                      <a:pPr algn="ctr"/>
                      <a:r>
                        <a:rPr lang="en-US" dirty="0" smtClean="0"/>
                        <a:t>2.2</a:t>
                      </a:r>
                      <a:endParaRPr lang="en-US" dirty="0"/>
                    </a:p>
                  </a:txBody>
                  <a:tcPr/>
                </a:tc>
              </a:tr>
              <a:tr h="479800">
                <a:tc>
                  <a:txBody>
                    <a:bodyPr/>
                    <a:lstStyle/>
                    <a:p>
                      <a:pPr algn="l"/>
                      <a:r>
                        <a:rPr lang="en-US" dirty="0" smtClean="0"/>
                        <a:t>January 2009</a:t>
                      </a:r>
                      <a:endParaRPr lang="en-US" dirty="0"/>
                    </a:p>
                  </a:txBody>
                  <a:tcPr/>
                </a:tc>
                <a:tc>
                  <a:txBody>
                    <a:bodyPr/>
                    <a:lstStyle/>
                    <a:p>
                      <a:pPr algn="ctr"/>
                      <a:r>
                        <a:rPr lang="en-US" dirty="0" smtClean="0"/>
                        <a:t>3.4</a:t>
                      </a:r>
                      <a:endParaRPr lang="en-US" dirty="0"/>
                    </a:p>
                  </a:txBody>
                  <a:tcPr/>
                </a:tc>
                <a:tc>
                  <a:txBody>
                    <a:bodyPr/>
                    <a:lstStyle/>
                    <a:p>
                      <a:pPr algn="ctr"/>
                      <a:r>
                        <a:rPr lang="en-US" dirty="0" smtClean="0"/>
                        <a:t>0.5</a:t>
                      </a:r>
                      <a:endParaRPr lang="en-US" dirty="0"/>
                    </a:p>
                  </a:txBody>
                  <a:tcPr/>
                </a:tc>
              </a:tr>
              <a:tr h="479800">
                <a:tc>
                  <a:txBody>
                    <a:bodyPr/>
                    <a:lstStyle/>
                    <a:p>
                      <a:pPr algn="l"/>
                      <a:r>
                        <a:rPr lang="en-US" dirty="0" smtClean="0"/>
                        <a:t>April 2009</a:t>
                      </a:r>
                      <a:endParaRPr lang="en-US" dirty="0"/>
                    </a:p>
                  </a:txBody>
                  <a:tcPr/>
                </a:tc>
                <a:tc>
                  <a:txBody>
                    <a:bodyPr/>
                    <a:lstStyle/>
                    <a:p>
                      <a:pPr algn="ctr"/>
                      <a:r>
                        <a:rPr lang="en-US" dirty="0" smtClean="0"/>
                        <a:t>3.2</a:t>
                      </a:r>
                      <a:endParaRPr lang="en-US" dirty="0"/>
                    </a:p>
                  </a:txBody>
                  <a:tcPr/>
                </a:tc>
                <a:tc>
                  <a:txBody>
                    <a:bodyPr/>
                    <a:lstStyle/>
                    <a:p>
                      <a:pPr algn="ctr"/>
                      <a:r>
                        <a:rPr lang="en-US" dirty="0" smtClean="0"/>
                        <a:t>-1.3</a:t>
                      </a:r>
                      <a:endParaRPr lang="en-US" dirty="0"/>
                    </a:p>
                  </a:txBody>
                  <a:tcPr/>
                </a:tc>
              </a:tr>
              <a:tr h="479800">
                <a:tc>
                  <a:txBody>
                    <a:bodyPr/>
                    <a:lstStyle/>
                    <a:p>
                      <a:pPr algn="l"/>
                      <a:r>
                        <a:rPr lang="en-US" dirty="0" smtClean="0"/>
                        <a:t>July 2009</a:t>
                      </a:r>
                      <a:endParaRPr lang="en-US" dirty="0"/>
                    </a:p>
                  </a:txBody>
                  <a:tcPr/>
                </a:tc>
                <a:tc>
                  <a:txBody>
                    <a:bodyPr/>
                    <a:lstStyle/>
                    <a:p>
                      <a:pPr algn="ctr"/>
                      <a:r>
                        <a:rPr lang="en-US" dirty="0" smtClean="0"/>
                        <a:t>3.1</a:t>
                      </a:r>
                      <a:endParaRPr lang="en-US" dirty="0"/>
                    </a:p>
                  </a:txBody>
                  <a:tcPr/>
                </a:tc>
                <a:tc>
                  <a:txBody>
                    <a:bodyPr/>
                    <a:lstStyle/>
                    <a:p>
                      <a:pPr algn="ctr"/>
                      <a:r>
                        <a:rPr lang="en-US" dirty="0" smtClean="0"/>
                        <a:t>-1.4</a:t>
                      </a:r>
                      <a:endParaRPr lang="en-US" dirty="0"/>
                    </a:p>
                  </a:txBody>
                  <a:tcPr/>
                </a:tc>
              </a:tr>
              <a:tr h="479800">
                <a:tc>
                  <a:txBody>
                    <a:bodyPr/>
                    <a:lstStyle/>
                    <a:p>
                      <a:pPr algn="l"/>
                      <a:r>
                        <a:rPr lang="en-US" dirty="0" smtClean="0"/>
                        <a:t>October 2009</a:t>
                      </a:r>
                      <a:endParaRPr lang="en-US" dirty="0"/>
                    </a:p>
                  </a:txBody>
                  <a:tcPr/>
                </a:tc>
                <a:tc>
                  <a:txBody>
                    <a:bodyPr/>
                    <a:lstStyle/>
                    <a:p>
                      <a:pPr algn="ctr"/>
                      <a:r>
                        <a:rPr lang="en-US" dirty="0" smtClean="0"/>
                        <a:t>3.0</a:t>
                      </a:r>
                      <a:endParaRPr lang="en-US" dirty="0"/>
                    </a:p>
                  </a:txBody>
                  <a:tcPr/>
                </a:tc>
                <a:tc>
                  <a:txBody>
                    <a:bodyPr/>
                    <a:lstStyle/>
                    <a:p>
                      <a:pPr algn="ctr"/>
                      <a:r>
                        <a:rPr lang="en-US" dirty="0" smtClean="0"/>
                        <a:t>-1.1</a:t>
                      </a:r>
                      <a:endParaRPr lang="en-US" dirty="0"/>
                    </a:p>
                  </a:txBody>
                  <a:tcPr/>
                </a:tc>
              </a:tr>
            </a:tbl>
          </a:graphicData>
        </a:graphic>
      </p:graphicFrame>
      <p:sp>
        <p:nvSpPr>
          <p:cNvPr id="51244" name="TextBox 2"/>
          <p:cNvSpPr txBox="1">
            <a:spLocks noChangeArrowheads="1"/>
          </p:cNvSpPr>
          <p:nvPr/>
        </p:nvSpPr>
        <p:spPr bwMode="auto">
          <a:xfrm>
            <a:off x="762000" y="152400"/>
            <a:ext cx="7681913" cy="830997"/>
          </a:xfrm>
          <a:prstGeom prst="rect">
            <a:avLst/>
          </a:prstGeom>
          <a:noFill/>
          <a:ln w="9525">
            <a:noFill/>
            <a:miter lim="800000"/>
            <a:headEnd/>
            <a:tailEnd/>
          </a:ln>
        </p:spPr>
        <p:txBody>
          <a:bodyPr wrap="square">
            <a:spAutoFit/>
          </a:bodyPr>
          <a:lstStyle/>
          <a:p>
            <a:pPr algn="ctr"/>
            <a:r>
              <a:rPr lang="en-US" sz="2400" dirty="0"/>
              <a:t>IMF Global Growth Projections </a:t>
            </a:r>
            <a:r>
              <a:rPr lang="en-US" sz="2400" dirty="0" smtClean="0"/>
              <a:t>Slowly </a:t>
            </a:r>
          </a:p>
          <a:p>
            <a:pPr algn="ctr"/>
            <a:r>
              <a:rPr lang="en-US" sz="2400" dirty="0" smtClean="0"/>
              <a:t>Catch Up to Reality</a:t>
            </a:r>
            <a:endParaRPr 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US" sz="4000" smtClean="0"/>
              <a:t>IMF World Economic Outlook</a:t>
            </a:r>
            <a:br>
              <a:rPr lang="en-US" sz="4000" smtClean="0"/>
            </a:br>
            <a:r>
              <a:rPr lang="en-US" sz="4000" smtClean="0"/>
              <a:t>Annual Percent Growth</a:t>
            </a:r>
          </a:p>
        </p:txBody>
      </p:sp>
      <p:graphicFrame>
        <p:nvGraphicFramePr>
          <p:cNvPr id="478211" name="Group 3"/>
          <p:cNvGraphicFramePr>
            <a:graphicFrameLocks noGrp="1"/>
          </p:cNvGraphicFramePr>
          <p:nvPr/>
        </p:nvGraphicFramePr>
        <p:xfrm>
          <a:off x="228600" y="1600200"/>
          <a:ext cx="8686800" cy="4217163"/>
        </p:xfrm>
        <a:graphic>
          <a:graphicData uri="http://schemas.openxmlformats.org/drawingml/2006/table">
            <a:tbl>
              <a:tblPr/>
              <a:tblGrid>
                <a:gridCol w="1865313"/>
                <a:gridCol w="1487487"/>
                <a:gridCol w="1752600"/>
                <a:gridCol w="1676400"/>
                <a:gridCol w="19050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World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charset="0"/>
                        </a:rPr>
                        <a:t>Devel</a:t>
                      </a:r>
                      <a:r>
                        <a:rPr kumimoji="0" lang="en-US" sz="2400" b="1" i="0" u="none" strike="noStrike" cap="none" normalizeH="0" baseline="0" dirty="0" smtClean="0">
                          <a:ln>
                            <a:noFill/>
                          </a:ln>
                          <a:solidFill>
                            <a:schemeClr val="tx1"/>
                          </a:solidFill>
                          <a:effectLst/>
                          <a:latin typeface="Arial" charset="0"/>
                        </a:rPr>
                        <a:t>. Asia China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7.6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6.2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7.3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Euro Area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Japan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71" name="Text Box 47"/>
          <p:cNvSpPr txBox="1">
            <a:spLocks noChangeArrowheads="1"/>
          </p:cNvSpPr>
          <p:nvPr/>
        </p:nvSpPr>
        <p:spPr bwMode="auto">
          <a:xfrm>
            <a:off x="457200" y="6248400"/>
            <a:ext cx="7848600" cy="366713"/>
          </a:xfrm>
          <a:prstGeom prst="rect">
            <a:avLst/>
          </a:prstGeom>
          <a:noFill/>
          <a:ln w="9525">
            <a:noFill/>
            <a:miter lim="800000"/>
            <a:headEnd/>
            <a:tailEnd/>
          </a:ln>
        </p:spPr>
        <p:txBody>
          <a:bodyPr>
            <a:spAutoFit/>
          </a:bodyPr>
          <a:lstStyle/>
          <a:p>
            <a:r>
              <a:rPr lang="en-US" sz="1800" dirty="0"/>
              <a:t>Source: IMF, </a:t>
            </a:r>
            <a:r>
              <a:rPr lang="en-US" sz="1800" i="1" dirty="0"/>
              <a:t>World Economic </a:t>
            </a:r>
            <a:r>
              <a:rPr lang="en-US" sz="1800" i="1" dirty="0" smtClean="0"/>
              <a:t>Outlook</a:t>
            </a:r>
            <a:r>
              <a:rPr lang="en-US" sz="1800" dirty="0" smtClean="0"/>
              <a:t>, October 2009</a:t>
            </a:r>
            <a:endParaRPr lang="en-US" sz="1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en-US" sz="3200" b="1" dirty="0" smtClean="0"/>
              <a:t>Could Emerging Country Growth Really Decouple from the US, Europe and Japan?</a:t>
            </a:r>
          </a:p>
        </p:txBody>
      </p:sp>
      <p:sp>
        <p:nvSpPr>
          <p:cNvPr id="53251" name="Rectangle 3"/>
          <p:cNvSpPr>
            <a:spLocks noGrp="1" noChangeArrowheads="1"/>
          </p:cNvSpPr>
          <p:nvPr>
            <p:ph type="body" idx="4294967295"/>
          </p:nvPr>
        </p:nvSpPr>
        <p:spPr/>
        <p:txBody>
          <a:bodyPr/>
          <a:lstStyle/>
          <a:p>
            <a:pPr eaLnBrk="1" hangingPunct="1"/>
            <a:r>
              <a:rPr lang="en-US" sz="2800" dirty="0" smtClean="0"/>
              <a:t>Strong internal growth dynamics</a:t>
            </a:r>
          </a:p>
          <a:p>
            <a:pPr eaLnBrk="1" hangingPunct="1"/>
            <a:r>
              <a:rPr lang="en-US" sz="2800" dirty="0" smtClean="0"/>
              <a:t>A rising share of the global economy</a:t>
            </a:r>
          </a:p>
          <a:p>
            <a:pPr eaLnBrk="1" hangingPunct="1"/>
            <a:r>
              <a:rPr lang="en-US" sz="2800" dirty="0" smtClean="0"/>
              <a:t>More resilient policy framework</a:t>
            </a:r>
          </a:p>
          <a:p>
            <a:pPr eaLnBrk="1" hangingPunct="1"/>
            <a:r>
              <a:rPr lang="en-US" sz="2800" dirty="0" smtClean="0"/>
              <a:t>But spillovers from the developed world still a factor – accounting for maybe 35 percent of growth for emerging economies, 45 percent for more commodity dependent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3600" dirty="0" smtClean="0"/>
              <a:t>Recent Forecasts for Asia in 2010</a:t>
            </a:r>
            <a:endParaRPr lang="en-US" sz="3600" dirty="0"/>
          </a:p>
        </p:txBody>
      </p:sp>
      <p:sp>
        <p:nvSpPr>
          <p:cNvPr id="3" name="Content Placeholder 2"/>
          <p:cNvSpPr>
            <a:spLocks noGrp="1"/>
          </p:cNvSpPr>
          <p:nvPr>
            <p:ph idx="1"/>
          </p:nvPr>
        </p:nvSpPr>
        <p:spPr/>
        <p:txBody>
          <a:bodyPr/>
          <a:lstStyle/>
          <a:p>
            <a:r>
              <a:rPr lang="en-US" sz="2800" b="1" dirty="0" smtClean="0"/>
              <a:t>IMF</a:t>
            </a:r>
            <a:r>
              <a:rPr lang="en-US" sz="2800" dirty="0" smtClean="0"/>
              <a:t> (October): Developing Asia, 7.3%; China, 9.0%</a:t>
            </a:r>
          </a:p>
          <a:p>
            <a:r>
              <a:rPr lang="en-US" sz="2800" b="1" dirty="0" smtClean="0"/>
              <a:t>UN</a:t>
            </a:r>
            <a:r>
              <a:rPr lang="en-US" sz="2800" dirty="0" smtClean="0"/>
              <a:t> (June): East Asia, 5.6%; South Asia, 5.6%</a:t>
            </a:r>
          </a:p>
          <a:p>
            <a:r>
              <a:rPr lang="en-US" sz="2800" b="1" dirty="0" smtClean="0"/>
              <a:t>World Bank </a:t>
            </a:r>
            <a:r>
              <a:rPr lang="en-US" sz="2800" dirty="0" smtClean="0"/>
              <a:t>(June): East Asia less China, 3.5%; China, 7.5%</a:t>
            </a:r>
          </a:p>
          <a:p>
            <a:r>
              <a:rPr lang="en-US" sz="2800" b="1" dirty="0" smtClean="0"/>
              <a:t>OECD</a:t>
            </a:r>
            <a:r>
              <a:rPr lang="en-US" sz="2800" dirty="0" smtClean="0"/>
              <a:t> (September): China, 9.25%; Indonesia, 4.8%</a:t>
            </a:r>
            <a:endParaRPr lang="en-US"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p:txBody>
          <a:bodyPr/>
          <a:lstStyle/>
          <a:p>
            <a:pPr eaLnBrk="1" hangingPunct="1"/>
            <a:r>
              <a:rPr lang="en-US" sz="3600" smtClean="0"/>
              <a:t>Oil and natural gas have separated Houston from the rest of the country for the last four years</a:t>
            </a:r>
            <a:r>
              <a:rPr lang="en-US" sz="4000" smtClean="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304800"/>
            <a:ext cx="8229600" cy="1143000"/>
          </a:xfrm>
        </p:spPr>
        <p:txBody>
          <a:bodyPr/>
          <a:lstStyle/>
          <a:p>
            <a:pPr eaLnBrk="1" hangingPunct="1"/>
            <a:r>
              <a:rPr lang="en-US" sz="2800" smtClean="0"/>
              <a:t>Refiners’ Acquisition Cost of Crude Oil </a:t>
            </a:r>
            <a:br>
              <a:rPr lang="en-US" sz="2800" smtClean="0"/>
            </a:br>
            <a:r>
              <a:rPr lang="en-US" sz="2800" smtClean="0"/>
              <a:t>1994 to Present</a:t>
            </a:r>
          </a:p>
        </p:txBody>
      </p:sp>
      <p:graphicFrame>
        <p:nvGraphicFramePr>
          <p:cNvPr id="20482" name="Object 3"/>
          <p:cNvGraphicFramePr>
            <a:graphicFrameLocks noChangeAspect="1"/>
          </p:cNvGraphicFramePr>
          <p:nvPr>
            <p:ph type="chart" idx="1"/>
          </p:nvPr>
        </p:nvGraphicFramePr>
        <p:xfrm>
          <a:off x="1066800" y="1449388"/>
          <a:ext cx="7734300" cy="4224337"/>
        </p:xfrm>
        <a:graphic>
          <a:graphicData uri="http://schemas.openxmlformats.org/presentationml/2006/ole">
            <p:oleObj spid="_x0000_s20482" name="Chart" r:id="rId4" imgW="7743959" imgH="4229183" progId="MSGraph.Chart.8">
              <p:embed followColorScheme="full"/>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mtClean="0"/>
              <a:t>Wellhead Price of Natural Gas</a:t>
            </a:r>
            <a:br>
              <a:rPr lang="en-US" smtClean="0"/>
            </a:br>
            <a:r>
              <a:rPr lang="en-US" sz="3000" smtClean="0"/>
              <a:t>1994 to Present</a:t>
            </a:r>
          </a:p>
        </p:txBody>
      </p:sp>
      <p:graphicFrame>
        <p:nvGraphicFramePr>
          <p:cNvPr id="21506" name="Object 3"/>
          <p:cNvGraphicFramePr>
            <a:graphicFrameLocks noChangeAspect="1"/>
          </p:cNvGraphicFramePr>
          <p:nvPr>
            <p:ph type="chart" idx="1"/>
          </p:nvPr>
        </p:nvGraphicFramePr>
        <p:xfrm>
          <a:off x="600075" y="1657350"/>
          <a:ext cx="7715250" cy="4191000"/>
        </p:xfrm>
        <a:graphic>
          <a:graphicData uri="http://schemas.openxmlformats.org/presentationml/2006/ole">
            <p:oleObj spid="_x0000_s21506" name="Chart" r:id="rId4" imgW="7715298" imgH="4190857" progId="MSGraph.Chart.8">
              <p:embed followColorScheme="full"/>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p:txBody>
          <a:bodyPr/>
          <a:lstStyle/>
          <a:p>
            <a:pPr eaLnBrk="1" hangingPunct="1"/>
            <a:r>
              <a:rPr lang="en-US" sz="4000" dirty="0" smtClean="0"/>
              <a:t>International Rig Count Continues to Hold Up</a:t>
            </a:r>
          </a:p>
        </p:txBody>
      </p:sp>
      <p:graphicFrame>
        <p:nvGraphicFramePr>
          <p:cNvPr id="24578" name="Object 3"/>
          <p:cNvGraphicFramePr>
            <a:graphicFrameLocks noChangeAspect="1"/>
          </p:cNvGraphicFramePr>
          <p:nvPr>
            <p:ph type="chart" idx="4294967295"/>
          </p:nvPr>
        </p:nvGraphicFramePr>
        <p:xfrm>
          <a:off x="476250" y="1524000"/>
          <a:ext cx="7772400" cy="4543425"/>
        </p:xfrm>
        <a:graphic>
          <a:graphicData uri="http://schemas.openxmlformats.org/presentationml/2006/ole">
            <p:oleObj spid="_x0000_s132098" name="Chart" r:id="rId4" imgW="7772305" imgH="4114848" progId="MSGraph.Chart.8">
              <p:embed followColorScheme="full"/>
            </p:oleObj>
          </a:graphicData>
        </a:graphic>
      </p:graphicFrame>
      <p:sp>
        <p:nvSpPr>
          <p:cNvPr id="24580" name="Text Box 4"/>
          <p:cNvSpPr txBox="1">
            <a:spLocks noChangeArrowheads="1"/>
          </p:cNvSpPr>
          <p:nvPr/>
        </p:nvSpPr>
        <p:spPr bwMode="auto">
          <a:xfrm>
            <a:off x="1279525" y="5903913"/>
            <a:ext cx="3117850" cy="366712"/>
          </a:xfrm>
          <a:prstGeom prst="rect">
            <a:avLst/>
          </a:prstGeom>
          <a:noFill/>
          <a:ln w="9525">
            <a:noFill/>
            <a:miter lim="800000"/>
            <a:headEnd/>
            <a:tailEnd/>
          </a:ln>
        </p:spPr>
        <p:txBody>
          <a:bodyPr wrap="none">
            <a:spAutoFit/>
          </a:bodyPr>
          <a:lstStyle/>
          <a:p>
            <a:r>
              <a:rPr lang="en-US" sz="1800"/>
              <a:t>Excludes Iran and the Sudan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762000" y="685800"/>
          <a:ext cx="7467600" cy="5638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37318" y="284943"/>
          <a:ext cx="8669364" cy="62881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609600" y="1397000"/>
          <a:ext cx="8229600" cy="4927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14400" y="381000"/>
            <a:ext cx="7086600" cy="830997"/>
          </a:xfrm>
          <a:prstGeom prst="rect">
            <a:avLst/>
          </a:prstGeom>
          <a:noFill/>
        </p:spPr>
        <p:txBody>
          <a:bodyPr wrap="square" rtlCol="0">
            <a:spAutoFit/>
          </a:bodyPr>
          <a:lstStyle/>
          <a:p>
            <a:pPr algn="ctr"/>
            <a:r>
              <a:rPr lang="en-US" sz="2400" dirty="0" smtClean="0"/>
              <a:t>High Oil/Low Gas Price Push Drilling </a:t>
            </a:r>
          </a:p>
          <a:p>
            <a:pPr algn="ctr"/>
            <a:r>
              <a:rPr lang="en-US" sz="2400" dirty="0" smtClean="0"/>
              <a:t>Toward Oil-Directed Activity</a:t>
            </a:r>
            <a:endParaRPr lang="en-US"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838200" y="1397000"/>
          <a:ext cx="7239000" cy="4546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76400" y="381000"/>
            <a:ext cx="5816016" cy="830997"/>
          </a:xfrm>
          <a:prstGeom prst="rect">
            <a:avLst/>
          </a:prstGeom>
          <a:noFill/>
        </p:spPr>
        <p:txBody>
          <a:bodyPr wrap="square" rtlCol="0">
            <a:spAutoFit/>
          </a:bodyPr>
          <a:lstStyle/>
          <a:p>
            <a:pPr algn="ctr"/>
            <a:r>
              <a:rPr lang="en-US" sz="2400" dirty="0" smtClean="0"/>
              <a:t>Horizontal Drilling Strength Shows the Growing  Strength of Shale Gas</a:t>
            </a:r>
            <a:endParaRPr lang="en-US"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990600" y="1397000"/>
          <a:ext cx="6858000" cy="4699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47800" y="228600"/>
            <a:ext cx="6248400" cy="830997"/>
          </a:xfrm>
          <a:prstGeom prst="rect">
            <a:avLst/>
          </a:prstGeom>
          <a:noFill/>
        </p:spPr>
        <p:txBody>
          <a:bodyPr wrap="square" rtlCol="0">
            <a:spAutoFit/>
          </a:bodyPr>
          <a:lstStyle/>
          <a:p>
            <a:pPr algn="ctr"/>
            <a:r>
              <a:rPr lang="en-US" sz="2400" dirty="0" smtClean="0"/>
              <a:t>Texas Drilling Peaked at Same Time as US</a:t>
            </a:r>
          </a:p>
          <a:p>
            <a:pPr algn="ctr"/>
            <a:r>
              <a:rPr lang="en-US" sz="2400" dirty="0" smtClean="0"/>
              <a:t>Then Fell Further, But Now Recovering</a:t>
            </a:r>
            <a:endParaRPr lang="en-US"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4000" dirty="0" smtClean="0"/>
              <a:t>Natural Gas-Directed Drilling</a:t>
            </a:r>
          </a:p>
        </p:txBody>
      </p:sp>
      <p:sp>
        <p:nvSpPr>
          <p:cNvPr id="55299" name="Rectangle 3"/>
          <p:cNvSpPr>
            <a:spLocks noGrp="1" noChangeArrowheads="1"/>
          </p:cNvSpPr>
          <p:nvPr>
            <p:ph type="body" idx="1"/>
          </p:nvPr>
        </p:nvSpPr>
        <p:spPr>
          <a:xfrm>
            <a:off x="457200" y="1371600"/>
            <a:ext cx="8229600" cy="4754563"/>
          </a:xfrm>
        </p:spPr>
        <p:txBody>
          <a:bodyPr/>
          <a:lstStyle/>
          <a:p>
            <a:pPr eaLnBrk="1" hangingPunct="1"/>
            <a:r>
              <a:rPr lang="en-US" sz="2400" dirty="0" smtClean="0"/>
              <a:t>Good News</a:t>
            </a:r>
          </a:p>
          <a:p>
            <a:pPr lvl="1" eaLnBrk="1" hangingPunct="1"/>
            <a:r>
              <a:rPr lang="en-US" sz="2000" dirty="0" smtClean="0"/>
              <a:t>Natural gas marketed production still up 1.2 percent this year from last year, but may have finally peaked over the summer</a:t>
            </a:r>
          </a:p>
          <a:p>
            <a:pPr lvl="1" eaLnBrk="1" hangingPunct="1"/>
            <a:r>
              <a:rPr lang="en-US" sz="2000" dirty="0" smtClean="0"/>
              <a:t>Rising oil prices now providing some support for gas prices</a:t>
            </a:r>
          </a:p>
          <a:p>
            <a:pPr eaLnBrk="1" hangingPunct="1"/>
            <a:r>
              <a:rPr lang="en-US" sz="2400" dirty="0" smtClean="0"/>
              <a:t>Bad News</a:t>
            </a:r>
          </a:p>
          <a:p>
            <a:pPr lvl="1" eaLnBrk="1" hangingPunct="1"/>
            <a:r>
              <a:rPr lang="en-US" sz="2000" dirty="0" smtClean="0"/>
              <a:t>Industrial loads hurt by recession</a:t>
            </a:r>
          </a:p>
          <a:p>
            <a:pPr lvl="1" eaLnBrk="1" hangingPunct="1"/>
            <a:r>
              <a:rPr lang="en-US" sz="2000" dirty="0" smtClean="0"/>
              <a:t>Inventories 15-20 percent above normal, near capacity going into heating season.  </a:t>
            </a:r>
            <a:r>
              <a:rPr lang="en-US" sz="2000" dirty="0" err="1" smtClean="0"/>
              <a:t>Excees</a:t>
            </a:r>
            <a:r>
              <a:rPr lang="en-US" sz="2000" dirty="0" smtClean="0"/>
              <a:t> cut in half by cold winter.</a:t>
            </a:r>
          </a:p>
          <a:p>
            <a:pPr eaLnBrk="1" hangingPunct="1"/>
            <a:r>
              <a:rPr lang="en-US" sz="2400" dirty="0" smtClean="0"/>
              <a:t>Worse News</a:t>
            </a:r>
          </a:p>
          <a:p>
            <a:pPr lvl="1" eaLnBrk="1" hangingPunct="1"/>
            <a:r>
              <a:rPr lang="en-US" sz="2000" dirty="0" smtClean="0"/>
              <a:t>Technology is too good, shale more prolific than expected.</a:t>
            </a:r>
          </a:p>
          <a:p>
            <a:pPr lvl="1" eaLnBrk="1" hangingPunct="1"/>
            <a:r>
              <a:rPr lang="en-US" sz="2000" dirty="0" smtClean="0"/>
              <a:t>Longer-run, will we need 1600 gas-directed rigs to maintain current level of production? Probably not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nvGraphicFramePr>
        <p:xfrm>
          <a:off x="0" y="304800"/>
          <a:ext cx="8991600"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26627" name="Text Box 3"/>
          <p:cNvSpPr txBox="1">
            <a:spLocks noChangeArrowheads="1"/>
          </p:cNvSpPr>
          <p:nvPr/>
        </p:nvSpPr>
        <p:spPr bwMode="auto">
          <a:xfrm>
            <a:off x="7870825" y="3344863"/>
            <a:ext cx="184150" cy="274637"/>
          </a:xfrm>
          <a:prstGeom prst="rect">
            <a:avLst/>
          </a:prstGeom>
          <a:noFill/>
          <a:ln w="9525">
            <a:noFill/>
            <a:miter lim="800000"/>
            <a:headEnd/>
            <a:tailEnd/>
          </a:ln>
        </p:spPr>
        <p:txBody>
          <a:bodyPr>
            <a:spAutoFit/>
          </a:bodyPr>
          <a:lstStyle/>
          <a:p>
            <a:pPr>
              <a:spcBef>
                <a:spcPct val="50000"/>
              </a:spcBef>
            </a:pPr>
            <a:r>
              <a:rPr lang="en-US" sz="1200">
                <a:latin typeface="Times New Roman" pitchFamily="18" charset="0"/>
              </a:rPr>
              <a:t> </a:t>
            </a:r>
          </a:p>
        </p:txBody>
      </p:sp>
      <p:sp>
        <p:nvSpPr>
          <p:cNvPr id="26628" name="Text Box 4"/>
          <p:cNvSpPr txBox="1">
            <a:spLocks noChangeArrowheads="1"/>
          </p:cNvSpPr>
          <p:nvPr/>
        </p:nvSpPr>
        <p:spPr bwMode="auto">
          <a:xfrm>
            <a:off x="5508625" y="2506663"/>
            <a:ext cx="184150" cy="579437"/>
          </a:xfrm>
          <a:prstGeom prst="rect">
            <a:avLst/>
          </a:prstGeom>
          <a:noFill/>
          <a:ln w="9525">
            <a:noFill/>
            <a:miter lim="800000"/>
            <a:headEnd/>
            <a:tailEnd/>
          </a:ln>
        </p:spPr>
        <p:txBody>
          <a:bodyPr>
            <a:spAutoFit/>
          </a:bodyPr>
          <a:lstStyle/>
          <a:p>
            <a:pPr>
              <a:spcBef>
                <a:spcPct val="50000"/>
              </a:spcBef>
            </a:pPr>
            <a:endParaRPr lang="en-US" sz="3200">
              <a:latin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04800" y="304800"/>
            <a:ext cx="8229600" cy="1143000"/>
          </a:xfrm>
        </p:spPr>
        <p:txBody>
          <a:bodyPr/>
          <a:lstStyle/>
          <a:p>
            <a:pPr eaLnBrk="1" hangingPunct="1"/>
            <a:r>
              <a:rPr lang="en-US" sz="3200" dirty="0" smtClean="0"/>
              <a:t>Oil and Natural Gas Mining Jobs in Houston: 1990 to Present</a:t>
            </a:r>
          </a:p>
        </p:txBody>
      </p:sp>
      <p:graphicFrame>
        <p:nvGraphicFramePr>
          <p:cNvPr id="27650" name="Object 3"/>
          <p:cNvGraphicFramePr>
            <a:graphicFrameLocks noChangeAspect="1"/>
          </p:cNvGraphicFramePr>
          <p:nvPr>
            <p:ph type="chart" idx="1"/>
          </p:nvPr>
        </p:nvGraphicFramePr>
        <p:xfrm>
          <a:off x="457200" y="1600200"/>
          <a:ext cx="8239125" cy="4503738"/>
        </p:xfrm>
        <a:graphic>
          <a:graphicData uri="http://schemas.openxmlformats.org/presentationml/2006/ole">
            <p:oleObj spid="_x0000_s27650" name="Chart" r:id="rId4" imgW="7772305" imgH="4248198"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sz="3600" smtClean="0"/>
              <a:t>Houston Shows Growth in Both Producer and Oil Service Jobs</a:t>
            </a:r>
            <a:r>
              <a:rPr lang="en-US" sz="4000" smtClean="0"/>
              <a:t/>
            </a:r>
            <a:br>
              <a:rPr lang="en-US" sz="4000" smtClean="0"/>
            </a:br>
            <a:endParaRPr lang="en-US" sz="4000" smtClean="0"/>
          </a:p>
        </p:txBody>
      </p:sp>
      <p:graphicFrame>
        <p:nvGraphicFramePr>
          <p:cNvPr id="4" name="Object 3"/>
          <p:cNvGraphicFramePr>
            <a:graphicFrameLocks noGrp="1" noChangeAspect="1"/>
          </p:cNvGraphicFramePr>
          <p:nvPr>
            <p:ph idx="1"/>
          </p:nvPr>
        </p:nvGraphicFramePr>
        <p:xfrm>
          <a:off x="771525" y="1219200"/>
          <a:ext cx="7324725" cy="48672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smtClean="0"/>
              <a:t>Manufacturing Jobs in Houston</a:t>
            </a:r>
            <a:br>
              <a:rPr lang="en-US" smtClean="0"/>
            </a:br>
            <a:r>
              <a:rPr lang="en-US" sz="3000" smtClean="0"/>
              <a:t>1990 to Present</a:t>
            </a:r>
          </a:p>
        </p:txBody>
      </p:sp>
      <p:graphicFrame>
        <p:nvGraphicFramePr>
          <p:cNvPr id="29698" name="Object 3"/>
          <p:cNvGraphicFramePr>
            <a:graphicFrameLocks noChangeAspect="1"/>
          </p:cNvGraphicFramePr>
          <p:nvPr>
            <p:ph type="chart" idx="1"/>
          </p:nvPr>
        </p:nvGraphicFramePr>
        <p:xfrm>
          <a:off x="381000" y="1524000"/>
          <a:ext cx="8229600" cy="4525963"/>
        </p:xfrm>
        <a:graphic>
          <a:graphicData uri="http://schemas.openxmlformats.org/presentationml/2006/ole">
            <p:oleObj spid="_x0000_s29698" name="Chart" r:id="rId4" imgW="7772305" imgH="4114848" progId="MSGraph.Chart.8">
              <p:embed followColorScheme="full"/>
            </p:oleObj>
          </a:graphicData>
        </a:graphic>
      </p:graphicFrame>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ctrTitle"/>
          </p:nvPr>
        </p:nvSpPr>
        <p:spPr/>
        <p:txBody>
          <a:bodyPr/>
          <a:lstStyle/>
          <a:p>
            <a:pPr eaLnBrk="1" hangingPunct="1"/>
            <a:r>
              <a:rPr lang="en-US" sz="4000" smtClean="0"/>
              <a:t>Downstream boomed, too.  Now feeling pain of slow growth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idx="1"/>
          </p:nvPr>
        </p:nvGraphicFramePr>
        <p:xfrm>
          <a:off x="533400" y="381000"/>
          <a:ext cx="7934325"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30723" name="Text Box 3"/>
          <p:cNvSpPr txBox="1">
            <a:spLocks noChangeArrowheads="1"/>
          </p:cNvSpPr>
          <p:nvPr/>
        </p:nvSpPr>
        <p:spPr bwMode="auto">
          <a:xfrm>
            <a:off x="4495800" y="3733800"/>
            <a:ext cx="1752600" cy="369332"/>
          </a:xfrm>
          <a:prstGeom prst="rect">
            <a:avLst/>
          </a:prstGeom>
          <a:noFill/>
          <a:ln w="9525">
            <a:noFill/>
            <a:miter lim="800000"/>
            <a:headEnd/>
            <a:tailEnd/>
          </a:ln>
        </p:spPr>
        <p:txBody>
          <a:bodyPr wrap="square">
            <a:spAutoFit/>
          </a:bodyPr>
          <a:lstStyle/>
          <a:p>
            <a:r>
              <a:rPr lang="en-US" sz="1800" dirty="0">
                <a:solidFill>
                  <a:srgbClr val="C00000"/>
                </a:solidFill>
                <a:sym typeface="Wingdings" pitchFamily="2" charset="2"/>
              </a:rPr>
              <a:t></a:t>
            </a:r>
            <a:r>
              <a:rPr lang="en-US" sz="1800" dirty="0">
                <a:solidFill>
                  <a:srgbClr val="C00000"/>
                </a:solidFill>
              </a:rPr>
              <a:t>$2.97/bbl</a:t>
            </a:r>
          </a:p>
        </p:txBody>
      </p:sp>
      <p:sp>
        <p:nvSpPr>
          <p:cNvPr id="30724" name="Text Box 4"/>
          <p:cNvSpPr txBox="1">
            <a:spLocks noChangeArrowheads="1"/>
          </p:cNvSpPr>
          <p:nvPr/>
        </p:nvSpPr>
        <p:spPr bwMode="auto">
          <a:xfrm>
            <a:off x="6553200" y="1828800"/>
            <a:ext cx="1295400" cy="369332"/>
          </a:xfrm>
          <a:prstGeom prst="rect">
            <a:avLst/>
          </a:prstGeom>
          <a:noFill/>
          <a:ln w="9525">
            <a:noFill/>
            <a:miter lim="800000"/>
            <a:headEnd/>
            <a:tailEnd/>
          </a:ln>
        </p:spPr>
        <p:txBody>
          <a:bodyPr wrap="square">
            <a:spAutoFit/>
          </a:bodyPr>
          <a:lstStyle/>
          <a:p>
            <a:r>
              <a:rPr lang="en-US" sz="1800" dirty="0" smtClean="0">
                <a:solidFill>
                  <a:srgbClr val="C00000"/>
                </a:solidFill>
              </a:rPr>
              <a:t>$8.60/bbl </a:t>
            </a:r>
            <a:endParaRPr lang="en-US" sz="1800" dirty="0">
              <a:solidFill>
                <a:srgbClr val="C00000"/>
              </a:solidFill>
            </a:endParaRPr>
          </a:p>
        </p:txBody>
      </p:sp>
      <p:sp>
        <p:nvSpPr>
          <p:cNvPr id="6" name="TextBox 5"/>
          <p:cNvSpPr txBox="1"/>
          <p:nvPr/>
        </p:nvSpPr>
        <p:spPr>
          <a:xfrm>
            <a:off x="6172200" y="4724400"/>
            <a:ext cx="1524000" cy="369332"/>
          </a:xfrm>
          <a:prstGeom prst="rect">
            <a:avLst/>
          </a:prstGeom>
          <a:noFill/>
        </p:spPr>
        <p:txBody>
          <a:bodyPr wrap="square" rtlCol="0">
            <a:spAutoFit/>
          </a:bodyPr>
          <a:lstStyle/>
          <a:p>
            <a:r>
              <a:rPr lang="en-US" sz="1800" dirty="0" smtClean="0">
                <a:solidFill>
                  <a:srgbClr val="FF0000"/>
                </a:solidFill>
              </a:rPr>
              <a:t>$3.64/bbl </a:t>
            </a:r>
            <a:r>
              <a:rPr lang="en-US" sz="1800" dirty="0" smtClean="0">
                <a:solidFill>
                  <a:srgbClr val="FF0000"/>
                </a:solidFill>
                <a:sym typeface="Wingdings" pitchFamily="2" charset="2"/>
              </a:rPr>
              <a:t></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4582" y="280239"/>
          <a:ext cx="8674835" cy="62975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66800" y="1397000"/>
          <a:ext cx="6858000" cy="4699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371600" y="533400"/>
            <a:ext cx="6781800" cy="830997"/>
          </a:xfrm>
          <a:prstGeom prst="rect">
            <a:avLst/>
          </a:prstGeom>
          <a:noFill/>
        </p:spPr>
        <p:txBody>
          <a:bodyPr wrap="square" rtlCol="0">
            <a:spAutoFit/>
          </a:bodyPr>
          <a:lstStyle/>
          <a:p>
            <a:pPr algn="ctr"/>
            <a:r>
              <a:rPr lang="en-US" sz="2400" dirty="0" smtClean="0"/>
              <a:t>US Heating Oil and Diesel Inventory: </a:t>
            </a:r>
          </a:p>
          <a:p>
            <a:pPr algn="ctr"/>
            <a:r>
              <a:rPr lang="en-US" sz="2400" dirty="0" smtClean="0"/>
              <a:t>Percent Deviation from Five-Year Average</a:t>
            </a:r>
            <a:endParaRPr lang="en-US"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304800" y="533400"/>
          <a:ext cx="3875825" cy="5656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noGrp="1"/>
          </p:cNvGraphicFramePr>
          <p:nvPr/>
        </p:nvGraphicFramePr>
        <p:xfrm>
          <a:off x="4953000" y="533401"/>
          <a:ext cx="3952024" cy="56387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274638"/>
            <a:ext cx="8229600" cy="990600"/>
          </a:xfrm>
        </p:spPr>
        <p:txBody>
          <a:bodyPr/>
          <a:lstStyle/>
          <a:p>
            <a:pPr eaLnBrk="1" hangingPunct="1"/>
            <a:r>
              <a:rPr lang="en-US" sz="2400" smtClean="0"/>
              <a:t>Ethylene Margins</a:t>
            </a:r>
            <a:br>
              <a:rPr lang="en-US" sz="2400" smtClean="0"/>
            </a:br>
            <a:r>
              <a:rPr lang="en-US" sz="2400" smtClean="0"/>
              <a:t>Cash Margins, Ethane</a:t>
            </a:r>
          </a:p>
        </p:txBody>
      </p:sp>
      <p:graphicFrame>
        <p:nvGraphicFramePr>
          <p:cNvPr id="31746" name="Object 3"/>
          <p:cNvGraphicFramePr>
            <a:graphicFrameLocks noChangeAspect="1"/>
          </p:cNvGraphicFramePr>
          <p:nvPr>
            <p:ph type="chart" idx="1"/>
          </p:nvPr>
        </p:nvGraphicFramePr>
        <p:xfrm>
          <a:off x="609600" y="1295400"/>
          <a:ext cx="8067675" cy="4854575"/>
        </p:xfrm>
        <a:graphic>
          <a:graphicData uri="http://schemas.openxmlformats.org/presentationml/2006/ole">
            <p:oleObj spid="_x0000_s31746" name="Chart" r:id="rId4" imgW="6838838" imgH="4114800" progId="MSGraph.Chart.8">
              <p:embed followColorScheme="full"/>
            </p:oleObj>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nvGraphicFramePr>
        <p:xfrm>
          <a:off x="234583" y="280239"/>
          <a:ext cx="4413618" cy="62975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noGrp="1"/>
          </p:cNvGraphicFramePr>
          <p:nvPr/>
        </p:nvGraphicFramePr>
        <p:xfrm>
          <a:off x="4495800" y="280239"/>
          <a:ext cx="4413617" cy="62975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nvGraphicFramePr>
        <p:xfrm>
          <a:off x="234583" y="280239"/>
          <a:ext cx="4108817" cy="62975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noGrp="1"/>
          </p:cNvGraphicFramePr>
          <p:nvPr/>
        </p:nvGraphicFramePr>
        <p:xfrm>
          <a:off x="4191000" y="381000"/>
          <a:ext cx="4720760" cy="63036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200"/>
              <a:t>New Hydrocarbon Project Announcements</a:t>
            </a:r>
            <a:br>
              <a:rPr lang="en-US" sz="3200"/>
            </a:br>
            <a:r>
              <a:rPr lang="en-US" sz="2400"/>
              <a:t>Texas and Louisiana Gulf Coast, 1986 to Present</a:t>
            </a:r>
          </a:p>
        </p:txBody>
      </p:sp>
      <p:graphicFrame>
        <p:nvGraphicFramePr>
          <p:cNvPr id="58371" name="Object 3"/>
          <p:cNvGraphicFramePr>
            <a:graphicFrameLocks noChangeAspect="1"/>
          </p:cNvGraphicFramePr>
          <p:nvPr>
            <p:ph type="chart" idx="1"/>
          </p:nvPr>
        </p:nvGraphicFramePr>
        <p:xfrm>
          <a:off x="457200" y="1600200"/>
          <a:ext cx="8229600" cy="4525963"/>
        </p:xfrm>
        <a:graphic>
          <a:graphicData uri="http://schemas.openxmlformats.org/presentationml/2006/ole">
            <p:oleObj spid="_x0000_s155650" name="Chart" r:id="rId4" imgW="7772305" imgH="4114848" progId="MSGraph.Chart.8">
              <p:embed followColorScheme="full"/>
            </p:oleObj>
          </a:graphicData>
        </a:graphic>
      </p:graphicFrame>
      <p:sp>
        <p:nvSpPr>
          <p:cNvPr id="58372" name="Text Box 4"/>
          <p:cNvSpPr txBox="1">
            <a:spLocks noChangeArrowheads="1"/>
          </p:cNvSpPr>
          <p:nvPr/>
        </p:nvSpPr>
        <p:spPr bwMode="auto">
          <a:xfrm>
            <a:off x="533400" y="1524000"/>
            <a:ext cx="1752600" cy="3667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No. of Projects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p:txBody>
          <a:bodyPr/>
          <a:lstStyle/>
          <a:p>
            <a:pPr eaLnBrk="1" hangingPunct="1"/>
            <a:r>
              <a:rPr lang="en-US" dirty="0" smtClean="0"/>
              <a:t>What does it mean for the Gulf Coast?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4000" dirty="0" smtClean="0"/>
              <a:t>The Gulf Coast Reaches the End of a Long Chain of Events</a:t>
            </a:r>
          </a:p>
        </p:txBody>
      </p:sp>
      <p:sp>
        <p:nvSpPr>
          <p:cNvPr id="58371" name="Rectangle 3"/>
          <p:cNvSpPr>
            <a:spLocks noGrp="1" noChangeArrowheads="1"/>
          </p:cNvSpPr>
          <p:nvPr>
            <p:ph type="body" idx="1"/>
          </p:nvPr>
        </p:nvSpPr>
        <p:spPr/>
        <p:txBody>
          <a:bodyPr/>
          <a:lstStyle/>
          <a:p>
            <a:pPr eaLnBrk="1" hangingPunct="1"/>
            <a:r>
              <a:rPr lang="en-US" sz="2800" dirty="0" smtClean="0"/>
              <a:t>Slow growth turns to recession in the US economy, and then recession worsens</a:t>
            </a:r>
          </a:p>
          <a:p>
            <a:pPr eaLnBrk="1" hangingPunct="1"/>
            <a:r>
              <a:rPr lang="en-US" sz="2800" dirty="0" smtClean="0"/>
              <a:t>Slowdown in the developing world turns to global recession</a:t>
            </a:r>
          </a:p>
          <a:p>
            <a:pPr eaLnBrk="1" hangingPunct="1"/>
            <a:r>
              <a:rPr lang="en-US" sz="2800" dirty="0" smtClean="0"/>
              <a:t>A sharp reverse in the commodity boom, and especially in oil markets </a:t>
            </a:r>
          </a:p>
          <a:p>
            <a:pPr eaLnBrk="1" hangingPunct="1"/>
            <a:r>
              <a:rPr lang="en-US" sz="2800" dirty="0" smtClean="0"/>
              <a:t>Finally, a setback in Houston and the Gulf Coast in 2009.  For 2010? Last in, first out? Or last out?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37318" y="284943"/>
          <a:ext cx="8669364" cy="62881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eaLnBrk="1" hangingPunct="1"/>
            <a:r>
              <a:rPr lang="en-US" dirty="0" smtClean="0"/>
              <a:t>Return of the Boom?</a:t>
            </a:r>
          </a:p>
        </p:txBody>
      </p:sp>
      <p:sp>
        <p:nvSpPr>
          <p:cNvPr id="60419" name="Rectangle 3"/>
          <p:cNvSpPr>
            <a:spLocks noGrp="1" noChangeArrowheads="1"/>
          </p:cNvSpPr>
          <p:nvPr>
            <p:ph type="body" idx="4294967295"/>
          </p:nvPr>
        </p:nvSpPr>
        <p:spPr>
          <a:xfrm>
            <a:off x="457200" y="1371600"/>
            <a:ext cx="8229600" cy="4754563"/>
          </a:xfrm>
        </p:spPr>
        <p:txBody>
          <a:bodyPr/>
          <a:lstStyle/>
          <a:p>
            <a:pPr eaLnBrk="1" hangingPunct="1">
              <a:lnSpc>
                <a:spcPct val="80000"/>
              </a:lnSpc>
            </a:pPr>
            <a:r>
              <a:rPr lang="en-US" sz="2800" dirty="0" smtClean="0"/>
              <a:t>The end of the commodity boom of 2004-2008 reached the Texas and Louisiana Gulf Coast as a major US recession and global downturn drove commodity prices down.</a:t>
            </a:r>
          </a:p>
          <a:p>
            <a:pPr eaLnBrk="1" hangingPunct="1">
              <a:lnSpc>
                <a:spcPct val="80000"/>
              </a:lnSpc>
            </a:pPr>
            <a:r>
              <a:rPr lang="en-US" sz="2800" dirty="0" smtClean="0"/>
              <a:t>Oil and other commodity prices have improved on Chinese stimulus and a better economic outlook, but natural gas prices seem headed into a period of less near-term activity.  </a:t>
            </a:r>
          </a:p>
          <a:p>
            <a:pPr eaLnBrk="1" hangingPunct="1">
              <a:lnSpc>
                <a:spcPct val="80000"/>
              </a:lnSpc>
            </a:pPr>
            <a:r>
              <a:rPr lang="en-US" sz="2800" dirty="0" smtClean="0"/>
              <a:t>How long?  These are cyclical industries, going through another cyclical event.  Will Asia get back on the same strong growth path?  And can it actually lead global growth?  Whether the Gulf Coast leads or lags probably depends on how quickly we re-inflate commodity prices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4582" y="280239"/>
          <a:ext cx="8674835" cy="62975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pPr eaLnBrk="1" hangingPunct="1"/>
            <a:r>
              <a:rPr lang="en-US" sz="3600" dirty="0" smtClean="0"/>
              <a:t>Houston and the US Recovery: </a:t>
            </a:r>
            <a:br>
              <a:rPr lang="en-US" sz="3600" dirty="0" smtClean="0"/>
            </a:br>
            <a:r>
              <a:rPr lang="en-US" sz="3600" dirty="0" smtClean="0"/>
              <a:t>Last In, First Out?</a:t>
            </a:r>
          </a:p>
        </p:txBody>
      </p:sp>
      <p:sp>
        <p:nvSpPr>
          <p:cNvPr id="40963" name="Rectangle 3"/>
          <p:cNvSpPr>
            <a:spLocks noGrp="1" noChangeArrowheads="1"/>
          </p:cNvSpPr>
          <p:nvPr>
            <p:ph type="subTitle" idx="1"/>
          </p:nvPr>
        </p:nvSpPr>
        <p:spPr>
          <a:xfrm>
            <a:off x="1371600" y="3810000"/>
            <a:ext cx="6400800" cy="1752600"/>
          </a:xfrm>
        </p:spPr>
        <p:txBody>
          <a:bodyPr/>
          <a:lstStyle/>
          <a:p>
            <a:pPr eaLnBrk="1" hangingPunct="1">
              <a:lnSpc>
                <a:spcPct val="80000"/>
              </a:lnSpc>
            </a:pPr>
            <a:r>
              <a:rPr lang="en-US" sz="2800" dirty="0" smtClean="0"/>
              <a:t>Robert W. Gilmer</a:t>
            </a:r>
          </a:p>
          <a:p>
            <a:pPr eaLnBrk="1" hangingPunct="1">
              <a:lnSpc>
                <a:spcPct val="80000"/>
              </a:lnSpc>
            </a:pPr>
            <a:r>
              <a:rPr lang="en-US" sz="2800" dirty="0" smtClean="0"/>
              <a:t>Vice President and Senior Economist</a:t>
            </a:r>
          </a:p>
          <a:p>
            <a:pPr eaLnBrk="1" hangingPunct="1">
              <a:lnSpc>
                <a:spcPct val="80000"/>
              </a:lnSpc>
            </a:pPr>
            <a:r>
              <a:rPr lang="en-US" sz="2800" dirty="0" smtClean="0"/>
              <a:t>Federal Reserve Bank of Dallas</a:t>
            </a:r>
          </a:p>
          <a:p>
            <a:pPr eaLnBrk="1" hangingPunct="1">
              <a:lnSpc>
                <a:spcPct val="80000"/>
              </a:lnSpc>
            </a:pPr>
            <a:r>
              <a:rPr lang="en-US" sz="2800" dirty="0" smtClean="0"/>
              <a:t>February 2010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53626</TotalTime>
  <Words>2332</Words>
  <Application>Microsoft Office PowerPoint</Application>
  <PresentationFormat>On-screen Show (4:3)</PresentationFormat>
  <Paragraphs>593</Paragraphs>
  <Slides>90</Slides>
  <Notes>45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2" baseType="lpstr">
      <vt:lpstr>Default Design</vt:lpstr>
      <vt:lpstr>Chart</vt:lpstr>
      <vt:lpstr>The Gulf Coast in the US Recovery: Last In, First Out?</vt:lpstr>
      <vt:lpstr>Slide 2</vt:lpstr>
      <vt:lpstr>Slide 3</vt:lpstr>
      <vt:lpstr>Two Contrasting Portraits of Gulf Coast vs Inland Economies</vt:lpstr>
      <vt:lpstr>Slide 5</vt:lpstr>
      <vt:lpstr>Recent Economic Performance</vt:lpstr>
      <vt:lpstr>Slide 7</vt:lpstr>
      <vt:lpstr>Slide 8</vt:lpstr>
      <vt:lpstr>Slide 9</vt:lpstr>
      <vt:lpstr>Slide 10</vt:lpstr>
      <vt:lpstr>Houston Business Cycle Index Peaked in August 2008, Down 8.0 Percent</vt:lpstr>
      <vt:lpstr>Slide 12</vt:lpstr>
      <vt:lpstr>Purchasing Managers’ Index US and Houston Compared</vt:lpstr>
      <vt:lpstr>Slide 14</vt:lpstr>
      <vt:lpstr>Slide 15</vt:lpstr>
      <vt:lpstr>Beaumont-Port Arthur Metro?</vt:lpstr>
      <vt:lpstr>Slide 17</vt:lpstr>
      <vt:lpstr>Slide 18</vt:lpstr>
      <vt:lpstr>Slide 19</vt:lpstr>
      <vt:lpstr>External Forces that Drive the Gulf Coast Economy</vt:lpstr>
      <vt:lpstr>US Recovery Is Underway – Sluggish but Real</vt:lpstr>
      <vt:lpstr>Slide 22</vt:lpstr>
      <vt:lpstr>Slide 23</vt:lpstr>
      <vt:lpstr>GDP Is Best and Broadest Measure of Economic Growth</vt:lpstr>
      <vt:lpstr>Gross Domestic Product Quarterly Percent Growth, Chained 2000 Dollars</vt:lpstr>
      <vt:lpstr>Divide GDP into Inventory Change and Final Sales</vt:lpstr>
      <vt:lpstr>Slide 27</vt:lpstr>
      <vt:lpstr>Job Market Improves Slowly, Unemployment Rate Will Lag Recovery</vt:lpstr>
      <vt:lpstr>U.S. Employment Growth In Thousands of New Jobs per Month,1983 to 2008</vt:lpstr>
      <vt:lpstr>US Unemployment Rate Reached Highest Level Since 1981-82 Recession </vt:lpstr>
      <vt:lpstr>Industrial Production: Manufacturing Has Turned with the Economy</vt:lpstr>
      <vt:lpstr>What Happened?  Autos and Housing Drive the Decline</vt:lpstr>
      <vt:lpstr>Slide 33</vt:lpstr>
      <vt:lpstr>Slide 34</vt:lpstr>
      <vt:lpstr>Housing Weakens, Strength Elsewhere Evaporates  </vt:lpstr>
      <vt:lpstr>Slide 36</vt:lpstr>
      <vt:lpstr>Slide 37</vt:lpstr>
      <vt:lpstr>Percent of Local Families that Can Afford Median-Priced Home</vt:lpstr>
      <vt:lpstr>Slide 39</vt:lpstr>
      <vt:lpstr>Existing US Home Sales Stabilized in 2008, Improved in 2009 (million units)</vt:lpstr>
      <vt:lpstr>After Long Decline, New Single-Family Construction Begins to Turn</vt:lpstr>
      <vt:lpstr>Texas and Gulf Coast Shared in the Housing Bust</vt:lpstr>
      <vt:lpstr>Use of High-Cost Mortgages By Metro Area (Percent of Mortgages in 2006)</vt:lpstr>
      <vt:lpstr>Housing Opportunity Index   on the Gulf Coast</vt:lpstr>
      <vt:lpstr>Slide 45</vt:lpstr>
      <vt:lpstr>Slide 46</vt:lpstr>
      <vt:lpstr>Slide 47</vt:lpstr>
      <vt:lpstr>Slide 48</vt:lpstr>
      <vt:lpstr>Slide 49</vt:lpstr>
      <vt:lpstr>Consumer  Bears Brunt of the Post-Recession Adjustment</vt:lpstr>
      <vt:lpstr>Retail sales, ex autos and gasoline  2004-2009 </vt:lpstr>
      <vt:lpstr>Slide 52</vt:lpstr>
      <vt:lpstr>Slide 53</vt:lpstr>
      <vt:lpstr>Wealth and Home Equity Declines Have No Modern Precedent</vt:lpstr>
      <vt:lpstr>Slide 55</vt:lpstr>
      <vt:lpstr>Current US Outlook</vt:lpstr>
      <vt:lpstr>The global economy drives the commodity boom … and now the bust?</vt:lpstr>
      <vt:lpstr>Slide 58</vt:lpstr>
      <vt:lpstr>Slide 59</vt:lpstr>
      <vt:lpstr>What Was Behind the Commodity Boom?</vt:lpstr>
      <vt:lpstr>Slide 61</vt:lpstr>
      <vt:lpstr>IMF World Economic Outlook Annual Percent Growth</vt:lpstr>
      <vt:lpstr>Could Emerging Country Growth Really Decouple from the US, Europe and Japan?</vt:lpstr>
      <vt:lpstr>Recent Forecasts for Asia in 2010</vt:lpstr>
      <vt:lpstr>Oil and natural gas have separated Houston from the rest of the country for the last four years …</vt:lpstr>
      <vt:lpstr>Refiners’ Acquisition Cost of Crude Oil  1994 to Present</vt:lpstr>
      <vt:lpstr>Wellhead Price of Natural Gas 1994 to Present</vt:lpstr>
      <vt:lpstr>International Rig Count Continues to Hold Up</vt:lpstr>
      <vt:lpstr>Slide 69</vt:lpstr>
      <vt:lpstr>Slide 70</vt:lpstr>
      <vt:lpstr>Slide 71</vt:lpstr>
      <vt:lpstr>Slide 72</vt:lpstr>
      <vt:lpstr>Natural Gas-Directed Drilling</vt:lpstr>
      <vt:lpstr>Slide 74</vt:lpstr>
      <vt:lpstr>Oil and Natural Gas Mining Jobs in Houston: 1990 to Present</vt:lpstr>
      <vt:lpstr>Houston Shows Growth in Both Producer and Oil Service Jobs </vt:lpstr>
      <vt:lpstr>Manufacturing Jobs in Houston 1990 to Present</vt:lpstr>
      <vt:lpstr>Downstream boomed, too.  Now feeling pain of slow growth …</vt:lpstr>
      <vt:lpstr>Slide 79</vt:lpstr>
      <vt:lpstr>Slide 80</vt:lpstr>
      <vt:lpstr>Slide 81</vt:lpstr>
      <vt:lpstr>Ethylene Margins Cash Margins, Ethane</vt:lpstr>
      <vt:lpstr>Slide 83</vt:lpstr>
      <vt:lpstr>Slide 84</vt:lpstr>
      <vt:lpstr>New Hydrocarbon Project Announcements Texas and Louisiana Gulf Coast, 1986 to Present</vt:lpstr>
      <vt:lpstr>What does it mean for the Gulf Coast?</vt:lpstr>
      <vt:lpstr>The Gulf Coast Reaches the End of a Long Chain of Events</vt:lpstr>
      <vt:lpstr>Slide 88</vt:lpstr>
      <vt:lpstr>Return of the Boom?</vt:lpstr>
      <vt:lpstr>Houston and the US Recovery:  Last In, First Out?</vt:lpstr>
    </vt:vector>
  </TitlesOfParts>
  <Company>DSC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Energy Slides</dc:title>
  <dc:creator>Robert W. Gilmer</dc:creator>
  <cp:lastModifiedBy>k3slk01</cp:lastModifiedBy>
  <cp:revision>772</cp:revision>
  <dcterms:created xsi:type="dcterms:W3CDTF">2006-03-07T16:05:24Z</dcterms:created>
  <dcterms:modified xsi:type="dcterms:W3CDTF">2010-02-26T12:25:44Z</dcterms:modified>
</cp:coreProperties>
</file>